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97DE7-8392-4D04-B06C-03A0E3A684B2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7997D2-E0C6-4B7E-99F0-FFDC3058B5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954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529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76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143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033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778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02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15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505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80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999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53061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739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08165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784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67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709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AEA42-92BC-423A-A015-3DC6C6F551F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87E049C-DFBE-4744-BCD7-C76303D52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56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2198688"/>
            <a:ext cx="10612192" cy="165576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технологии подготовки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обучающихся</a:t>
            </a:r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 ЕГЭ по истории и обществознанию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37409" y="54272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Спиряева</a:t>
            </a:r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В. Н., учитель истории и обществознания ГБОУ СОШ№6 г. о. Отрадный Самарской области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39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0932" y="901521"/>
            <a:ext cx="114959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/>
              <a:t>Обществознание</a:t>
            </a:r>
            <a:r>
              <a:rPr lang="ru-RU" sz="2800" dirty="0" smtClean="0"/>
              <a:t>-самый популярный предмет,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0932" y="1657220"/>
            <a:ext cx="6096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/>
              <a:t>который выбирают старшеклассники для сдачи ЕГЭ. Ежегодно число сдающих превышает 400 тысяч. Объясняется это просто- результаты ЕГЭ по обществознанию принимаются по 30 специальностям в вузах  и </a:t>
            </a:r>
            <a:r>
              <a:rPr lang="ru-RU" sz="2800" dirty="0" err="1" smtClean="0"/>
              <a:t>ссузах</a:t>
            </a:r>
            <a:r>
              <a:rPr lang="ru-RU" sz="2800" dirty="0" smtClean="0"/>
              <a:t> России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204" y="2593635"/>
            <a:ext cx="5215261" cy="368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17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886409"/>
              </p:ext>
            </p:extLst>
          </p:nvPr>
        </p:nvGraphicFramePr>
        <p:xfrm>
          <a:off x="682581" y="592429"/>
          <a:ext cx="10921285" cy="56151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0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8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3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37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39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43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678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680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927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Наименование учебного предмета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Количество участников ЕГЭ-2023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Процент выбора ЕГЭ 2023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Количество участников ЕГЭ 2022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Процент выбора ЕГЭ 2022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Средний балл в 2023 году по школе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Средний балл в 2022 году по школе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215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История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18,5%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5,6%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66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67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028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Обществознание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13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48 %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22,2 %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73 (динамика плюс 1 балл)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72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941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62129" y="695460"/>
            <a:ext cx="9401578" cy="5556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4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2023 год </a:t>
            </a:r>
          </a:p>
          <a:p>
            <a:pPr indent="449580" algn="ctr">
              <a:spcAft>
                <a:spcPts val="0"/>
              </a:spcAft>
            </a:pPr>
            <a:endParaRPr lang="ru-RU" sz="44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44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стория 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 5 человек- «5»-3, «4»- 1, «3»-</a:t>
            </a:r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(80%)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4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4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44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бществознание 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из 13 человек: «5»- 10, «4»- 0, «3» - 3 (77%)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44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 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36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5307" y="965915"/>
            <a:ext cx="11256135" cy="4765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en-US" sz="48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I </a:t>
            </a:r>
            <a:r>
              <a:rPr lang="ru-RU" sz="48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этап - Приобретение знаний по истории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3200" dirty="0">
              <a:latin typeface="Times New Roman" panose="02020603050405020304" pitchFamily="18" charset="0"/>
              <a:ea typeface="TimesNewRoman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- как готовить домашнее задание по учебнику;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- как запоминать даты;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- как усваивать и запоминать понятия;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- как работать с различными видами первоисточников (письменными, устными, изобразительными)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35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5003" y="592428"/>
            <a:ext cx="10947042" cy="3451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II этап – 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,Italic"/>
                <a:cs typeface="Times New Roman" panose="02020603050405020304" pitchFamily="18" charset="0"/>
              </a:rPr>
              <a:t>Работа над устной речью учащихся</a:t>
            </a:r>
          </a:p>
          <a:p>
            <a:pPr indent="450215" algn="ctr">
              <a:lnSpc>
                <a:spcPct val="107000"/>
              </a:lnSpc>
              <a:spcAft>
                <a:spcPts val="0"/>
              </a:spcAft>
            </a:pPr>
            <a:endParaRPr lang="ru-RU" sz="3200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обучаю давать краткие и развёрнутые ответы;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- формирую умение описывать, давать характеристику, объяснять, строить доказательство (обосновывать суждение при помощи логических выводов и научно установленных исторических фактов).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99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0061" y="633119"/>
            <a:ext cx="6746719" cy="12880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III этап -  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,Italic"/>
                <a:cs typeface="Times New Roman" panose="02020603050405020304" pitchFamily="18" charset="0"/>
              </a:rPr>
              <a:t>презентации, сообщения</a:t>
            </a:r>
            <a:r>
              <a:rPr lang="ru-RU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.</a:t>
            </a:r>
            <a:endParaRPr lang="en-US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NewRoman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en-US" sz="1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en-US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опережающее домашнее задание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2580" y="2790107"/>
            <a:ext cx="10818254" cy="2002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V 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этап - 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У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,Italic"/>
                <a:cs typeface="Times New Roman" panose="02020603050405020304" pitchFamily="18" charset="0"/>
              </a:rPr>
              <a:t>мение  вести записи исторического материала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:</a:t>
            </a:r>
            <a:endParaRPr lang="ru-RU" sz="3200" dirty="0" smtClean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-составлять план текста;</a:t>
            </a: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-составлять конспект;</a:t>
            </a: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- составлять хронологические таблицы.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84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6365" y="626606"/>
            <a:ext cx="11101589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V этап -  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,Italic"/>
                <a:cs typeface="Times New Roman" panose="02020603050405020304" pitchFamily="18" charset="0"/>
              </a:rPr>
              <a:t>Формирование  умение анализировать исторический материал</a:t>
            </a:r>
            <a:endParaRPr lang="ru-RU" sz="3200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NewRoman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памятки</a:t>
            </a: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38269" y="3054319"/>
            <a:ext cx="79977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NewRoman"/>
            </a:endParaRP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ea typeface="TimesNewRoman"/>
            </a:endParaRPr>
          </a:p>
          <a:p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"/>
              </a:rPr>
              <a:t>VI этап -  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,Italic"/>
              </a:rPr>
              <a:t>Отработка навыков изучения исторических событий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"/>
              </a:rPr>
              <a:t>, 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,Italic"/>
              </a:rPr>
              <a:t>явлений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"/>
              </a:rPr>
              <a:t>, 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,Italic"/>
              </a:rPr>
              <a:t>процессов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ea typeface="TimesNewRoman,Italic"/>
            </a:endParaRPr>
          </a:p>
          <a:p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"/>
              </a:rPr>
              <a:t> 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52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296214"/>
            <a:ext cx="11887200" cy="6217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М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етодика анализа исторического материала: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3200" dirty="0" smtClean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I. Общая логика анализа исторических событий и явлений: </a:t>
            </a: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- причины события, явления</a:t>
            </a: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- сущность (этапы)</a:t>
            </a: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     - следствие (значение)</a:t>
            </a:r>
          </a:p>
          <a:p>
            <a:pPr marL="457200" indent="-45720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II. Определение причин исторических событий</a:t>
            </a:r>
            <a:endParaRPr lang="ru-RU" sz="2800" dirty="0">
              <a:latin typeface="Calibri" panose="020F0502020204030204" pitchFamily="34" charset="0"/>
              <a:ea typeface="TimesNewRoman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Calibri" panose="020F0502020204030204" pitchFamily="34" charset="0"/>
                <a:ea typeface="TimesNewRoman"/>
                <a:cs typeface="Times New Roman" panose="02020603050405020304" pitchFamily="18" charset="0"/>
              </a:rPr>
              <a:t>- 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выявление последовательности развертывания событий</a:t>
            </a:r>
          </a:p>
          <a:p>
            <a:pPr marL="457200" indent="-45720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III. </a:t>
            </a:r>
            <a:r>
              <a:rPr lang="ru-RU" sz="2800" dirty="0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С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ущность исторических событий.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en-US" sz="28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I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V. </a:t>
            </a:r>
            <a:r>
              <a:rPr lang="ru-RU" sz="2800" dirty="0"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П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NewRoman"/>
                <a:cs typeface="Times New Roman" panose="02020603050405020304" pitchFamily="18" charset="0"/>
              </a:rPr>
              <a:t>оследствия событий.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13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25003" y="488055"/>
            <a:ext cx="11590986" cy="652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Причины: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1. Победа революции на Кубе.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2.Заявление Ф. Кастро о необходимости построения коммунистического общества.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3. Подготовка США военного вторжения на Кубу.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4. Размещение на Кубе советских ракет средней дальности с ядерными боеголовками.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Сущность</a:t>
            </a: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:  22 октября 1962 г. США объявляют блокаду Кубе (задерживались все суда, идущие на Кубу). Войска СССР приведены в состояние боевой готовности.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Следствие</a:t>
            </a: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: мир оказался на грани ядерной войны, что заставило противоборствующие силы вступить в переговоры.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Последствия: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Была снята напряженность между СССР и США.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Обеспечена безопасность Кубы.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Из Турции выведены американские ядерные ракеты.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Куба сохранила свою независимость.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Ведущие страны мира СССР и США продемонстрировали свое негативное отношение к вооруженному конфликту.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Ядерное оружие стало сдерживающим фактором, заставляющим политических лидеров искать пути к политическому компромиссу.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NewRoman" charset="-128"/>
                <a:cs typeface="Times New Roman" panose="02020603050405020304" pitchFamily="18" charset="0"/>
              </a:rPr>
              <a:t>В августе 1963 г. в Москве между США, СССР и другими державами был заключен договор о запрещении ядерных испытаний в атмосфере, в космическом пространстве, под водой.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36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0310" y="347730"/>
            <a:ext cx="103803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абота по подготовке к ЕГЭ должна осуществляться на высоком для детей уровне трудности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30310" y="1056068"/>
            <a:ext cx="105349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Важнейшим моментом подготовки к ЕГЭ является работа над пониманием учащимися формулировки вопроса и умением отвечать строго на поставленный вопрос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30310" y="1882342"/>
            <a:ext cx="106765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Для успешного выполнения заданий ЕГЭ нужна постоянная тренировка в решении этих заданий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17431" y="2626948"/>
            <a:ext cx="103803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Б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ольшое внимание должно быть уделено разбору заданий, вызвавших наибольшее затруднение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17431" y="3453222"/>
            <a:ext cx="1054779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Очень важно, чтобы дети усвоили одну простую истину: подготовка к ЕГЭ - это тяжёлый труд, результат будет прямо пропорционален времени, потраченному на активную подготовку к экзамену (т. е. на такую подготовку, когда практически устранены все отвлекающие факторы и всё внимание уделено только подготовке).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07582" y="4931769"/>
            <a:ext cx="103674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За 2-3 месяца перед экзаменом напряжённость подготовки должна  достигать своего пика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1129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2130" y="3105835"/>
            <a:ext cx="102644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i="1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11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369</TotalTime>
  <Words>645</Words>
  <Application>Microsoft Office PowerPoint</Application>
  <PresentationFormat>Широкоэкранный</PresentationFormat>
  <Paragraphs>93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Times New Roman</vt:lpstr>
      <vt:lpstr>TimesNewRoman</vt:lpstr>
      <vt:lpstr>TimesNewRoman,Italic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User</cp:lastModifiedBy>
  <cp:revision>10</cp:revision>
  <cp:lastPrinted>2023-08-28T07:56:00Z</cp:lastPrinted>
  <dcterms:created xsi:type="dcterms:W3CDTF">2023-08-27T13:54:31Z</dcterms:created>
  <dcterms:modified xsi:type="dcterms:W3CDTF">2023-08-28T08:03:29Z</dcterms:modified>
</cp:coreProperties>
</file>