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10"/>
  </p:handoutMasterIdLst>
  <p:sldIdLst>
    <p:sldId id="265" r:id="rId2"/>
    <p:sldId id="261" r:id="rId3"/>
    <p:sldId id="260" r:id="rId4"/>
    <p:sldId id="257" r:id="rId5"/>
    <p:sldId id="258" r:id="rId6"/>
    <p:sldId id="259" r:id="rId7"/>
    <p:sldId id="264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8;&#1088;&#1080;&#1085;&#1072;\Desktop\07\&#1076;&#1080;&#1072;&#1075;&#1088;&#1072;&#1084;&#1084;&#107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выполненных заданий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Лист2!$B$1</c:f>
              <c:strCache>
                <c:ptCount val="1"/>
                <c:pt idx="0">
                  <c:v>задание 1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Лист2!$A$2:$A$8</c:f>
              <c:strCache>
                <c:ptCount val="7"/>
                <c:pt idx="0">
                  <c:v>участник 7</c:v>
                </c:pt>
                <c:pt idx="1">
                  <c:v>участник 6</c:v>
                </c:pt>
                <c:pt idx="2">
                  <c:v>участник 5</c:v>
                </c:pt>
                <c:pt idx="3">
                  <c:v>участник4</c:v>
                </c:pt>
                <c:pt idx="4">
                  <c:v>участник 3</c:v>
                </c:pt>
                <c:pt idx="5">
                  <c:v>участник 2</c:v>
                </c:pt>
                <c:pt idx="6">
                  <c:v>участник 1</c:v>
                </c:pt>
              </c:strCache>
            </c:strRef>
          </c:cat>
          <c:val>
            <c:numRef>
              <c:f>Лист2!$B$2:$B$8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8D-480F-A729-27762820B6E7}"/>
            </c:ext>
          </c:extLst>
        </c:ser>
        <c:ser>
          <c:idx val="1"/>
          <c:order val="1"/>
          <c:tx>
            <c:strRef>
              <c:f>Лист2!$C$1</c:f>
              <c:strCache>
                <c:ptCount val="1"/>
                <c:pt idx="0">
                  <c:v>задание 2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Лист2!$A$2:$A$8</c:f>
              <c:strCache>
                <c:ptCount val="7"/>
                <c:pt idx="0">
                  <c:v>участник 7</c:v>
                </c:pt>
                <c:pt idx="1">
                  <c:v>участник 6</c:v>
                </c:pt>
                <c:pt idx="2">
                  <c:v>участник 5</c:v>
                </c:pt>
                <c:pt idx="3">
                  <c:v>участник4</c:v>
                </c:pt>
                <c:pt idx="4">
                  <c:v>участник 3</c:v>
                </c:pt>
                <c:pt idx="5">
                  <c:v>участник 2</c:v>
                </c:pt>
                <c:pt idx="6">
                  <c:v>участник 1</c:v>
                </c:pt>
              </c:strCache>
            </c:strRef>
          </c:cat>
          <c:val>
            <c:numRef>
              <c:f>Лист2!$C$2:$C$8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8D-480F-A729-27762820B6E7}"/>
            </c:ext>
          </c:extLst>
        </c:ser>
        <c:ser>
          <c:idx val="2"/>
          <c:order val="2"/>
          <c:tx>
            <c:strRef>
              <c:f>Лист2!$D$1</c:f>
              <c:strCache>
                <c:ptCount val="1"/>
                <c:pt idx="0">
                  <c:v>задание 3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Лист2!$A$2:$A$8</c:f>
              <c:strCache>
                <c:ptCount val="7"/>
                <c:pt idx="0">
                  <c:v>участник 7</c:v>
                </c:pt>
                <c:pt idx="1">
                  <c:v>участник 6</c:v>
                </c:pt>
                <c:pt idx="2">
                  <c:v>участник 5</c:v>
                </c:pt>
                <c:pt idx="3">
                  <c:v>участник4</c:v>
                </c:pt>
                <c:pt idx="4">
                  <c:v>участник 3</c:v>
                </c:pt>
                <c:pt idx="5">
                  <c:v>участник 2</c:v>
                </c:pt>
                <c:pt idx="6">
                  <c:v>участник 1</c:v>
                </c:pt>
              </c:strCache>
            </c:strRef>
          </c:cat>
          <c:val>
            <c:numRef>
              <c:f>Лист2!$D$2:$D$8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8D-480F-A729-27762820B6E7}"/>
            </c:ext>
          </c:extLst>
        </c:ser>
        <c:ser>
          <c:idx val="3"/>
          <c:order val="3"/>
          <c:tx>
            <c:strRef>
              <c:f>Лист2!$E$1</c:f>
              <c:strCache>
                <c:ptCount val="1"/>
                <c:pt idx="0">
                  <c:v>задание 4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Лист2!$A$2:$A$8</c:f>
              <c:strCache>
                <c:ptCount val="7"/>
                <c:pt idx="0">
                  <c:v>участник 7</c:v>
                </c:pt>
                <c:pt idx="1">
                  <c:v>участник 6</c:v>
                </c:pt>
                <c:pt idx="2">
                  <c:v>участник 5</c:v>
                </c:pt>
                <c:pt idx="3">
                  <c:v>участник4</c:v>
                </c:pt>
                <c:pt idx="4">
                  <c:v>участник 3</c:v>
                </c:pt>
                <c:pt idx="5">
                  <c:v>участник 2</c:v>
                </c:pt>
                <c:pt idx="6">
                  <c:v>участник 1</c:v>
                </c:pt>
              </c:strCache>
            </c:strRef>
          </c:cat>
          <c:val>
            <c:numRef>
              <c:f>Лист2!$E$2:$E$8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8D-480F-A729-27762820B6E7}"/>
            </c:ext>
          </c:extLst>
        </c:ser>
        <c:ser>
          <c:idx val="4"/>
          <c:order val="4"/>
          <c:tx>
            <c:strRef>
              <c:f>Лист2!$F$1</c:f>
              <c:strCache>
                <c:ptCount val="1"/>
                <c:pt idx="0">
                  <c:v>задание 5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Лист2!$A$2:$A$8</c:f>
              <c:strCache>
                <c:ptCount val="7"/>
                <c:pt idx="0">
                  <c:v>участник 7</c:v>
                </c:pt>
                <c:pt idx="1">
                  <c:v>участник 6</c:v>
                </c:pt>
                <c:pt idx="2">
                  <c:v>участник 5</c:v>
                </c:pt>
                <c:pt idx="3">
                  <c:v>участник4</c:v>
                </c:pt>
                <c:pt idx="4">
                  <c:v>участник 3</c:v>
                </c:pt>
                <c:pt idx="5">
                  <c:v>участник 2</c:v>
                </c:pt>
                <c:pt idx="6">
                  <c:v>участник 1</c:v>
                </c:pt>
              </c:strCache>
            </c:strRef>
          </c:cat>
          <c:val>
            <c:numRef>
              <c:f>Лист2!$F$2:$F$8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8D-480F-A729-27762820B6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2496000"/>
        <c:axId val="153874584"/>
      </c:barChart>
      <c:catAx>
        <c:axId val="152496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874584"/>
        <c:crosses val="autoZero"/>
        <c:auto val="1"/>
        <c:lblAlgn val="ctr"/>
        <c:lblOffset val="100"/>
        <c:noMultiLvlLbl val="0"/>
      </c:catAx>
      <c:valAx>
        <c:axId val="15387458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249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32235-0B97-49DC-BC3D-D8C96D1F421A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BBBA3-AFB8-4F2E-8C0B-393E8F262C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9015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 defTabSz="457200">
              <a:lnSpc>
                <a:spcPct val="107000"/>
              </a:lnSpc>
              <a:spcBef>
                <a:spcPts val="0"/>
              </a:spcBef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Тема: «Подготовка к ОГЭ. Разбор заданий из проверочной работы»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  <a:t/>
            </a:r>
            <a:br>
              <a:rPr lang="ru-RU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+mn-cs"/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08500" y="2286000"/>
            <a:ext cx="3774375" cy="3581400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708468" y="4676503"/>
            <a:ext cx="6021977" cy="119089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И.Н., учитель математики и информатики ГБОУ ООШ пос. Подгорный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986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1BA98973-952E-4430-B3E9-D5AA1F3FD1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2F549ADC-4342-4715-8488-A9E0E80BC4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335D0846-0252-4285-9A94-9F26D12F7A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5157406"/>
              </p:ext>
            </p:extLst>
          </p:nvPr>
        </p:nvGraphicFramePr>
        <p:xfrm>
          <a:off x="1291221" y="266700"/>
          <a:ext cx="10468364" cy="603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666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D09E7-C68D-4C98-944E-D581F6B00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6BBE8A-1C5F-4957-A858-CAD67641A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7FDEDC-D0AF-4A30-9700-76EFCAB987BB}"/>
              </a:ext>
            </a:extLst>
          </p:cNvPr>
          <p:cNvPicPr/>
          <p:nvPr/>
        </p:nvPicPr>
        <p:blipFill>
          <a:blip r:embed="rId2">
            <a:lum bright="-89000"/>
          </a:blip>
          <a:stretch>
            <a:fillRect/>
          </a:stretch>
        </p:blipFill>
        <p:spPr bwMode="auto">
          <a:xfrm>
            <a:off x="2568824" y="1247775"/>
            <a:ext cx="7587111" cy="49244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50EC100-1222-493B-84C4-5C233A0FC258}"/>
              </a:ext>
            </a:extLst>
          </p:cNvPr>
          <p:cNvCxnSpPr>
            <a:cxnSpLocks/>
          </p:cNvCxnSpPr>
          <p:nvPr/>
        </p:nvCxnSpPr>
        <p:spPr>
          <a:xfrm flipH="1">
            <a:off x="5437632" y="1257443"/>
            <a:ext cx="2743010" cy="2266045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BBABDED-EC94-4969-93CE-B50037F7BEB4}"/>
              </a:ext>
            </a:extLst>
          </p:cNvPr>
          <p:cNvSpPr txBox="1"/>
          <p:nvPr/>
        </p:nvSpPr>
        <p:spPr>
          <a:xfrm>
            <a:off x="8284274" y="204418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DBBE98-F287-4E10-ACF1-8403175C6796}"/>
              </a:ext>
            </a:extLst>
          </p:cNvPr>
          <p:cNvSpPr txBox="1"/>
          <p:nvPr/>
        </p:nvSpPr>
        <p:spPr>
          <a:xfrm>
            <a:off x="6429340" y="363778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8924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74EC98-297C-40E1-9092-72E9C196E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425" y="295275"/>
            <a:ext cx="9601200" cy="1485900"/>
          </a:xfrm>
        </p:spPr>
        <p:txBody>
          <a:bodyPr/>
          <a:lstStyle/>
          <a:p>
            <a:r>
              <a:rPr lang="ru-RU" dirty="0"/>
              <a:t>Самостоятельная работа в парах.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131307E-1D35-4B9B-9369-530F72E61A5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609725"/>
            <a:ext cx="8048625" cy="4953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9902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65EA0FF1-E6F0-401B-AF8D-C3C3F3F5D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108" y="221905"/>
            <a:ext cx="10814788" cy="66171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Хозяин квартиры планирует установить в квартире счетчик. Он рассматривает два варианта: </a:t>
            </a:r>
            <a:r>
              <a:rPr kumimoji="0" lang="ru-RU" altLang="ru-RU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однотарифный</a:t>
            </a:r>
            <a:r>
              <a:rPr kumimoji="0" lang="ru-RU" altLang="ru-RU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двухтарифный счетчики. Цены на оборудование и стоимость его установки, данные о потребляемой мощности, и тарифах оплаты даны в таблице.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Обдумав оба варианта, хозяин решил установить двухтарифный электросчетчик. Через сколько дней непрерывного использования электричества экономия от использования двухтарифного счетчика вместо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однотарифного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компенсирует разность в стоимости установки двухтарифного счетчика и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однотарифного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29C1557-9A75-48FB-B23D-9A76FC31B7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898558"/>
              </p:ext>
            </p:extLst>
          </p:nvPr>
        </p:nvGraphicFramePr>
        <p:xfrm>
          <a:off x="1670304" y="1802366"/>
          <a:ext cx="9887712" cy="31884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1928">
                  <a:extLst>
                    <a:ext uri="{9D8B030D-6E8A-4147-A177-3AD203B41FA5}">
                      <a16:colId xmlns:a16="http://schemas.microsoft.com/office/drawing/2014/main" val="3397754196"/>
                    </a:ext>
                  </a:extLst>
                </a:gridCol>
                <a:gridCol w="2471928">
                  <a:extLst>
                    <a:ext uri="{9D8B030D-6E8A-4147-A177-3AD203B41FA5}">
                      <a16:colId xmlns:a16="http://schemas.microsoft.com/office/drawing/2014/main" val="4239114224"/>
                    </a:ext>
                  </a:extLst>
                </a:gridCol>
                <a:gridCol w="2471928">
                  <a:extLst>
                    <a:ext uri="{9D8B030D-6E8A-4147-A177-3AD203B41FA5}">
                      <a16:colId xmlns:a16="http://schemas.microsoft.com/office/drawing/2014/main" val="666161502"/>
                    </a:ext>
                  </a:extLst>
                </a:gridCol>
                <a:gridCol w="2471928">
                  <a:extLst>
                    <a:ext uri="{9D8B030D-6E8A-4147-A177-3AD203B41FA5}">
                      <a16:colId xmlns:a16="http://schemas.microsoft.com/office/drawing/2014/main" val="450861848"/>
                    </a:ext>
                  </a:extLst>
                </a:gridCol>
              </a:tblGrid>
              <a:tr h="9752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монтаж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Сред. </a:t>
                      </a:r>
                      <a:r>
                        <a:rPr lang="ru-RU" sz="2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потребл</a:t>
                      </a: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оплаты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650674"/>
                  </a:ext>
                </a:extLst>
              </a:tr>
              <a:tr h="3233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Однотарифный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 руб.</a:t>
                      </a:r>
                      <a:endParaRPr lang="ru-RU" sz="2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 кВт</a:t>
                      </a:r>
                      <a:endParaRPr lang="ru-RU" sz="2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3 </a:t>
                      </a:r>
                      <a:r>
                        <a:rPr lang="ru-RU" sz="2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руб./(кВт · ч )</a:t>
                      </a:r>
                      <a:endParaRPr lang="ru-RU" sz="22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6462461"/>
                  </a:ext>
                </a:extLst>
              </a:tr>
              <a:tr h="63280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Двухтарифный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8675 руб.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 кВт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руб./(кВт · ч) днем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31124175"/>
                  </a:ext>
                </a:extLst>
              </a:tr>
              <a:tr h="942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 руб./(кВт · ч ) ночью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23:00 до 6:00)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57224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8463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12A6D58-8800-4CF0-9A9C-311ABEAC49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106910"/>
              </p:ext>
            </p:extLst>
          </p:nvPr>
        </p:nvGraphicFramePr>
        <p:xfrm>
          <a:off x="2036064" y="1833631"/>
          <a:ext cx="9704832" cy="2885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6208">
                  <a:extLst>
                    <a:ext uri="{9D8B030D-6E8A-4147-A177-3AD203B41FA5}">
                      <a16:colId xmlns:a16="http://schemas.microsoft.com/office/drawing/2014/main" val="3598810866"/>
                    </a:ext>
                  </a:extLst>
                </a:gridCol>
                <a:gridCol w="2426208">
                  <a:extLst>
                    <a:ext uri="{9D8B030D-6E8A-4147-A177-3AD203B41FA5}">
                      <a16:colId xmlns:a16="http://schemas.microsoft.com/office/drawing/2014/main" val="3856073049"/>
                    </a:ext>
                  </a:extLst>
                </a:gridCol>
                <a:gridCol w="2730260">
                  <a:extLst>
                    <a:ext uri="{9D8B030D-6E8A-4147-A177-3AD203B41FA5}">
                      <a16:colId xmlns:a16="http://schemas.microsoft.com/office/drawing/2014/main" val="2214126921"/>
                    </a:ext>
                  </a:extLst>
                </a:gridCol>
                <a:gridCol w="2122156">
                  <a:extLst>
                    <a:ext uri="{9D8B030D-6E8A-4147-A177-3AD203B41FA5}">
                      <a16:colId xmlns:a16="http://schemas.microsoft.com/office/drawing/2014/main" val="1677006113"/>
                    </a:ext>
                  </a:extLst>
                </a:gridCol>
              </a:tblGrid>
              <a:tr h="4107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Оборудованиеи монтаж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Сред.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потребл.мощность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оплаты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724146"/>
                  </a:ext>
                </a:extLst>
              </a:tr>
              <a:tr h="3749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Однотарифный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 руб.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кВт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руб./(кВт · ч 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58295181"/>
                  </a:ext>
                </a:extLst>
              </a:tr>
              <a:tr h="37484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Двухтарифный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8200 руб.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кВт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руб./(кВт · ч) днем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44130562"/>
                  </a:ext>
                </a:extLst>
              </a:tr>
              <a:tr h="733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руб./(кВт · ч ) ночью(с 23:00 до 6:00)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0235214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9CAAD4AB-583C-4EFA-B05B-AE05EE118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240" y="193374"/>
            <a:ext cx="10753344" cy="666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Хозяин квартиры планирует установить в квартире счетчик. Он рассматривает два варианта: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однотарифный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или двухтарифный счетчики. Цены на оборудование и стоимость его установки, данные о потребляемой мощности, и тарифах оплаты даны в таблице.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Обдумав оба варианта, хозяин решил установить двухтарифный электросчетчик. Через сколько дней непрерывного использования электричества экономия от использования двухтарифного счетчика вместо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однотарифного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компенсирует разность в стоимости установки двухтарифного счетчика и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однотарифного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265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57413"/>
            <a:ext cx="12471848" cy="701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325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C0C2220-8812-42AC-8EEE-C40069742BE4}"/>
              </a:ext>
            </a:extLst>
          </p:cNvPr>
          <p:cNvSpPr/>
          <p:nvPr/>
        </p:nvSpPr>
        <p:spPr>
          <a:xfrm>
            <a:off x="2371725" y="123825"/>
            <a:ext cx="832485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я узнал…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было трудно, но я попробую …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я понял, что…</a:t>
            </a:r>
          </a:p>
          <a:p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теперь я могу…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я почувствовал, что…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я научился…</a:t>
            </a:r>
          </a:p>
          <a:p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у меня получилось …</a:t>
            </a:r>
          </a:p>
        </p:txBody>
      </p:sp>
    </p:spTree>
    <p:extLst>
      <p:ext uri="{BB962C8B-B14F-4D97-AF65-F5344CB8AC3E}">
        <p14:creationId xmlns:p14="http://schemas.microsoft.com/office/powerpoint/2010/main" val="890212444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{ECFD1C96-1CFA-450C-98FB-260748EDAFB7}tf10001105</Template>
  <TotalTime>151</TotalTime>
  <Words>177</Words>
  <Application>Microsoft Office PowerPoint</Application>
  <PresentationFormat>Широкоэкранный</PresentationFormat>
  <Paragraphs>86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Franklin Gothic Book</vt:lpstr>
      <vt:lpstr>Times New Roman</vt:lpstr>
      <vt:lpstr>Уголки</vt:lpstr>
      <vt:lpstr>Тема: «Подготовка к ОГЭ. Разбор заданий из проверочной работы» </vt:lpstr>
      <vt:lpstr>Презентация PowerPoint</vt:lpstr>
      <vt:lpstr>Презентация PowerPoint</vt:lpstr>
      <vt:lpstr>Самостоятельная работа в парах.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</dc:creator>
  <cp:lastModifiedBy>User</cp:lastModifiedBy>
  <cp:revision>30</cp:revision>
  <cp:lastPrinted>2025-04-08T05:01:26Z</cp:lastPrinted>
  <dcterms:created xsi:type="dcterms:W3CDTF">2025-04-05T10:16:01Z</dcterms:created>
  <dcterms:modified xsi:type="dcterms:W3CDTF">2025-04-08T05:01:43Z</dcterms:modified>
</cp:coreProperties>
</file>