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66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-3175"/>
            <a:ext cx="12204700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125538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351088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8351" cy="686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C2673DCD-2704-49D8-8FC1-3810D347C3F5}" type="datetimeFigureOut">
              <a:rPr lang="ru-RU" smtClean="0"/>
              <a:t>пт 31.10.25</a:t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5CA4F013-E0A2-4A1A-883F-2A77275DA5F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7667" y="284086"/>
            <a:ext cx="10307818" cy="1924128"/>
          </a:xfrm>
        </p:spPr>
        <p:txBody>
          <a:bodyPr/>
          <a:lstStyle/>
          <a:p>
            <a:pPr algn="ctr"/>
            <a:r>
              <a:rPr lang="ru-RU" altLang="en-US" dirty="0">
                <a:solidFill>
                  <a:schemeClr val="tx1"/>
                </a:solidFill>
              </a:rPr>
              <a:t>Подготовка к ВПР </a:t>
            </a:r>
            <a:br>
              <a:rPr lang="ru-RU" altLang="en-US" dirty="0">
                <a:solidFill>
                  <a:schemeClr val="tx1"/>
                </a:solidFill>
              </a:rPr>
            </a:br>
            <a:r>
              <a:rPr lang="ru-RU" altLang="en-US" dirty="0">
                <a:solidFill>
                  <a:schemeClr val="tx1"/>
                </a:solidFill>
              </a:rPr>
              <a:t>по литературному чтению в 4 классе</a:t>
            </a:r>
            <a:br>
              <a:rPr lang="ru-RU" altLang="en-US" dirty="0">
                <a:solidFill>
                  <a:schemeClr val="tx1"/>
                </a:solidFill>
              </a:rPr>
            </a:br>
            <a:r>
              <a:rPr lang="ru-RU" altLang="en-US" dirty="0">
                <a:solidFill>
                  <a:schemeClr val="tx1"/>
                </a:solidFill>
              </a:rPr>
              <a:t>(из опыта работы)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7217546" y="4827341"/>
            <a:ext cx="4832412" cy="1515754"/>
          </a:xfr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/>
          <a:p>
            <a:r>
              <a:rPr lang="ru-RU" alt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Шаляхина Ольга Витальевна, </a:t>
            </a:r>
          </a:p>
          <a:p>
            <a:r>
              <a:rPr lang="ru-RU" alt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учитель начальных классов</a:t>
            </a:r>
          </a:p>
          <a:p>
            <a:r>
              <a:rPr lang="ru-RU" alt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ГБОУ СОШ «ОЦ» с. Съезжее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dirty="0"/>
              <a:t>Формирование навыка осознанного чтения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en-US" dirty="0"/>
              <a:t>Понимание содержания прочитанного текста</a:t>
            </a:r>
          </a:p>
          <a:p>
            <a:r>
              <a:rPr lang="ru-RU" altLang="en-US" dirty="0"/>
              <a:t>Объяснение главной мысли</a:t>
            </a:r>
          </a:p>
          <a:p>
            <a:r>
              <a:rPr lang="ru-RU" altLang="en-US" dirty="0"/>
              <a:t>Выделение основных деталей текста</a:t>
            </a:r>
          </a:p>
          <a:p>
            <a:pPr marL="0" indent="0">
              <a:buNone/>
            </a:pPr>
            <a:endParaRPr lang="ru-RU" altLang="en-US" dirty="0"/>
          </a:p>
          <a:p>
            <a:endParaRPr lang="ru-RU" alt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5C3AA0-6BA0-40BC-8E4A-28D97F985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73" y="3085707"/>
            <a:ext cx="4648099" cy="5826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8C9136-4E71-424E-9579-302A0B3A1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998" y="3690650"/>
            <a:ext cx="4768036" cy="819206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B5FD8AC-E55A-4097-91E4-E41A1D36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43" y="4622361"/>
            <a:ext cx="2700537" cy="20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DC940C-D98F-43E8-A70C-7682A932AA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6573" y="2952255"/>
            <a:ext cx="4648100" cy="6399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C7E0668-2676-4CF1-9ABB-F93AB3D976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5427" y="4196111"/>
            <a:ext cx="3548109" cy="234721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F75D35-7427-4B10-A024-BEA3A7F8B5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9855" y="4780859"/>
            <a:ext cx="2933145" cy="18047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C6BF1-3BCC-4DCD-87E3-DC1B5A4CB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90500"/>
            <a:ext cx="11505460" cy="582613"/>
          </a:xfrm>
        </p:spPr>
        <p:txBody>
          <a:bodyPr/>
          <a:lstStyle/>
          <a:p>
            <a:r>
              <a:rPr lang="ru-RU" sz="3000" dirty="0"/>
              <a:t>Развитие навыка анализировать художественный текст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8F5E13-1337-4DDE-B9BB-6972F4EA7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Выделение основной темы и идеи</a:t>
            </a:r>
          </a:p>
          <a:p>
            <a:r>
              <a:rPr lang="ru-RU" dirty="0"/>
              <a:t>Характеристика герое</a:t>
            </a:r>
          </a:p>
          <a:p>
            <a:r>
              <a:rPr lang="ru-RU" dirty="0"/>
              <a:t>Определение авторской позиции</a:t>
            </a:r>
          </a:p>
          <a:p>
            <a:r>
              <a:rPr lang="ru-RU" dirty="0"/>
              <a:t>Нахождение в тексте выразительных средств языка</a:t>
            </a:r>
          </a:p>
          <a:p>
            <a:r>
              <a:rPr lang="ru-RU" dirty="0"/>
              <a:t>Знакомство с жанрами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C1B7D3-F7FC-4B9E-9547-213643B92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9" y="4192623"/>
            <a:ext cx="2280499" cy="17146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C73375-5235-4757-87C4-8CFFEB3AD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6651" y="1061383"/>
            <a:ext cx="2380914" cy="17679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208188-6746-4B17-B5E6-C7116A3D2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829" y="5034556"/>
            <a:ext cx="2339474" cy="179627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DA15A4-5784-4960-BC98-ED6D34B4C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5021" y="3507080"/>
            <a:ext cx="2554157" cy="17962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DAB27D-6BB4-4742-870D-21D370E925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2845" y="5914560"/>
            <a:ext cx="2827285" cy="348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14819E0-CE09-4CFC-8C9B-B50AD8234C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3" t="3826" r="16560" b="-167"/>
          <a:stretch/>
        </p:blipFill>
        <p:spPr>
          <a:xfrm>
            <a:off x="9699333" y="3440509"/>
            <a:ext cx="2294310" cy="247169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46864D7-3E98-4AF0-88CF-D038E29199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0194" y="4133008"/>
            <a:ext cx="2294310" cy="66158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B8CA2D7-306D-406D-8484-0F6F839C9E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94" y="4709629"/>
            <a:ext cx="2294310" cy="172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59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2D012FF-F2CC-45A7-A249-D05AEED075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90500"/>
            <a:ext cx="11503025" cy="582613"/>
          </a:xfrm>
        </p:spPr>
        <p:txBody>
          <a:bodyPr/>
          <a:lstStyle/>
          <a:p>
            <a:r>
              <a:rPr lang="ru-RU" dirty="0"/>
              <a:t>ВПР по литературному чтению (задания 8-13)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668CC3-9B10-4E0B-BF51-8125EF259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20" y="965821"/>
            <a:ext cx="2935375" cy="38282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9A8734-E52B-4D8B-BC78-02F7426C6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701" y="1826955"/>
            <a:ext cx="3008706" cy="382824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CC14E92-DA99-4C77-9136-431BE67DE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380" y="3000652"/>
            <a:ext cx="3008706" cy="357807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DC7681C-32CB-4432-A78D-A9BFDD753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7512" y="1454273"/>
            <a:ext cx="3684314" cy="143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24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35D7030-5E18-4464-92E0-2F9DC0FD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1021" y="238283"/>
            <a:ext cx="10990554" cy="581390"/>
          </a:xfrm>
        </p:spPr>
        <p:txBody>
          <a:bodyPr/>
          <a:lstStyle/>
          <a:p>
            <a:pPr algn="ctr"/>
            <a:r>
              <a:rPr lang="ru-RU" sz="2800" b="1" dirty="0"/>
              <a:t>Овладение начальными сведениями</a:t>
            </a:r>
            <a:br>
              <a:rPr lang="ru-RU" sz="2800" b="1" dirty="0"/>
            </a:br>
            <a:r>
              <a:rPr lang="ru-RU" sz="2800" b="1" dirty="0"/>
              <a:t> о творчестве писателей и поэтов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0AE3422-C682-40CB-AB86-FC3778EEC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9FA4F7-C90B-47C9-A4CA-8B32C3B76591}"/>
              </a:ext>
            </a:extLst>
          </p:cNvPr>
          <p:cNvSpPr txBox="1"/>
          <p:nvPr/>
        </p:nvSpPr>
        <p:spPr>
          <a:xfrm>
            <a:off x="1202925" y="1117263"/>
            <a:ext cx="2383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 задание 6</a:t>
            </a: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FD1C7C08-94F7-4223-A93F-A409446E1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505" y="3360684"/>
            <a:ext cx="3470187" cy="195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926968-EC13-4837-92F0-CD94B3911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16" y="1486595"/>
            <a:ext cx="3396451" cy="3692818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31F922B3-5B2C-455C-A8AC-D6C7CB06C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133" y="2042302"/>
            <a:ext cx="3984595" cy="298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2C36D7A-5A92-404C-ABB4-D6F903D9AF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416" y="5610254"/>
            <a:ext cx="5342156" cy="813415"/>
          </a:xfrm>
          <a:prstGeom prst="rect">
            <a:avLst/>
          </a:prstGeom>
          <a:solidFill>
            <a:srgbClr val="FFC000"/>
          </a:solidFill>
          <a:ln w="38100">
            <a:solidFill>
              <a:srgbClr val="CC6600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E3DDE9A-5F7B-4568-89EE-FACFC11ED5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4007" y="5610254"/>
            <a:ext cx="5716812" cy="813414"/>
          </a:xfrm>
          <a:prstGeom prst="rect">
            <a:avLst/>
          </a:prstGeom>
          <a:ln w="38100">
            <a:solidFill>
              <a:srgbClr val="CC6600"/>
            </a:solidFill>
          </a:ln>
        </p:spPr>
      </p:pic>
      <p:pic>
        <p:nvPicPr>
          <p:cNvPr id="2058" name="Picture 10" descr="Picture background">
            <a:extLst>
              <a:ext uri="{FF2B5EF4-FFF2-40B4-BE49-F238E27FC236}">
                <a16:creationId xmlns:a16="http://schemas.microsoft.com/office/drawing/2014/main" id="{877CB6C3-BF19-4231-AF53-0467DB654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120" y="1015270"/>
            <a:ext cx="2805760" cy="212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486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6321B3D-5B20-40D3-B33A-0D909225D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со стихотворными текстами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91F9E3-7A70-48D5-B4DE-0150AA1F3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59" y="4909260"/>
            <a:ext cx="11592895" cy="16561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293B53-5305-4007-A77E-9109A4A6838C}"/>
              </a:ext>
            </a:extLst>
          </p:cNvPr>
          <p:cNvSpPr txBox="1"/>
          <p:nvPr/>
        </p:nvSpPr>
        <p:spPr>
          <a:xfrm>
            <a:off x="609600" y="1188285"/>
            <a:ext cx="28408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 задание 7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4FAF38-7983-4075-8089-9220592C8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59" y="1588395"/>
            <a:ext cx="3812635" cy="308125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E7650C4-61DD-4908-96BC-9AE3C85F7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37" y="1836370"/>
            <a:ext cx="6151531" cy="58888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4E8C0D4-407E-4B1C-9907-887B162AF381}"/>
              </a:ext>
            </a:extLst>
          </p:cNvPr>
          <p:cNvSpPr/>
          <p:nvPr/>
        </p:nvSpPr>
        <p:spPr>
          <a:xfrm>
            <a:off x="4944862" y="1052364"/>
            <a:ext cx="60019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Игры для юных мастеров слова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3C7471E-21DB-4CB8-A28B-A83D601AE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4750" y="2497284"/>
            <a:ext cx="8074897" cy="58261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A2CE8DD-7DBD-4019-9BB8-0A17A6E1E0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036" y="3196231"/>
            <a:ext cx="7355613" cy="55424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EA4E171-A906-461F-BD99-E90D7954A8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4750" y="3858060"/>
            <a:ext cx="7760091" cy="5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57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17B2E91-5A18-469A-9C31-BEE25A120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0500"/>
            <a:ext cx="9395534" cy="582613"/>
          </a:xfrm>
        </p:spPr>
        <p:txBody>
          <a:bodyPr/>
          <a:lstStyle/>
          <a:p>
            <a:pPr algn="ctr"/>
            <a:r>
              <a:rPr lang="ru-RU" dirty="0"/>
              <a:t>Работа с текстами разных жанров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71E92D3-8B96-4FB4-81B3-C752F1D2A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637" y="908838"/>
            <a:ext cx="5515992" cy="5040323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>
                <a:latin typeface="Comic Sans MS" panose="030F0702030302020204" pitchFamily="66" charset="0"/>
              </a:rPr>
              <a:t>Сказка 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Comic Sans MS" panose="030F0702030302020204" pitchFamily="66" charset="0"/>
              </a:rPr>
              <a:t>Былина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Comic Sans MS" panose="030F0702030302020204" pitchFamily="66" charset="0"/>
              </a:rPr>
              <a:t>Стихотворение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Comic Sans MS" panose="030F0702030302020204" pitchFamily="66" charset="0"/>
              </a:rPr>
              <a:t>Рассказ</a:t>
            </a:r>
          </a:p>
          <a:p>
            <a:pPr>
              <a:spcBef>
                <a:spcPts val="0"/>
              </a:spcBef>
            </a:pPr>
            <a:r>
              <a:rPr lang="ru-RU" dirty="0">
                <a:latin typeface="Comic Sans MS" panose="030F0702030302020204" pitchFamily="66" charset="0"/>
              </a:rPr>
              <a:t>Научно –познавательная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>
                <a:latin typeface="Comic Sans MS" panose="030F0702030302020204" pitchFamily="66" charset="0"/>
              </a:rPr>
              <a:t>   статья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776BA10-2CB4-49FF-BD99-52BD70B78E69}"/>
              </a:ext>
            </a:extLst>
          </p:cNvPr>
          <p:cNvSpPr/>
          <p:nvPr/>
        </p:nvSpPr>
        <p:spPr>
          <a:xfrm>
            <a:off x="6026749" y="996493"/>
            <a:ext cx="39914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Прием «Кластер»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CD0321-80F1-411D-88A6-6999C53A6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40" y="4121647"/>
            <a:ext cx="4724477" cy="2286647"/>
          </a:xfrm>
          <a:prstGeom prst="rect">
            <a:avLst/>
          </a:prstGeom>
          <a:solidFill>
            <a:schemeClr val="accent6"/>
          </a:solidFill>
          <a:ln w="38100">
            <a:solidFill>
              <a:srgbClr val="00B05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4E401F-EF39-4AF3-9837-0533F5E93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157" y="4317761"/>
            <a:ext cx="3196150" cy="23497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94664C-0E44-41CA-A2D7-EC96799A46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342" y="1898065"/>
            <a:ext cx="2915821" cy="218686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8370953-435A-477E-B41C-55DEBC7271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9" t="13251" r="16084" b="11974"/>
          <a:stretch/>
        </p:blipFill>
        <p:spPr>
          <a:xfrm>
            <a:off x="8608307" y="1642824"/>
            <a:ext cx="2908563" cy="23497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988C8A-6A45-4CCA-BF35-0EF6DDDF13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238" t="499" r="7794" b="6471"/>
          <a:stretch/>
        </p:blipFill>
        <p:spPr>
          <a:xfrm>
            <a:off x="8988203" y="4121647"/>
            <a:ext cx="2769882" cy="2469666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78590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9BF717B-05A6-43EB-A30A-1B6E52A1E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979" y="1064419"/>
            <a:ext cx="10972800" cy="4953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Задания 1-5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F30EFF-9AEF-40C9-843C-82C30D1AC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159" y="481806"/>
            <a:ext cx="4239168" cy="29193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DFD973-B027-4AA2-8C43-240613B67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977" y="3456857"/>
            <a:ext cx="4362584" cy="29837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93041C-074B-49C7-AC32-38AE74F08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62" y="1730722"/>
            <a:ext cx="2607469" cy="23633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17E547F-6771-490C-BAC7-5FF5CA486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2731" y="1730722"/>
            <a:ext cx="2647090" cy="21913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E6C2CB9-4A79-4725-ADD5-C00B0E9D96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57" y="4110310"/>
            <a:ext cx="2358677" cy="25734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65F597-DA36-4B7D-A667-1837872A55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1842" y="4114350"/>
            <a:ext cx="2672317" cy="209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74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821A4-03E9-4E3F-8963-B60B7B1C4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3" y="190500"/>
            <a:ext cx="11404847" cy="582613"/>
          </a:xfrm>
        </p:spPr>
        <p:txBody>
          <a:bodyPr/>
          <a:lstStyle/>
          <a:p>
            <a:r>
              <a:rPr lang="ru-RU" dirty="0"/>
              <a:t>Работа с заданиями повышенной сложности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724880-2C91-4899-96C6-C060801EE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76" y="952500"/>
            <a:ext cx="10972800" cy="495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Задания 3,14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6E4D55-BB75-4899-96EB-5246E0FC7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745" y="1666551"/>
            <a:ext cx="3425926" cy="21913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94F3ED-8195-4F86-8C41-47E7A2D00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425" y="1681580"/>
            <a:ext cx="4958783" cy="18076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28233C-BB71-4EC2-B9B6-BD6400B7F3D3}"/>
              </a:ext>
            </a:extLst>
          </p:cNvPr>
          <p:cNvSpPr txBox="1"/>
          <p:nvPr/>
        </p:nvSpPr>
        <p:spPr>
          <a:xfrm>
            <a:off x="722050" y="4118800"/>
            <a:ext cx="48871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Умения: составлять письменные высказывания на заданную тему –проблемный вопрос; аргументированно высказывать свое мнение, используя такой тип речи, как рассуждение;	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5A4388-1DAC-404D-AE00-DFC0349D987C}"/>
              </a:ext>
            </a:extLst>
          </p:cNvPr>
          <p:cNvSpPr txBox="1"/>
          <p:nvPr/>
        </p:nvSpPr>
        <p:spPr>
          <a:xfrm>
            <a:off x="5879976" y="4218330"/>
            <a:ext cx="55899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Умения строить речевое высказывание в соответствии с поставленной задачей, создавать устные и письменные тексты (рассуждение) 	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941C3AB-504E-4F5C-966C-070EC596A49C}"/>
              </a:ext>
            </a:extLst>
          </p:cNvPr>
          <p:cNvSpPr/>
          <p:nvPr/>
        </p:nvSpPr>
        <p:spPr>
          <a:xfrm>
            <a:off x="4137747" y="3665649"/>
            <a:ext cx="289310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Проверяемые умения</a:t>
            </a:r>
            <a:r>
              <a:rPr lang="ru-RU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74F7F29-E089-4029-B4E1-F08BE247C28D}"/>
              </a:ext>
            </a:extLst>
          </p:cNvPr>
          <p:cNvSpPr/>
          <p:nvPr/>
        </p:nvSpPr>
        <p:spPr>
          <a:xfrm>
            <a:off x="461639" y="5397668"/>
            <a:ext cx="5147541" cy="1077218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b="0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Проблемный вопрос: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Литературная и народная сказка: в чем разница и почему они важны? 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606297-24D5-482D-88AD-306C60E60834}"/>
              </a:ext>
            </a:extLst>
          </p:cNvPr>
          <p:cNvSpPr/>
          <p:nvPr/>
        </p:nvSpPr>
        <p:spPr>
          <a:xfrm>
            <a:off x="5937654" y="5206717"/>
            <a:ext cx="6061969" cy="138499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b="0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Проблемный вопрос: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Каково отношение автора к герою данного рассказа – барсуку? Запиши своё мнение, обоснуй его (почему ты так считаешь)? (К. Г. Паустовский «Барсучий нос»)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BDF16A-7760-436D-A9D6-126AE3DF3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33607">
            <a:off x="184757" y="1866956"/>
            <a:ext cx="1518354" cy="205976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D85C26E-6C21-43BC-AE0C-B40C6B8AC9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36898">
            <a:off x="10449826" y="1629980"/>
            <a:ext cx="1510430" cy="20193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CB4BC20-ED6C-4DAA-AC4F-A35CF79F4E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85355">
            <a:off x="9757183" y="3627868"/>
            <a:ext cx="2259220" cy="45184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D66B09A-A413-4312-BBCA-7C43680756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28409">
            <a:off x="259124" y="3170186"/>
            <a:ext cx="1558594" cy="53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05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908DEC-42C3-4B92-AFD1-EA550791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0A016C-FD2E-4F41-B85C-438845FB2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205" y="923278"/>
            <a:ext cx="8703078" cy="2574525"/>
          </a:xfrm>
        </p:spPr>
        <p:txBody>
          <a:bodyPr/>
          <a:lstStyle/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Montserrat"/>
            </a:endParaRPr>
          </a:p>
          <a:p>
            <a:pPr marR="0" algn="l"/>
            <a:r>
              <a:rPr lang="ru-RU" sz="2400" b="1" dirty="0">
                <a:solidFill>
                  <a:srgbClr val="005288"/>
                </a:solidFill>
                <a:latin typeface="Montserrat"/>
              </a:rPr>
              <a:t>При подготовке к ВПР я использую пошаговую подготовку на уроке: </a:t>
            </a:r>
          </a:p>
          <a:p>
            <a:pPr marL="0" marR="0" indent="0" algn="l">
              <a:buNone/>
            </a:pPr>
            <a:r>
              <a:rPr lang="ru-RU" sz="2400" b="0" i="0" u="none" strike="noStrike" baseline="0" dirty="0">
                <a:solidFill>
                  <a:srgbClr val="000000"/>
                </a:solidFill>
                <a:latin typeface="Montserrat"/>
              </a:rPr>
              <a:t>небольшими порциями в течение учебного года включаю задания в уроки, в соответствии с программным содержанием.</a:t>
            </a:r>
          </a:p>
          <a:p>
            <a:pPr marL="0" marR="0" indent="0" algn="l">
              <a:buNone/>
            </a:pPr>
            <a:endParaRPr lang="ru-RU" sz="1800" b="0" i="0" u="none" strike="noStrike" baseline="0" dirty="0">
              <a:solidFill>
                <a:srgbClr val="000000"/>
              </a:solidFill>
              <a:latin typeface="Montserrat"/>
            </a:endParaRPr>
          </a:p>
          <a:p>
            <a:r>
              <a:rPr lang="ru-RU" sz="2400" b="1" i="0" u="none" strike="noStrike" baseline="0" dirty="0">
                <a:solidFill>
                  <a:srgbClr val="005288"/>
                </a:solidFill>
                <a:latin typeface="Montserrat"/>
              </a:rPr>
              <a:t>ВАЖНО, </a:t>
            </a:r>
            <a:r>
              <a:rPr lang="ru-RU" sz="2400" b="0" i="0" u="none" strike="noStrike" baseline="0" dirty="0">
                <a:solidFill>
                  <a:srgbClr val="000000"/>
                </a:solidFill>
                <a:latin typeface="Montserrat"/>
              </a:rPr>
              <a:t>чтобы дети не боялись ВПР, а рассматривали их как возможность продемонстрировать свои знания и умения.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964B11-2319-44C8-9DE1-D0D3FDF12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38083">
            <a:off x="9161756" y="2375534"/>
            <a:ext cx="2378734" cy="33389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0D71E7-A825-4256-9DDD-971F7BD68B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63679"/>
            <a:ext cx="1789575" cy="23924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6B5D63-BE22-4CA3-BDCC-3B71AE3C68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044" y="4163679"/>
            <a:ext cx="3143083" cy="235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4568"/>
      </p:ext>
    </p:extLst>
  </p:cSld>
  <p:clrMapOvr>
    <a:masterClrMapping/>
  </p:clrMapOvr>
</p:sld>
</file>

<file path=ppt/theme/theme1.xml><?xml version="1.0" encoding="utf-8"?>
<a:theme xmlns:a="http://schemas.openxmlformats.org/drawingml/2006/main" name="Data Pie Charts">
  <a:themeElements>
    <a:clrScheme name="Data Pie Chart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Data Pie Chart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Data Pie Char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ta Pie Chart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ta Pie Chart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276</Words>
  <Application>Microsoft Office PowerPoint</Application>
  <PresentationFormat>Широкоэкранный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Comic Sans MS</vt:lpstr>
      <vt:lpstr>Montserrat</vt:lpstr>
      <vt:lpstr>Times New Roman</vt:lpstr>
      <vt:lpstr>Data Pie Charts</vt:lpstr>
      <vt:lpstr>Подготовка к ВПР  по литературному чтению в 4 классе (из опыта работы)</vt:lpstr>
      <vt:lpstr>Формирование навыка осознанного чтения</vt:lpstr>
      <vt:lpstr>Развитие навыка анализировать художественный текст</vt:lpstr>
      <vt:lpstr>ВПР по литературному чтению (задания 8-13)</vt:lpstr>
      <vt:lpstr>Овладение начальными сведениями  о творчестве писателей и поэтов </vt:lpstr>
      <vt:lpstr>Работа со стихотворными текстами</vt:lpstr>
      <vt:lpstr>Работа с текстами разных жанров</vt:lpstr>
      <vt:lpstr>Презентация PowerPoint</vt:lpstr>
      <vt:lpstr>Работа с заданиями повышенной сложности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OLGA</cp:lastModifiedBy>
  <cp:revision>10</cp:revision>
  <dcterms:created xsi:type="dcterms:W3CDTF">2025-03-15T17:39:00Z</dcterms:created>
  <dcterms:modified xsi:type="dcterms:W3CDTF">2025-10-31T19:55:58Z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C398DFBD13AA4CB1A67D3F7DB035F32D_12</vt:lpwstr>
  </property>
  <property fmtid="{D5CDD505-2E9C-101B-9397-08002B2CF9AE}" pid="3" name="KSOProductBuildVer">
    <vt:lpwstr>1049-12.2.0.20326</vt:lpwstr>
  </property>
</Properties>
</file>