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57" r:id="rId3"/>
    <p:sldId id="258" r:id="rId4"/>
    <p:sldId id="259" r:id="rId5"/>
    <p:sldId id="261" r:id="rId6"/>
    <p:sldId id="260" r:id="rId7"/>
    <p:sldId id="266" r:id="rId8"/>
    <p:sldId id="272" r:id="rId9"/>
    <p:sldId id="275" r:id="rId10"/>
    <p:sldId id="273" r:id="rId11"/>
    <p:sldId id="274" r:id="rId12"/>
    <p:sldId id="262" r:id="rId13"/>
    <p:sldId id="263" r:id="rId14"/>
    <p:sldId id="264" r:id="rId15"/>
    <p:sldId id="268" r:id="rId16"/>
    <p:sldId id="267" r:id="rId17"/>
    <p:sldId id="269" r:id="rId18"/>
    <p:sldId id="270" r:id="rId19"/>
    <p:sldId id="265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2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4DFD3-67BE-4213-850D-C6630EA29CCE}" type="datetimeFigureOut">
              <a:rPr lang="ru-RU" smtClean="0"/>
              <a:pPr/>
              <a:t>24.02.2022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F084D-4C5E-4A60-BEDF-1A88005BBF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4DFD3-67BE-4213-850D-C6630EA29CCE}" type="datetimeFigureOut">
              <a:rPr lang="ru-RU" smtClean="0"/>
              <a:pPr/>
              <a:t>24.02.2022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F084D-4C5E-4A60-BEDF-1A88005BBF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4DFD3-67BE-4213-850D-C6630EA29CCE}" type="datetimeFigureOut">
              <a:rPr lang="ru-RU" smtClean="0"/>
              <a:pPr/>
              <a:t>24.02.2022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F084D-4C5E-4A60-BEDF-1A88005BBF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4DFD3-67BE-4213-850D-C6630EA29CCE}" type="datetimeFigureOut">
              <a:rPr lang="ru-RU" smtClean="0"/>
              <a:pPr/>
              <a:t>24.02.2022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F084D-4C5E-4A60-BEDF-1A88005BBF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4DFD3-67BE-4213-850D-C6630EA29CCE}" type="datetimeFigureOut">
              <a:rPr lang="ru-RU" smtClean="0"/>
              <a:pPr/>
              <a:t>24.02.2022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F084D-4C5E-4A60-BEDF-1A88005BBF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4DFD3-67BE-4213-850D-C6630EA29CCE}" type="datetimeFigureOut">
              <a:rPr lang="ru-RU" smtClean="0"/>
              <a:pPr/>
              <a:t>24.02.2022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F084D-4C5E-4A60-BEDF-1A88005BBF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4DFD3-67BE-4213-850D-C6630EA29CCE}" type="datetimeFigureOut">
              <a:rPr lang="ru-RU" smtClean="0"/>
              <a:pPr/>
              <a:t>24.02.2022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F084D-4C5E-4A60-BEDF-1A88005BBF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4DFD3-67BE-4213-850D-C6630EA29CCE}" type="datetimeFigureOut">
              <a:rPr lang="ru-RU" smtClean="0"/>
              <a:pPr/>
              <a:t>24.02.2022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F084D-4C5E-4A60-BEDF-1A88005BBF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4DFD3-67BE-4213-850D-C6630EA29CCE}" type="datetimeFigureOut">
              <a:rPr lang="ru-RU" smtClean="0"/>
              <a:pPr/>
              <a:t>24.02.2022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F084D-4C5E-4A60-BEDF-1A88005BBF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4DFD3-67BE-4213-850D-C6630EA29CCE}" type="datetimeFigureOut">
              <a:rPr lang="ru-RU" smtClean="0"/>
              <a:pPr/>
              <a:t>24.02.2022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F084D-4C5E-4A60-BEDF-1A88005BBF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4DFD3-67BE-4213-850D-C6630EA29CCE}" type="datetimeFigureOut">
              <a:rPr lang="ru-RU" smtClean="0"/>
              <a:pPr/>
              <a:t>24.02.2022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F084D-4C5E-4A60-BEDF-1A88005BBF4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30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92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C4DFD3-67BE-4213-850D-C6630EA29CCE}" type="datetimeFigureOut">
              <a:rPr lang="ru-RU" smtClean="0"/>
              <a:pPr/>
              <a:t>24.02.2022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7F084D-4C5E-4A60-BEDF-1A88005BBF4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iroso.ru/storage/app/uploads/public/5da/7eb/93f/5da7eb93f0606145304295.pdf" TargetMode="External"/><Relationship Id="rId2" Type="http://schemas.openxmlformats.org/officeDocument/2006/relationships/hyperlink" Target="https://www.google.com/url?q=https://bio6-vpr.sdamgia.ru/test?id=112206&amp;sa=D&amp;source=editors&amp;ust=1615606174836000&amp;usg=AOvVaw1bcPdEROHadKTe14pR58n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uchportal.ru/docs/obrazcy-vpr-na-2022-god" TargetMode="External"/><Relationship Id="rId5" Type="http://schemas.openxmlformats.org/officeDocument/2006/relationships/hyperlink" Target="https://fioco.ru/obraztsi_i_opisaniya_vpr_2022" TargetMode="External"/><Relationship Id="rId4" Type="http://schemas.openxmlformats.org/officeDocument/2006/relationships/hyperlink" Target="https://fioco.ru/Media/Default/Documents/%D0%92%D0%9F%D0%A0-2022/VPR_BI-5_Opisanie_2022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TextShape 1"/>
          <p:cNvSpPr txBox="1"/>
          <p:nvPr/>
        </p:nvSpPr>
        <p:spPr>
          <a:xfrm>
            <a:off x="1187280" y="1484280"/>
            <a:ext cx="7559280" cy="247608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ru-RU" sz="2600" dirty="0" smtClean="0">
                <a:solidFill>
                  <a:srgbClr val="FF0066"/>
                </a:solidFill>
                <a:latin typeface="Calibri"/>
                <a:ea typeface="Calibri"/>
              </a:rPr>
              <a:t>
 </a:t>
            </a:r>
            <a:r>
              <a:rPr lang="ru-RU" dirty="0" smtClean="0">
                <a:solidFill>
                  <a:srgbClr val="000000"/>
                </a:solidFill>
                <a:latin typeface="Arial"/>
                <a:ea typeface="Arial"/>
              </a:rPr>
              <a:t>
</a:t>
            </a:r>
            <a:r>
              <a:rPr lang="ru-RU" sz="2600" dirty="0" smtClean="0">
                <a:solidFill>
                  <a:srgbClr val="000000"/>
                </a:solidFill>
                <a:latin typeface="Calibri"/>
                <a:ea typeface="Calibri"/>
              </a:rPr>
              <a:t> </a:t>
            </a:r>
            <a:endParaRPr/>
          </a:p>
        </p:txBody>
      </p:sp>
      <p:sp>
        <p:nvSpPr>
          <p:cNvPr id="145" name="TextShape 2"/>
          <p:cNvSpPr txBox="1"/>
          <p:nvPr/>
        </p:nvSpPr>
        <p:spPr>
          <a:xfrm>
            <a:off x="3995640" y="4653000"/>
            <a:ext cx="4824000" cy="863280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ct val="100000"/>
              </a:lnSpc>
            </a:pPr>
            <a:r>
              <a:rPr lang="ru-RU" dirty="0">
                <a:solidFill>
                  <a:srgbClr val="000000"/>
                </a:solidFill>
                <a:latin typeface="Calibri"/>
                <a:ea typeface="Calibri"/>
              </a:rPr>
              <a:t>учитель биологии высшей </a:t>
            </a:r>
            <a:r>
              <a:rPr lang="ru-RU" dirty="0" smtClean="0">
                <a:solidFill>
                  <a:srgbClr val="000000"/>
                </a:solidFill>
                <a:latin typeface="Calibri"/>
                <a:ea typeface="Calibri"/>
              </a:rPr>
              <a:t>категории</a:t>
            </a:r>
          </a:p>
          <a:p>
            <a:pPr algn="r">
              <a:lnSpc>
                <a:spcPct val="100000"/>
              </a:lnSpc>
            </a:pPr>
            <a:r>
              <a:rPr lang="ru-RU" dirty="0" smtClean="0">
                <a:solidFill>
                  <a:srgbClr val="000000"/>
                </a:solidFill>
                <a:latin typeface="Calibri"/>
                <a:ea typeface="Calibri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/>
                <a:ea typeface="Calibri"/>
              </a:rPr>
              <a:t>МБОУ </a:t>
            </a:r>
            <a:r>
              <a:rPr lang="ru-RU" dirty="0" smtClean="0">
                <a:solidFill>
                  <a:srgbClr val="000000"/>
                </a:solidFill>
                <a:latin typeface="Calibri"/>
                <a:ea typeface="Calibri"/>
              </a:rPr>
              <a:t>«Школы № 25»</a:t>
            </a:r>
          </a:p>
          <a:p>
            <a:pPr algn="r">
              <a:lnSpc>
                <a:spcPct val="100000"/>
              </a:lnSpc>
            </a:pPr>
            <a:r>
              <a:rPr lang="ru-RU" dirty="0" smtClean="0">
                <a:solidFill>
                  <a:srgbClr val="000000"/>
                </a:solidFill>
                <a:latin typeface="Calibri"/>
                <a:ea typeface="Calibri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Calibri"/>
                <a:ea typeface="Calibri"/>
              </a:rPr>
              <a:t>Шабунина</a:t>
            </a:r>
            <a:r>
              <a:rPr lang="ru-RU" dirty="0">
                <a:solidFill>
                  <a:srgbClr val="000000"/>
                </a:solidFill>
                <a:latin typeface="Calibri"/>
                <a:ea typeface="Calibri"/>
              </a:rPr>
              <a:t> О.П.</a:t>
            </a:r>
            <a:endParaRPr/>
          </a:p>
        </p:txBody>
      </p:sp>
      <p:sp>
        <p:nvSpPr>
          <p:cNvPr id="146" name="CustomShape 3"/>
          <p:cNvSpPr/>
          <p:nvPr/>
        </p:nvSpPr>
        <p:spPr>
          <a:xfrm>
            <a:off x="2556000" y="189000"/>
            <a:ext cx="6291000" cy="82188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ru-RU" sz="1200" b="1" dirty="0">
                <a:solidFill>
                  <a:srgbClr val="000000"/>
                </a:solidFill>
                <a:latin typeface="Arial"/>
                <a:ea typeface="Arial"/>
              </a:rPr>
              <a:t>Муниципальное бюджетное образовательное учреждение </a:t>
            </a:r>
            <a:r>
              <a:rPr lang="ru-RU" sz="1200" b="1" dirty="0" smtClean="0">
                <a:solidFill>
                  <a:srgbClr val="000000"/>
                </a:solidFill>
                <a:latin typeface="Arial"/>
                <a:ea typeface="Arial"/>
              </a:rPr>
              <a:t>«Школа </a:t>
            </a:r>
            <a:r>
              <a:rPr lang="ru-RU" sz="1200" b="1" dirty="0">
                <a:solidFill>
                  <a:srgbClr val="000000"/>
                </a:solidFill>
                <a:latin typeface="Arial"/>
                <a:ea typeface="Arial"/>
              </a:rPr>
              <a:t>№ 25 </a:t>
            </a:r>
            <a:endParaRPr/>
          </a:p>
          <a:p>
            <a:pPr algn="ctr">
              <a:lnSpc>
                <a:spcPct val="100000"/>
              </a:lnSpc>
            </a:pPr>
            <a:r>
              <a:rPr lang="ru-RU" sz="1200" b="1" dirty="0">
                <a:solidFill>
                  <a:srgbClr val="000000"/>
                </a:solidFill>
                <a:latin typeface="Arial"/>
                <a:ea typeface="Arial"/>
              </a:rPr>
              <a:t>с углубленным изучением отдельных предметов имени сестер</a:t>
            </a:r>
            <a:endParaRPr/>
          </a:p>
          <a:p>
            <a:pPr algn="ctr">
              <a:lnSpc>
                <a:spcPct val="100000"/>
              </a:lnSpc>
            </a:pPr>
            <a:r>
              <a:rPr lang="ru-RU" sz="1200" b="1" dirty="0" smtClean="0">
                <a:solidFill>
                  <a:srgbClr val="000000"/>
                </a:solidFill>
                <a:latin typeface="Arial"/>
                <a:ea typeface="Arial"/>
              </a:rPr>
              <a:t>Харитоновых» </a:t>
            </a:r>
            <a:r>
              <a:rPr lang="ru-RU" sz="1200" b="1" dirty="0">
                <a:solidFill>
                  <a:srgbClr val="000000"/>
                </a:solidFill>
                <a:latin typeface="Arial"/>
                <a:ea typeface="Arial"/>
              </a:rPr>
              <a:t>городского округа Самара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sp>
        <p:nvSpPr>
          <p:cNvPr id="147" name="CustomShape 4"/>
          <p:cNvSpPr/>
          <p:nvPr/>
        </p:nvSpPr>
        <p:spPr>
          <a:xfrm>
            <a:off x="2714612" y="5857892"/>
            <a:ext cx="3168360" cy="409564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400" b="1" dirty="0">
                <a:solidFill>
                  <a:srgbClr val="000000"/>
                </a:solidFill>
                <a:latin typeface="Arial"/>
                <a:ea typeface="Arial"/>
              </a:rPr>
              <a:t>                          </a:t>
            </a:r>
            <a:r>
              <a:rPr lang="ru-RU" sz="1400" b="1" dirty="0" smtClean="0">
                <a:solidFill>
                  <a:srgbClr val="000000"/>
                </a:solidFill>
                <a:latin typeface="Arial"/>
                <a:ea typeface="Arial"/>
              </a:rPr>
              <a:t>Самара - 2022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pic>
        <p:nvPicPr>
          <p:cNvPr id="148" name="Shape 73"/>
          <p:cNvPicPr/>
          <p:nvPr/>
        </p:nvPicPr>
        <p:blipFill>
          <a:blip r:embed="rId2"/>
          <a:stretch>
            <a:fillRect/>
          </a:stretch>
        </p:blipFill>
        <p:spPr>
          <a:xfrm>
            <a:off x="324000" y="404640"/>
            <a:ext cx="1979280" cy="1409400"/>
          </a:xfrm>
          <a:prstGeom prst="rect">
            <a:avLst/>
          </a:prstGeom>
          <a:ln>
            <a:noFill/>
          </a:ln>
        </p:spPr>
      </p:pic>
      <p:pic>
        <p:nvPicPr>
          <p:cNvPr id="149" name="Shape 74"/>
          <p:cNvPicPr/>
          <p:nvPr/>
        </p:nvPicPr>
        <p:blipFill>
          <a:blip r:embed="rId3"/>
          <a:stretch>
            <a:fillRect/>
          </a:stretch>
        </p:blipFill>
        <p:spPr>
          <a:xfrm>
            <a:off x="357158" y="3143248"/>
            <a:ext cx="1582200" cy="2364840"/>
          </a:xfrm>
          <a:prstGeom prst="rect">
            <a:avLst/>
          </a:prstGeom>
          <a:ln>
            <a:noFill/>
          </a:ln>
        </p:spPr>
      </p:pic>
      <p:sp>
        <p:nvSpPr>
          <p:cNvPr id="150" name="CustomShape 5"/>
          <p:cNvSpPr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ru-RU" sz="1200">
                <a:solidFill>
                  <a:srgbClr val="898989"/>
                </a:solidFill>
                <a:latin typeface="Calibri"/>
                <a:ea typeface="Calibri"/>
              </a:rPr>
              <a:t>Шабунина О.П.</a:t>
            </a:r>
            <a:endParaRPr/>
          </a:p>
        </p:txBody>
      </p:sp>
      <p:sp>
        <p:nvSpPr>
          <p:cNvPr id="9" name="Прямоугольник 8"/>
          <p:cNvSpPr/>
          <p:nvPr/>
        </p:nvSpPr>
        <p:spPr>
          <a:xfrm>
            <a:off x="2071670" y="2071678"/>
            <a:ext cx="621510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Подготовка учащихся к ВПР </a:t>
            </a:r>
            <a:b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биологии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Безымянный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785794"/>
            <a:ext cx="8325804" cy="5072098"/>
          </a:xfrm>
          <a:prstGeom prst="rect">
            <a:avLst/>
          </a:prstGeom>
          <a:noFill/>
          <a:ln>
            <a:solidFill>
              <a:schemeClr val="tx2"/>
            </a:solidFill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Безымянный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4294" y="714356"/>
            <a:ext cx="8738942" cy="508113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esktop\Безымянный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2562" y="714356"/>
            <a:ext cx="8662441" cy="5286412"/>
          </a:xfrm>
          <a:prstGeom prst="rect">
            <a:avLst/>
          </a:prstGeom>
          <a:noFill/>
          <a:ln>
            <a:solidFill>
              <a:schemeClr val="tx2"/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er\Desktop\Безымянный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1" y="785794"/>
            <a:ext cx="8698231" cy="500066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esktop\Безымянный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571612"/>
            <a:ext cx="8501090" cy="398488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1357290" y="357166"/>
            <a:ext cx="633628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Итоговый контроль по окончании </a:t>
            </a:r>
          </a:p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средней ступени обучения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58204" cy="1274786"/>
          </a:xfrm>
        </p:spPr>
        <p:txBody>
          <a:bodyPr>
            <a:normAutofit fontScale="90000"/>
          </a:bodyPr>
          <a:lstStyle/>
          <a:p>
            <a:r>
              <a:rPr lang="ru-RU" sz="31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1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1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Алгоритм выполнения ВПР: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214422"/>
            <a:ext cx="8186766" cy="4768865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endParaRPr lang="ru-RU" dirty="0"/>
          </a:p>
          <a:p>
            <a:r>
              <a:rPr lang="ru-RU" dirty="0"/>
              <a:t>1. Перед началом выполнения работы необходимо пробежать глазами весь материал, чтобы увидеть, какого типа задания в нем содержатся, это поможет настроиться на работу.</a:t>
            </a:r>
          </a:p>
          <a:p>
            <a:r>
              <a:rPr lang="ru-RU" dirty="0"/>
              <a:t>2. Затем внимательно просматривать весь текст каждого задания, чтобы понять его смысл (характерная ошибка во время проверочных работ - не дочитав до конца, по первым словам, учащиеся уже предполагают ответ и торопятся его вписать).</a:t>
            </a:r>
          </a:p>
          <a:p>
            <a:r>
              <a:rPr lang="ru-RU" dirty="0"/>
              <a:t>3. Рекомендуется начинать с более легких заданий, чтобы не тратить на них время.</a:t>
            </a:r>
          </a:p>
          <a:p>
            <a:r>
              <a:rPr lang="ru-RU" dirty="0"/>
              <a:t>4. Если не знаешь ответа на вопрос или не уверен, пропусти его и отметь, чтобы потом к нему вернуться.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Ольга\Desktop\зад.6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71450" y="-57150"/>
            <a:ext cx="9486900" cy="69723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Ольга\Desktop\6-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285728"/>
            <a:ext cx="8058603" cy="64531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Ольга\Desktop\зад.8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959777" cy="122776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Ольга\Desktop\зад.10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85728"/>
            <a:ext cx="8382260" cy="657227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582594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Алгоритм подготовки к ВПР учителя</a:t>
            </a:r>
            <a:endParaRPr lang="ru-RU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857232"/>
            <a:ext cx="8429684" cy="5786478"/>
          </a:xfrm>
        </p:spPr>
        <p:txBody>
          <a:bodyPr>
            <a:normAutofit fontScale="85000" lnSpcReduction="10000"/>
          </a:bodyPr>
          <a:lstStyle/>
          <a:p>
            <a:pPr marL="457200" indent="-457200" algn="just">
              <a:buAutoNum type="arabicPeriod"/>
            </a:pPr>
            <a:r>
              <a:rPr lang="ru-RU" sz="20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Изучение документов, определяющих содержание проверочных работ.</a:t>
            </a:r>
          </a:p>
          <a:p>
            <a:pPr marL="457200" indent="-457200" algn="just">
              <a:buNone/>
            </a:pPr>
            <a:r>
              <a:rPr lang="ru-RU" sz="2000" dirty="0"/>
              <a:t> </a:t>
            </a:r>
            <a:r>
              <a:rPr lang="ru-RU" sz="2000" dirty="0" smtClean="0"/>
              <a:t>       </a:t>
            </a:r>
            <a:r>
              <a:rPr lang="en-US" sz="2000" dirty="0" smtClean="0"/>
              <a:t>[</a:t>
            </a:r>
            <a:r>
              <a:rPr lang="ru-RU" sz="2000" dirty="0" smtClean="0"/>
              <a:t>Содержание и структура проверочной работы определяются на основе Федерального государственного образовательного стандарта основного общего образования (приказ </a:t>
            </a:r>
            <a:r>
              <a:rPr lang="ru-RU" sz="2000" dirty="0" err="1" smtClean="0"/>
              <a:t>Минобрнауки</a:t>
            </a:r>
            <a:r>
              <a:rPr lang="ru-RU" sz="2000" dirty="0" smtClean="0"/>
              <a:t> России от 17.12.2010 № 1897) с учетом Примерной основной образовательной программы основного общего образования (одобрена решением Федерального учебно-методического объединения по общему образованию (в редакции протокола № 1/20 от 04.02.2020)) и содержания учебников, включенных в Федеральный перечень на 2021/22 учебный год.</a:t>
            </a:r>
            <a:r>
              <a:rPr lang="en-US" sz="2000" dirty="0" smtClean="0"/>
              <a:t>]</a:t>
            </a:r>
            <a:r>
              <a:rPr lang="ru-RU" sz="2000" dirty="0" smtClean="0"/>
              <a:t> </a:t>
            </a:r>
          </a:p>
          <a:p>
            <a:pPr marL="457200" indent="-457200" algn="just">
              <a:buAutoNum type="arabicPeriod" startAt="2"/>
            </a:pPr>
            <a:r>
              <a:rPr lang="ru-RU" sz="20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Изучение структуры проверочной работы. </a:t>
            </a:r>
            <a:r>
              <a:rPr lang="en-US" sz="2000" dirty="0" smtClean="0"/>
              <a:t>[</a:t>
            </a:r>
            <a:r>
              <a:rPr lang="ru-RU" sz="2000" dirty="0" smtClean="0"/>
              <a:t>Например, 5 класс. Вариант проверочной работы состоит из 10 заданий, которые различаются по содержанию и проверяемым требованиям. Задания 1, 4, 5, 6, 7, 9, 10 основаны на изображениях конкретных объектов, статистических данных и требуют их анализа, характеристики изображенных процессов, объектов по предложенному плану, классификации и/или систематизации объектов по определенному признаку, применения биологических знаний при решении практических задач</a:t>
            </a:r>
            <a:r>
              <a:rPr lang="en-US" sz="2000" dirty="0" smtClean="0"/>
              <a:t>]</a:t>
            </a:r>
            <a:r>
              <a:rPr lang="ru-RU" sz="2000" dirty="0" smtClean="0"/>
              <a:t>.</a:t>
            </a:r>
          </a:p>
          <a:p>
            <a:pPr marL="457200" indent="-457200" algn="just">
              <a:buAutoNum type="arabicPeriod" startAt="2"/>
            </a:pPr>
            <a:r>
              <a:rPr lang="ru-RU" sz="21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Изучение кодификаторов проверяемых элементов содержания и требований к уровню подготовки обучающихся. </a:t>
            </a:r>
            <a:r>
              <a:rPr lang="en-US" sz="2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[https://fioco.ru/Media/Default/Documents/%D0%92%D0%9F%D0%A0-2022/VPR_BI-5_Opisanie_2022.pdf]</a:t>
            </a:r>
            <a:endParaRPr lang="ru-RU" sz="21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buNone/>
            </a:pPr>
            <a:r>
              <a:rPr lang="ru-RU" sz="2000" dirty="0" smtClean="0"/>
              <a:t>4.  </a:t>
            </a:r>
            <a:r>
              <a:rPr lang="ru-RU" sz="20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Изучение </a:t>
            </a:r>
            <a:r>
              <a:rPr lang="ru-RU" sz="2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инструктивно-методических материалов по подготовке и проведению </a:t>
            </a:r>
            <a:r>
              <a:rPr lang="ru-RU" sz="20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ВПР: </a:t>
            </a:r>
            <a:r>
              <a:rPr lang="ru-RU" sz="2000" dirty="0" smtClean="0"/>
              <a:t>порядка </a:t>
            </a:r>
            <a:r>
              <a:rPr lang="ru-RU" sz="2000" dirty="0"/>
              <a:t> проведения ВПР,  спецификации работы по предмету, демоверсии работы по предмету, методических рекомендаций по подготовке к проведению ВПР и другими </a:t>
            </a:r>
            <a:r>
              <a:rPr lang="ru-RU" sz="2000" dirty="0" smtClean="0"/>
              <a:t>материалами.</a:t>
            </a:r>
          </a:p>
          <a:p>
            <a:pPr algn="just">
              <a:buNone/>
            </a:pPr>
            <a:endParaRPr lang="ru-RU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User\Desktop\Безымянный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4290"/>
            <a:ext cx="8515239" cy="1948007"/>
          </a:xfrm>
          <a:prstGeom prst="rect">
            <a:avLst/>
          </a:prstGeom>
          <a:noFill/>
          <a:ln>
            <a:solidFill>
              <a:schemeClr val="tx2"/>
            </a:solidFill>
          </a:ln>
        </p:spPr>
      </p:pic>
      <p:pic>
        <p:nvPicPr>
          <p:cNvPr id="6147" name="Picture 3" descr="C:\Users\User\Desktop\Безымянный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2000240"/>
            <a:ext cx="8501122" cy="4611524"/>
          </a:xfrm>
          <a:prstGeom prst="rect">
            <a:avLst/>
          </a:prstGeom>
          <a:noFill/>
          <a:ln>
            <a:solidFill>
              <a:schemeClr val="tx2"/>
            </a:solidFill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User\Desktop\Безымянный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85728"/>
            <a:ext cx="8243766" cy="2728892"/>
          </a:xfrm>
          <a:prstGeom prst="rect">
            <a:avLst/>
          </a:prstGeom>
          <a:noFill/>
          <a:ln>
            <a:solidFill>
              <a:schemeClr val="tx2"/>
            </a:solidFill>
          </a:ln>
        </p:spPr>
      </p:pic>
      <p:pic>
        <p:nvPicPr>
          <p:cNvPr id="7171" name="Picture 3" descr="C:\Users\User\Desktop\Безымянный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4546" y="3286124"/>
            <a:ext cx="2265013" cy="3208233"/>
          </a:xfrm>
          <a:prstGeom prst="rect">
            <a:avLst/>
          </a:prstGeom>
          <a:noFill/>
          <a:ln>
            <a:solidFill>
              <a:schemeClr val="tx2"/>
            </a:solidFill>
          </a:ln>
        </p:spPr>
      </p:pic>
      <p:pic>
        <p:nvPicPr>
          <p:cNvPr id="1026" name="Picture 2" descr="C:\Users\User\Desktop\5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57818" y="3214686"/>
            <a:ext cx="2306595" cy="321471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928670"/>
            <a:ext cx="8747186" cy="4920292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User\Desktop\Безымянный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463" y="546100"/>
            <a:ext cx="9107487" cy="5764213"/>
          </a:xfrm>
          <a:prstGeom prst="rect">
            <a:avLst/>
          </a:prstGeom>
          <a:noFill/>
          <a:ln>
            <a:solidFill>
              <a:schemeClr val="tx2"/>
            </a:solidFill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Безымянный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642918"/>
            <a:ext cx="8717091" cy="513875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esktop\Безымянный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6726" y="428604"/>
            <a:ext cx="8308854" cy="59293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Источники информации: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u="sng" dirty="0" smtClean="0">
                <a:hlinkClick r:id="rId2"/>
              </a:rPr>
              <a:t>1.</a:t>
            </a:r>
            <a:r>
              <a:rPr lang="en-US" u="sng" dirty="0" smtClean="0">
                <a:hlinkClick r:id="rId2"/>
              </a:rPr>
              <a:t>https</a:t>
            </a:r>
            <a:r>
              <a:rPr lang="en-US" u="sng" dirty="0">
                <a:hlinkClick r:id="rId2"/>
              </a:rPr>
              <a:t>://</a:t>
            </a:r>
            <a:r>
              <a:rPr lang="en-US" u="sng" dirty="0" smtClean="0">
                <a:hlinkClick r:id="rId2"/>
              </a:rPr>
              <a:t>bio6vpr.sdamgia.ru/test?id=112206</a:t>
            </a:r>
            <a:endParaRPr lang="ru-RU" u="sng" dirty="0" smtClean="0"/>
          </a:p>
          <a:p>
            <a:pPr>
              <a:buNone/>
            </a:pPr>
            <a:r>
              <a:rPr lang="ru-RU" u="sng" dirty="0" smtClean="0">
                <a:hlinkClick r:id="rId3"/>
              </a:rPr>
              <a:t>2.</a:t>
            </a:r>
            <a:r>
              <a:rPr lang="en-US" u="sng" dirty="0" smtClean="0">
                <a:hlinkClick r:id="rId3"/>
              </a:rPr>
              <a:t>http://iroso.ru/storage/app/uploads/public/5da/7eb/93f/5da7eb93f0606145304295.pdf</a:t>
            </a:r>
            <a:endParaRPr lang="ru-RU" u="sng" dirty="0" smtClean="0"/>
          </a:p>
          <a:p>
            <a:pPr>
              <a:buNone/>
            </a:pPr>
            <a:r>
              <a:rPr lang="ru-RU" u="sng" dirty="0" smtClean="0">
                <a:hlinkClick r:id="rId4"/>
              </a:rPr>
              <a:t>3.</a:t>
            </a:r>
            <a:r>
              <a:rPr lang="en-US" u="sng" dirty="0" smtClean="0">
                <a:hlinkClick r:id="rId4"/>
              </a:rPr>
              <a:t>https://fioco.ru/Media/Default/Documents/%D0%92%D0%9F%D0%A0-2022/VPR_BI-5_Opisanie_2022.pdf</a:t>
            </a:r>
            <a:endParaRPr lang="ru-RU" u="sng" dirty="0" smtClean="0"/>
          </a:p>
          <a:p>
            <a:pPr>
              <a:buNone/>
            </a:pPr>
            <a:r>
              <a:rPr lang="ru-RU" u="sng" dirty="0" smtClean="0">
                <a:hlinkClick r:id="rId5"/>
              </a:rPr>
              <a:t>4.</a:t>
            </a:r>
            <a:r>
              <a:rPr lang="en-US" u="sng" dirty="0" smtClean="0">
                <a:hlinkClick r:id="rId5"/>
              </a:rPr>
              <a:t>https://fioco.ru/obraztsi_i_opisaniya_vpr_2022</a:t>
            </a:r>
            <a:endParaRPr lang="ru-RU" u="sng" dirty="0" smtClean="0"/>
          </a:p>
          <a:p>
            <a:pPr>
              <a:buNone/>
            </a:pPr>
            <a:r>
              <a:rPr lang="ru-RU" u="sng" dirty="0" smtClean="0">
                <a:hlinkClick r:id="rId6"/>
              </a:rPr>
              <a:t>5.</a:t>
            </a:r>
            <a:r>
              <a:rPr lang="en-US" u="sng" dirty="0" smtClean="0">
                <a:hlinkClick r:id="rId6"/>
              </a:rPr>
              <a:t>https://www.uchportal.ru/docs/obrazcy-vpr-na-2022-god</a:t>
            </a:r>
            <a:endParaRPr lang="ru-RU" u="sng" dirty="0" smtClean="0"/>
          </a:p>
          <a:p>
            <a:pPr>
              <a:buNone/>
            </a:pPr>
            <a:endParaRPr lang="ru-RU" u="sng" dirty="0" smtClean="0"/>
          </a:p>
          <a:p>
            <a:pPr>
              <a:buNone/>
            </a:pPr>
            <a:endParaRPr lang="ru-RU" u="sng" dirty="0" smtClean="0"/>
          </a:p>
          <a:p>
            <a:pPr>
              <a:buNone/>
            </a:pPr>
            <a:endParaRPr lang="ru-RU" u="sng" dirty="0" smtClean="0"/>
          </a:p>
          <a:p>
            <a:pPr>
              <a:buNone/>
            </a:pPr>
            <a:endParaRPr lang="ru-RU" u="sng" dirty="0" smtClean="0"/>
          </a:p>
          <a:p>
            <a:pPr>
              <a:buNone/>
            </a:pPr>
            <a:endParaRPr lang="ru-RU" u="sng" dirty="0"/>
          </a:p>
          <a:p>
            <a:pPr>
              <a:buNone/>
            </a:pPr>
            <a:r>
              <a:rPr lang="en-US" dirty="0"/>
              <a:t> 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</TotalTime>
  <Words>377</Words>
  <Application>Microsoft Office PowerPoint</Application>
  <PresentationFormat>Экран (4:3)</PresentationFormat>
  <Paragraphs>36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 Алгоритм выполнения ВПР: </vt:lpstr>
      <vt:lpstr>Слайд 8</vt:lpstr>
      <vt:lpstr>Слайд 9</vt:lpstr>
      <vt:lpstr>Слайд 10</vt:lpstr>
      <vt:lpstr>Слайд 11</vt:lpstr>
      <vt:lpstr>Алгоритм подготовки к ВПР учителя</vt:lpstr>
      <vt:lpstr>Слайд 13</vt:lpstr>
      <vt:lpstr>Слайд 14</vt:lpstr>
      <vt:lpstr>Слайд 15</vt:lpstr>
      <vt:lpstr>Слайд 16</vt:lpstr>
      <vt:lpstr>Слайд 17</vt:lpstr>
      <vt:lpstr>Слайд 18</vt:lpstr>
      <vt:lpstr>Источники информации: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Подготовка учащихся к ВПР  по биологии</dc:title>
  <dc:creator>User</dc:creator>
  <cp:lastModifiedBy>Ольга</cp:lastModifiedBy>
  <cp:revision>23</cp:revision>
  <dcterms:created xsi:type="dcterms:W3CDTF">2022-02-22T18:07:27Z</dcterms:created>
  <dcterms:modified xsi:type="dcterms:W3CDTF">2022-02-24T11:34:29Z</dcterms:modified>
</cp:coreProperties>
</file>