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  <p:sldMasterId id="2147483672" r:id="rId3"/>
  </p:sldMasterIdLst>
  <p:notesMasterIdLst>
    <p:notesMasterId r:id="rId12"/>
  </p:notesMasterIdLst>
  <p:handoutMasterIdLst>
    <p:handoutMasterId r:id="rId13"/>
  </p:handoutMasterIdLst>
  <p:sldIdLst>
    <p:sldId id="955" r:id="rId4"/>
    <p:sldId id="583" r:id="rId5"/>
    <p:sldId id="945" r:id="rId6"/>
    <p:sldId id="949" r:id="rId7"/>
    <p:sldId id="950" r:id="rId8"/>
    <p:sldId id="951" r:id="rId9"/>
    <p:sldId id="952" r:id="rId10"/>
    <p:sldId id="953" r:id="rId11"/>
  </p:sldIdLst>
  <p:sldSz cx="12192000" cy="6858000"/>
  <p:notesSz cx="6797675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86634E73-F1B0-4075-89FF-B021A58C7FC2}">
          <p14:sldIdLst>
            <p14:sldId id="955"/>
            <p14:sldId id="583"/>
            <p14:sldId id="945"/>
            <p14:sldId id="949"/>
            <p14:sldId id="950"/>
            <p14:sldId id="951"/>
            <p14:sldId id="952"/>
            <p14:sldId id="95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ьзователь Windows" initials="ПW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66FF"/>
    <a:srgbClr val="FFFFFF"/>
    <a:srgbClr val="FF0066"/>
    <a:srgbClr val="9A0000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9631B5-78F2-41C9-869B-9F39066F8104}" styleName="Средний стиль 3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19" autoAdjust="0"/>
    <p:restoredTop sz="89524" autoAdjust="0"/>
  </p:normalViewPr>
  <p:slideViewPr>
    <p:cSldViewPr snapToGrid="0">
      <p:cViewPr varScale="1">
        <p:scale>
          <a:sx n="65" d="100"/>
          <a:sy n="65" d="100"/>
        </p:scale>
        <p:origin x="1134" y="7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3161"/>
          </a:xfrm>
          <a:prstGeom prst="rect">
            <a:avLst/>
          </a:prstGeom>
        </p:spPr>
        <p:txBody>
          <a:bodyPr vert="horz" lIns="91001" tIns="45501" rIns="91001" bIns="45501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3161"/>
          </a:xfrm>
          <a:prstGeom prst="rect">
            <a:avLst/>
          </a:prstGeom>
        </p:spPr>
        <p:txBody>
          <a:bodyPr vert="horz" lIns="91001" tIns="45501" rIns="91001" bIns="45501" rtlCol="0"/>
          <a:lstStyle>
            <a:lvl1pPr algn="r">
              <a:defRPr sz="1200"/>
            </a:lvl1pPr>
          </a:lstStyle>
          <a:p>
            <a:fld id="{3D0678BF-1658-4BCD-8232-2F5D53BAC025}" type="datetimeFigureOut">
              <a:rPr lang="ru-RU" smtClean="0"/>
              <a:pPr/>
              <a:t>01.11.2025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377927"/>
            <a:ext cx="2945659" cy="493161"/>
          </a:xfrm>
          <a:prstGeom prst="rect">
            <a:avLst/>
          </a:prstGeom>
        </p:spPr>
        <p:txBody>
          <a:bodyPr vert="horz" lIns="91001" tIns="45501" rIns="91001" bIns="45501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4" y="9377927"/>
            <a:ext cx="2945659" cy="493161"/>
          </a:xfrm>
          <a:prstGeom prst="rect">
            <a:avLst/>
          </a:prstGeom>
        </p:spPr>
        <p:txBody>
          <a:bodyPr vert="horz" lIns="91001" tIns="45501" rIns="91001" bIns="45501" rtlCol="0" anchor="b"/>
          <a:lstStyle>
            <a:lvl1pPr algn="r">
              <a:defRPr sz="1200"/>
            </a:lvl1pPr>
          </a:lstStyle>
          <a:p>
            <a:fld id="{4C21BE54-8FDE-49AE-9C0C-AB307742086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26743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3"/>
            <a:ext cx="2945659" cy="495346"/>
          </a:xfrm>
          <a:prstGeom prst="rect">
            <a:avLst/>
          </a:prstGeom>
        </p:spPr>
        <p:txBody>
          <a:bodyPr vert="horz" lIns="90973" tIns="45486" rIns="90973" bIns="45486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3"/>
            <a:ext cx="2945659" cy="495346"/>
          </a:xfrm>
          <a:prstGeom prst="rect">
            <a:avLst/>
          </a:prstGeom>
        </p:spPr>
        <p:txBody>
          <a:bodyPr vert="horz" lIns="90973" tIns="45486" rIns="90973" bIns="45486" rtlCol="0"/>
          <a:lstStyle>
            <a:lvl1pPr algn="r">
              <a:defRPr sz="1200"/>
            </a:lvl1pPr>
          </a:lstStyle>
          <a:p>
            <a:fld id="{521915A8-C99D-4893-A8C0-190D581E0F53}" type="datetimeFigureOut">
              <a:rPr lang="ru-RU" smtClean="0"/>
              <a:pPr/>
              <a:t>01.11.2025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35075"/>
            <a:ext cx="5918200" cy="3328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973" tIns="45486" rIns="90973" bIns="45486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51221"/>
            <a:ext cx="5438140" cy="3887361"/>
          </a:xfrm>
          <a:prstGeom prst="rect">
            <a:avLst/>
          </a:prstGeom>
        </p:spPr>
        <p:txBody>
          <a:bodyPr vert="horz" lIns="90973" tIns="45486" rIns="90973" bIns="45486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377317"/>
            <a:ext cx="2945659" cy="495346"/>
          </a:xfrm>
          <a:prstGeom prst="rect">
            <a:avLst/>
          </a:prstGeom>
        </p:spPr>
        <p:txBody>
          <a:bodyPr vert="horz" lIns="90973" tIns="45486" rIns="90973" bIns="45486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377317"/>
            <a:ext cx="2945659" cy="495346"/>
          </a:xfrm>
          <a:prstGeom prst="rect">
            <a:avLst/>
          </a:prstGeom>
        </p:spPr>
        <p:txBody>
          <a:bodyPr vert="horz" lIns="90973" tIns="45486" rIns="90973" bIns="45486" rtlCol="0" anchor="b"/>
          <a:lstStyle>
            <a:lvl1pPr algn="r">
              <a:defRPr sz="1200"/>
            </a:lvl1pPr>
          </a:lstStyle>
          <a:p>
            <a:fld id="{86F32956-40AC-4BEA-87D5-5E280E952F7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312954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39738" y="1235075"/>
            <a:ext cx="5918200" cy="33289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ru-RU" dirty="0"/>
              <a:t> 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E12879-EBC8-4BD6-B197-DA9DDED6C343}" type="slidenum">
              <a:rPr lang="ru-RU" smtClean="0"/>
              <a:pPr/>
              <a:t>2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39738" y="1235075"/>
            <a:ext cx="5918200" cy="33289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ru-RU" dirty="0"/>
              <a:t> 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E12879-EBC8-4BD6-B197-DA9DDED6C343}" type="slidenum">
              <a:rPr lang="ru-RU" smtClean="0"/>
              <a:pPr/>
              <a:t>3</a:t>
            </a:fld>
            <a:endParaRPr lang="ru-RU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F32956-40AC-4BEA-87D5-5E280E952F75}" type="slidenum">
              <a:rPr lang="ru-RU" smtClean="0"/>
              <a:pPr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2259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0F6CB3-C09A-4A27-AECD-4B0592494374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24696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0F6CB3-C09A-4A27-AECD-4B0592494374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13582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0F6CB3-C09A-4A27-AECD-4B0592494374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43271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0F6CB3-C09A-4A27-AECD-4B0592494374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6137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17EC-999F-45BF-A4BE-45B91D9364EB}" type="datetimeFigureOut">
              <a:rPr lang="ru-RU" smtClean="0"/>
              <a:pPr/>
              <a:t>01.11.2025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26F19-C838-4F18-98BF-655071AB2A3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17EC-999F-45BF-A4BE-45B91D9364EB}" type="datetimeFigureOut">
              <a:rPr lang="ru-RU" smtClean="0"/>
              <a:pPr/>
              <a:t>01.11.2025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26F19-C838-4F18-98BF-655071AB2A3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49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49" y="458947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17EC-999F-45BF-A4BE-45B91D9364EB}" type="datetimeFigureOut">
              <a:rPr lang="ru-RU" smtClean="0"/>
              <a:pPr/>
              <a:t>01.11.2025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26F19-C838-4F18-98BF-655071AB2A3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17EC-999F-45BF-A4BE-45B91D9364EB}" type="datetimeFigureOut">
              <a:rPr lang="ru-RU" smtClean="0"/>
              <a:pPr/>
              <a:t>01.11.2025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26F19-C838-4F18-98BF-655071AB2A3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17EC-999F-45BF-A4BE-45B91D9364EB}" type="datetimeFigureOut">
              <a:rPr lang="ru-RU" smtClean="0"/>
              <a:pPr/>
              <a:t>01.11.2025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26F19-C838-4F18-98BF-655071AB2A3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17EC-999F-45BF-A4BE-45B91D9364EB}" type="datetimeFigureOut">
              <a:rPr lang="ru-RU" smtClean="0"/>
              <a:pPr/>
              <a:t>01.11.2025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26F19-C838-4F18-98BF-655071AB2A3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17EC-999F-45BF-A4BE-45B91D9364EB}" type="datetimeFigureOut">
              <a:rPr lang="ru-RU" smtClean="0"/>
              <a:pPr/>
              <a:t>01.11.2025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26F19-C838-4F18-98BF-655071AB2A3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17EC-999F-45BF-A4BE-45B91D9364EB}" type="datetimeFigureOut">
              <a:rPr lang="ru-RU" smtClean="0"/>
              <a:pPr/>
              <a:t>01.11.2025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26F19-C838-4F18-98BF-655071AB2A3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17EC-999F-45BF-A4BE-45B91D9364EB}" type="datetimeFigureOut">
              <a:rPr lang="ru-RU" smtClean="0"/>
              <a:pPr/>
              <a:t>01.11.2025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26F19-C838-4F18-98BF-655071AB2A3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17EC-999F-45BF-A4BE-45B91D9364EB}" type="datetimeFigureOut">
              <a:rPr lang="ru-RU" smtClean="0"/>
              <a:pPr/>
              <a:t>01.11.2025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26F19-C838-4F18-98BF-655071AB2A3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17EC-999F-45BF-A4BE-45B91D9364EB}" type="datetimeFigureOut">
              <a:rPr lang="ru-RU" smtClean="0"/>
              <a:pPr/>
              <a:t>01.11.2025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26F19-C838-4F18-98BF-655071AB2A3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40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8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A13D52-A561-4CFF-B6E0-E6A99377E572}" type="datetimeFigureOut">
              <a:rPr lang="en-US"/>
              <a:pPr>
                <a:defRPr/>
              </a:pPr>
              <a:t>11/1/2025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4BC63D-EF9A-409D-A6E9-CCB0B90ED56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advClick="0" advTm="1600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A5301F-AC8E-4F65-90B0-190E60466303}" type="datetimeFigureOut">
              <a:rPr lang="en-US"/>
              <a:pPr>
                <a:defRPr/>
              </a:pPr>
              <a:t>11/1/2025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8A936D-50D7-4E5E-819E-FE09AD7117B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advClick="0" advTm="1600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15"/>
            <a:ext cx="10363200" cy="1362075"/>
          </a:xfrm>
        </p:spPr>
        <p:txBody>
          <a:bodyPr anchor="t"/>
          <a:lstStyle>
            <a:lvl1pPr algn="l">
              <a:defRPr sz="5335" b="1" cap="all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5">
                <a:solidFill>
                  <a:schemeClr val="tx1">
                    <a:tint val="75000"/>
                  </a:schemeClr>
                </a:solidFill>
              </a:defRPr>
            </a:lvl1pPr>
            <a:lvl2pPr marL="609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200" indent="0">
              <a:buNone/>
              <a:defRPr sz="2135">
                <a:solidFill>
                  <a:schemeClr val="tx1">
                    <a:tint val="75000"/>
                  </a:schemeClr>
                </a:solidFill>
              </a:defRPr>
            </a:lvl3pPr>
            <a:lvl4pPr marL="18288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4pPr>
            <a:lvl5pPr marL="24384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5pPr>
            <a:lvl6pPr marL="30480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6pPr>
            <a:lvl7pPr marL="36576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7pPr>
            <a:lvl8pPr marL="42672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8pPr>
            <a:lvl9pPr marL="48768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CBC5EF-FB92-4666-8D27-91A39B40C7D1}" type="datetimeFigureOut">
              <a:rPr lang="en-US"/>
              <a:pPr>
                <a:defRPr/>
              </a:pPr>
              <a:t>11/1/2025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5019A5-D4D2-4A48-A57A-0F493CA03A9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advClick="0" advTm="1600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4"/>
            <a:ext cx="5384800" cy="4525963"/>
          </a:xfr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4"/>
            <a:ext cx="5384800" cy="4525963"/>
          </a:xfr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6C71FA-E85D-4691-A668-4FC4128FF15F}" type="datetimeFigureOut">
              <a:rPr lang="en-US"/>
              <a:pPr>
                <a:defRPr/>
              </a:pPr>
              <a:t>11/1/2025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BD9D60-CD5F-4749-8158-334224CB05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advClick="0" advTm="1600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7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8" y="1535117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8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0BFFE8-E376-4980-89EF-158A3D3D1BC6}" type="datetimeFigureOut">
              <a:rPr lang="en-US"/>
              <a:pPr>
                <a:defRPr/>
              </a:pPr>
              <a:t>11/1/2025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3D49DE-E353-403C-84F9-CB97803D13C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advClick="0" advTm="1600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262A69-C751-45A7-811A-FE5C2E9DB7CE}" type="datetimeFigureOut">
              <a:rPr lang="en-US"/>
              <a:pPr>
                <a:defRPr/>
              </a:pPr>
              <a:t>11/1/2025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F51595-E9FA-4075-9E3C-B1B7846367B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advClick="0" advTm="1600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A8EBB6-A942-44EA-BF19-46FFC72E9813}" type="datetimeFigureOut">
              <a:rPr lang="en-US"/>
              <a:pPr>
                <a:defRPr/>
              </a:pPr>
              <a:t>11/1/2025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2FB41F-B2B0-49C4-B9FB-AEC7DA21315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advClick="0" advTm="1600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1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5"/>
            </a:lvl1pPr>
            <a:lvl2pPr>
              <a:defRPr sz="3735"/>
            </a:lvl2pPr>
            <a:lvl3pPr>
              <a:defRPr sz="3200"/>
            </a:lvl3pPr>
            <a:lvl4pPr>
              <a:defRPr sz="2665"/>
            </a:lvl4pPr>
            <a:lvl5pPr>
              <a:defRPr sz="2665"/>
            </a:lvl5pPr>
            <a:lvl6pPr>
              <a:defRPr sz="2665"/>
            </a:lvl6pPr>
            <a:lvl7pPr>
              <a:defRPr sz="2665"/>
            </a:lvl7pPr>
            <a:lvl8pPr>
              <a:defRPr sz="2665"/>
            </a:lvl8pPr>
            <a:lvl9pPr>
              <a:defRPr sz="2665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2"/>
            <a:ext cx="4011084" cy="4691063"/>
          </a:xfr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215734-0EC0-4D2F-A061-E73DC52AF102}" type="datetimeFigureOut">
              <a:rPr lang="en-US"/>
              <a:pPr>
                <a:defRPr/>
              </a:pPr>
              <a:t>11/1/2025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EAE099-F905-4A41-A10B-E311BB20B61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advClick="0" advTm="1600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14"/>
            <a:ext cx="7315200" cy="566739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4265"/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52"/>
            <a:ext cx="7315200" cy="804863"/>
          </a:xfr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C06B28-D225-4EF1-B6AF-8AE0FDB204C9}" type="datetimeFigureOut">
              <a:rPr lang="en-US"/>
              <a:pPr>
                <a:defRPr/>
              </a:pPr>
              <a:t>11/1/2025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23E488-5B20-48B5-9B11-57ECB83A2C0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advClick="0" advTm="1600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FC142B-41EE-4D22-A028-3D15C24358EB}" type="datetimeFigureOut">
              <a:rPr lang="en-US"/>
              <a:pPr>
                <a:defRPr/>
              </a:pPr>
              <a:t>11/1/2025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F06D03-DD41-4807-B9D9-B19E760FF78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advClick="0" advTm="1600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1CA14D-3C2D-49EE-B9F9-67FC39169F9C}" type="datetimeFigureOut">
              <a:rPr lang="en-US"/>
              <a:pPr>
                <a:defRPr/>
              </a:pPr>
              <a:t>11/1/2025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26D85B-B325-4B67-B4A7-37F3FD42409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advClick="0" advTm="1600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17EC-999F-45BF-A4BE-45B91D9364EB}" type="datetimeFigureOut">
              <a:rPr lang="ru-RU" smtClean="0"/>
              <a:pPr/>
              <a:t>01.11.2025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26F19-C838-4F18-98BF-655071AB2A3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055355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17EC-999F-45BF-A4BE-45B91D9364EB}" type="datetimeFigureOut">
              <a:rPr lang="ru-RU" smtClean="0"/>
              <a:pPr/>
              <a:t>01.11.2025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26F19-C838-4F18-98BF-655071AB2A3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778288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49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49" y="458947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17EC-999F-45BF-A4BE-45B91D9364EB}" type="datetimeFigureOut">
              <a:rPr lang="ru-RU" smtClean="0"/>
              <a:pPr/>
              <a:t>01.11.2025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26F19-C838-4F18-98BF-655071AB2A3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1712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17EC-999F-45BF-A4BE-45B91D9364EB}" type="datetimeFigureOut">
              <a:rPr lang="ru-RU" smtClean="0"/>
              <a:pPr/>
              <a:t>01.11.2025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26F19-C838-4F18-98BF-655071AB2A3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6728070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17EC-999F-45BF-A4BE-45B91D9364EB}" type="datetimeFigureOut">
              <a:rPr lang="ru-RU" smtClean="0"/>
              <a:pPr/>
              <a:t>01.11.2025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26F19-C838-4F18-98BF-655071AB2A3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836182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17EC-999F-45BF-A4BE-45B91D9364EB}" type="datetimeFigureOut">
              <a:rPr lang="ru-RU" smtClean="0"/>
              <a:pPr/>
              <a:t>01.11.2025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26F19-C838-4F18-98BF-655071AB2A3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0385198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17EC-999F-45BF-A4BE-45B91D9364EB}" type="datetimeFigureOut">
              <a:rPr lang="ru-RU" smtClean="0"/>
              <a:pPr/>
              <a:t>01.11.2025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26F19-C838-4F18-98BF-655071AB2A3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237052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17EC-999F-45BF-A4BE-45B91D9364EB}" type="datetimeFigureOut">
              <a:rPr lang="ru-RU" smtClean="0"/>
              <a:pPr/>
              <a:t>01.11.2025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26F19-C838-4F18-98BF-655071AB2A3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01591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17EC-999F-45BF-A4BE-45B91D9364EB}" type="datetimeFigureOut">
              <a:rPr lang="ru-RU" smtClean="0"/>
              <a:pPr/>
              <a:t>01.11.2025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26F19-C838-4F18-98BF-655071AB2A3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8234668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17EC-999F-45BF-A4BE-45B91D9364EB}" type="datetimeFigureOut">
              <a:rPr lang="ru-RU" smtClean="0"/>
              <a:pPr/>
              <a:t>01.11.2025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26F19-C838-4F18-98BF-655071AB2A3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142100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17EC-999F-45BF-A4BE-45B91D9364EB}" type="datetimeFigureOut">
              <a:rPr lang="ru-RU" smtClean="0"/>
              <a:pPr/>
              <a:t>01.11.2025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26F19-C838-4F18-98BF-655071AB2A3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850612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79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11/1/2025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25865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17EC-999F-45BF-A4BE-45B91D9364EB}" type="datetimeFigureOut">
              <a:rPr lang="ru-RU" smtClean="0"/>
              <a:pPr/>
              <a:t>01.11.2025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F26F19-C838-4F18-98BF-655071AB2A3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5167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ru-RU" altLang="ru-RU"/>
              <a:t>Образец заголовка</a:t>
            </a:r>
            <a:endParaRPr lang="en-US" altLang="ru-RU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4"/>
            <a:ext cx="10972800" cy="4525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65"/>
            <a:ext cx="28448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latinLnBrk="1" hangingPunct="1">
              <a:spcBef>
                <a:spcPts val="0"/>
              </a:spcBef>
              <a:spcAft>
                <a:spcPts val="0"/>
              </a:spcAft>
              <a:defRPr sz="16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EAE002D-94D2-4619-ADD3-AF12199BCE73}" type="datetimeFigureOut">
              <a:rPr lang="en-US"/>
              <a:pPr>
                <a:defRPr/>
              </a:pPr>
              <a:t>11/1/2025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65"/>
            <a:ext cx="38608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latinLnBrk="1" hangingPunct="1">
              <a:spcBef>
                <a:spcPts val="0"/>
              </a:spcBef>
              <a:spcAft>
                <a:spcPts val="0"/>
              </a:spcAft>
              <a:defRPr sz="16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65"/>
            <a:ext cx="28448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latinLnBrk="1" hangingPunct="1">
              <a:spcBef>
                <a:spcPts val="0"/>
              </a:spcBef>
              <a:spcAft>
                <a:spcPts val="0"/>
              </a:spcAft>
              <a:defRPr sz="16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91A5964-A5BC-47A3-B683-19D5DCFB7AF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advClick="0" advTm="1600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Calibri" panose="020F0502020204030204" pitchFamily="34" charset="0"/>
          <a:ea typeface="Malgun Gothic" panose="020B0503020000020004" pitchFamily="34" charset="-127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Calibri" panose="020F0502020204030204" pitchFamily="34" charset="0"/>
          <a:ea typeface="Malgun Gothic" panose="020B0503020000020004" pitchFamily="34" charset="-127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Calibri" panose="020F0502020204030204" pitchFamily="34" charset="0"/>
          <a:ea typeface="Malgun Gothic" panose="020B0503020000020004" pitchFamily="34" charset="-127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Calibri" panose="020F0502020204030204" pitchFamily="34" charset="0"/>
          <a:ea typeface="Malgun Gothic" panose="020B0503020000020004" pitchFamily="34" charset="-127"/>
        </a:defRPr>
      </a:lvl5pPr>
      <a:lvl6pPr marL="609600" algn="ctr" rtl="0" eaLnBrk="1" fontAlgn="base" hangingPunct="1"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Calibri" panose="020F0502020204030204" pitchFamily="34" charset="0"/>
          <a:ea typeface="Malgun Gothic" panose="020B0503020000020004" pitchFamily="34" charset="-127"/>
        </a:defRPr>
      </a:lvl6pPr>
      <a:lvl7pPr marL="1219200" algn="ctr" rtl="0" eaLnBrk="1" fontAlgn="base" hangingPunct="1"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Calibri" panose="020F0502020204030204" pitchFamily="34" charset="0"/>
          <a:ea typeface="Malgun Gothic" panose="020B0503020000020004" pitchFamily="34" charset="-127"/>
        </a:defRPr>
      </a:lvl7pPr>
      <a:lvl8pPr marL="1828800" algn="ctr" rtl="0" eaLnBrk="1" fontAlgn="base" hangingPunct="1"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Calibri" panose="020F0502020204030204" pitchFamily="34" charset="0"/>
          <a:ea typeface="Malgun Gothic" panose="020B0503020000020004" pitchFamily="34" charset="-127"/>
        </a:defRPr>
      </a:lvl8pPr>
      <a:lvl9pPr marL="2438400" algn="ctr" rtl="0" eaLnBrk="1" fontAlgn="base" hangingPunct="1"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Calibri" panose="020F0502020204030204" pitchFamily="34" charset="0"/>
          <a:ea typeface="Malgun Gothic" panose="020B0503020000020004" pitchFamily="34" charset="-127"/>
        </a:defRPr>
      </a:lvl9pPr>
    </p:titleStyle>
    <p:bodyStyle>
      <a:lvl1pPr marL="457200" indent="-4572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265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35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65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65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17EC-999F-45BF-A4BE-45B91D9364EB}" type="datetimeFigureOut">
              <a:rPr lang="ru-RU" smtClean="0"/>
              <a:pPr/>
              <a:t>01.11.2025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F26F19-C838-4F18-98BF-655071AB2A3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5023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uiedu.ru/wp-content/uploads/Metodicheskie_rekomendatsii_po_organizatsii_domashney_uchebnoy_ra.pdf" TargetMode="External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mirn.yartel.ru/polojeni/&#8470;%20108%20&#1055;&#1086;&#1083;&#1086;&#1078;&#1077;&#1085;&#1080;&#1077;%20&#1086;%20&#1076;&#1086;&#1084;&#1072;&#1096;&#1085;&#1077;&#1084;%20&#1079;&#1072;&#1076;&#1072;&#1085;&#1080;&#1080;.pdf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ttps://catherineasquithgallery.com/uploads/posts/2021-02/1612793830_155-p-goluboi-delovoi-fon-183.png"/>
          <p:cNvPicPr>
            <a:picLocks noChangeAspect="1" noChangeArrowheads="1"/>
          </p:cNvPicPr>
          <p:nvPr/>
        </p:nvPicPr>
        <p:blipFill rotWithShape="1">
          <a:blip r:embed="rId2" cstate="email"/>
          <a:srcRect/>
          <a:stretch>
            <a:fillRect/>
          </a:stretch>
        </p:blipFill>
        <p:spPr bwMode="auto">
          <a:xfrm rot="16200000">
            <a:off x="-2255748" y="2255755"/>
            <a:ext cx="6858000" cy="2346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2346504" y="1622324"/>
            <a:ext cx="9218319" cy="3192744"/>
          </a:xfrm>
          <a:prstGeom prst="rect">
            <a:avLst/>
          </a:prstGeom>
        </p:spPr>
        <p:txBody>
          <a:bodyPr wrap="square" lIns="91418" tIns="45714" rIns="91418" bIns="45714">
            <a:noAutofit/>
          </a:bodyPr>
          <a:lstStyle/>
          <a:p>
            <a:pPr algn="ctr">
              <a:lnSpc>
                <a:spcPct val="90000"/>
              </a:lnSpc>
            </a:pPr>
            <a:r>
              <a:rPr lang="ru-RU" sz="3200" b="1" dirty="0">
                <a:solidFill>
                  <a:schemeClr val="tx2"/>
                </a:solidFill>
                <a:latin typeface="Times New Roman" panose="02020603050405020304"/>
                <a:ea typeface="Times New Roman" panose="02020603050405020304"/>
              </a:rPr>
              <a:t> 	</a:t>
            </a:r>
            <a:r>
              <a:rPr lang="ru-RU" sz="4400" b="1" dirty="0">
                <a:solidFill>
                  <a:srgbClr val="0000FF"/>
                </a:solidFill>
                <a:latin typeface="Times New Roman" panose="02020603050405020304"/>
                <a:ea typeface="Times New Roman" panose="02020603050405020304"/>
              </a:rPr>
              <a:t>О подходах в работе ОУ округа </a:t>
            </a:r>
          </a:p>
          <a:p>
            <a:pPr algn="ctr">
              <a:lnSpc>
                <a:spcPct val="90000"/>
              </a:lnSpc>
            </a:pPr>
            <a:r>
              <a:rPr lang="ru-RU" sz="4400" b="1" dirty="0">
                <a:solidFill>
                  <a:srgbClr val="0000FF"/>
                </a:solidFill>
                <a:latin typeface="Times New Roman" panose="02020603050405020304"/>
                <a:ea typeface="Times New Roman" panose="02020603050405020304"/>
              </a:rPr>
              <a:t>в дозировании домашних заданий </a:t>
            </a:r>
          </a:p>
          <a:p>
            <a:pPr algn="ctr">
              <a:lnSpc>
                <a:spcPct val="90000"/>
              </a:lnSpc>
            </a:pPr>
            <a:r>
              <a:rPr lang="ru-RU" sz="4400" b="1" dirty="0">
                <a:solidFill>
                  <a:srgbClr val="0000FF"/>
                </a:solidFill>
                <a:latin typeface="Times New Roman" panose="02020603050405020304"/>
                <a:ea typeface="Times New Roman" panose="02020603050405020304"/>
              </a:rPr>
              <a:t>и соблюдении требований </a:t>
            </a:r>
            <a:r>
              <a:rPr lang="ru-RU" sz="4400" b="1" dirty="0" err="1">
                <a:solidFill>
                  <a:srgbClr val="0000FF"/>
                </a:solidFill>
                <a:latin typeface="Times New Roman" panose="02020603050405020304"/>
                <a:ea typeface="Times New Roman" panose="02020603050405020304"/>
              </a:rPr>
              <a:t>СанПин</a:t>
            </a:r>
            <a:r>
              <a:rPr lang="ru-RU" sz="4400" b="1" dirty="0">
                <a:solidFill>
                  <a:srgbClr val="0000FF"/>
                </a:solidFill>
                <a:latin typeface="Times New Roman" panose="02020603050405020304"/>
                <a:ea typeface="Times New Roman" panose="02020603050405020304"/>
              </a:rPr>
              <a:t> </a:t>
            </a:r>
          </a:p>
          <a:p>
            <a:pPr algn="ctr">
              <a:lnSpc>
                <a:spcPct val="90000"/>
              </a:lnSpc>
            </a:pPr>
            <a:r>
              <a:rPr lang="ru-RU" sz="4400" b="1" dirty="0">
                <a:solidFill>
                  <a:srgbClr val="0000FF"/>
                </a:solidFill>
                <a:latin typeface="Times New Roman" panose="02020603050405020304"/>
                <a:ea typeface="Times New Roman" panose="02020603050405020304"/>
              </a:rPr>
              <a:t>на время их выполнения</a:t>
            </a:r>
          </a:p>
          <a:p>
            <a:pPr algn="ctr">
              <a:lnSpc>
                <a:spcPct val="90000"/>
              </a:lnSpc>
            </a:pPr>
            <a:endParaRPr lang="ru-RU" sz="2400" b="1" dirty="0">
              <a:solidFill>
                <a:schemeClr val="tx2"/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235677" y="5762683"/>
            <a:ext cx="6105833" cy="707874"/>
          </a:xfrm>
          <a:prstGeom prst="rect">
            <a:avLst/>
          </a:prstGeom>
          <a:noFill/>
        </p:spPr>
        <p:txBody>
          <a:bodyPr wrap="square" lIns="91418" tIns="45714" rIns="91418" bIns="45714" rtlCol="0">
            <a:spAutoFit/>
          </a:bodyPr>
          <a:lstStyle/>
          <a:p>
            <a:pPr algn="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/>
              </a:rPr>
              <a:t>Васина О.Ю., </a:t>
            </a:r>
          </a:p>
          <a:p>
            <a:pPr algn="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/>
                <a:cs typeface="Times New Roman" panose="02020603050405020304" pitchFamily="18" charset="0"/>
              </a:rPr>
              <a:t>руководитель ТУМО учителей начальных классов</a:t>
            </a:r>
            <a:endParaRPr lang="ru-RU" sz="20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45" y="245110"/>
            <a:ext cx="2106930" cy="887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44222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58"/>
          <p:cNvGrpSpPr/>
          <p:nvPr/>
        </p:nvGrpSpPr>
        <p:grpSpPr bwMode="auto">
          <a:xfrm>
            <a:off x="0" y="159300"/>
            <a:ext cx="12035410" cy="6564823"/>
            <a:chOff x="-116348" y="105267"/>
            <a:chExt cx="9238124" cy="7043085"/>
          </a:xfrm>
        </p:grpSpPr>
        <p:sp>
          <p:nvSpPr>
            <p:cNvPr id="5" name="Прямоугольник 23"/>
            <p:cNvSpPr/>
            <p:nvPr/>
          </p:nvSpPr>
          <p:spPr>
            <a:xfrm>
              <a:off x="3134779" y="105267"/>
              <a:ext cx="5986997" cy="601975"/>
            </a:xfrm>
            <a:custGeom>
              <a:avLst/>
              <a:gdLst>
                <a:gd name="connsiteX0" fmla="*/ 0 w 7827189"/>
                <a:gd name="connsiteY0" fmla="*/ 0 h 1012634"/>
                <a:gd name="connsiteX1" fmla="*/ 7827189 w 7827189"/>
                <a:gd name="connsiteY1" fmla="*/ 0 h 1012634"/>
                <a:gd name="connsiteX2" fmla="*/ 7827189 w 7827189"/>
                <a:gd name="connsiteY2" fmla="*/ 1012634 h 1012634"/>
                <a:gd name="connsiteX3" fmla="*/ 0 w 7827189"/>
                <a:gd name="connsiteY3" fmla="*/ 1012634 h 1012634"/>
                <a:gd name="connsiteX4" fmla="*/ 0 w 7827189"/>
                <a:gd name="connsiteY4" fmla="*/ 0 h 1012634"/>
                <a:gd name="connsiteX0-1" fmla="*/ 577970 w 7827189"/>
                <a:gd name="connsiteY0-2" fmla="*/ 0 h 1012634"/>
                <a:gd name="connsiteX1-3" fmla="*/ 7827189 w 7827189"/>
                <a:gd name="connsiteY1-4" fmla="*/ 0 h 1012634"/>
                <a:gd name="connsiteX2-5" fmla="*/ 7827189 w 7827189"/>
                <a:gd name="connsiteY2-6" fmla="*/ 1012634 h 1012634"/>
                <a:gd name="connsiteX3-7" fmla="*/ 0 w 7827189"/>
                <a:gd name="connsiteY3-8" fmla="*/ 1012634 h 1012634"/>
                <a:gd name="connsiteX4-9" fmla="*/ 577970 w 7827189"/>
                <a:gd name="connsiteY4-10" fmla="*/ 0 h 1012634"/>
                <a:gd name="connsiteX0-11" fmla="*/ 560717 w 7827189"/>
                <a:gd name="connsiteY0-12" fmla="*/ 0 h 1047140"/>
                <a:gd name="connsiteX1-13" fmla="*/ 7827189 w 7827189"/>
                <a:gd name="connsiteY1-14" fmla="*/ 34506 h 1047140"/>
                <a:gd name="connsiteX2-15" fmla="*/ 7827189 w 7827189"/>
                <a:gd name="connsiteY2-16" fmla="*/ 1047140 h 1047140"/>
                <a:gd name="connsiteX3-17" fmla="*/ 0 w 7827189"/>
                <a:gd name="connsiteY3-18" fmla="*/ 1047140 h 1047140"/>
                <a:gd name="connsiteX4-19" fmla="*/ 560717 w 7827189"/>
                <a:gd name="connsiteY4-20" fmla="*/ 0 h 104714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7827189" h="1047140">
                  <a:moveTo>
                    <a:pt x="560717" y="0"/>
                  </a:moveTo>
                  <a:lnTo>
                    <a:pt x="7827189" y="34506"/>
                  </a:lnTo>
                  <a:lnTo>
                    <a:pt x="7827189" y="1047140"/>
                  </a:lnTo>
                  <a:lnTo>
                    <a:pt x="0" y="1047140"/>
                  </a:lnTo>
                  <a:lnTo>
                    <a:pt x="560717" y="0"/>
                  </a:lnTo>
                  <a:close/>
                </a:path>
              </a:pathLst>
            </a:custGeom>
            <a:solidFill>
              <a:srgbClr val="0C549E"/>
            </a:solidFill>
            <a:ln>
              <a:solidFill>
                <a:srgbClr val="0C549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ru-RU" sz="16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800" b="1" dirty="0">
                  <a:cs typeface="Times New Roman" panose="02020603050405020304" pitchFamily="18" charset="0"/>
                </a:rPr>
                <a:t>Нормативное  обеспечение</a:t>
              </a:r>
            </a:p>
          </p:txBody>
        </p:sp>
        <p:sp>
          <p:nvSpPr>
            <p:cNvPr id="7" name="Блок-схема: процесс 6"/>
            <p:cNvSpPr/>
            <p:nvPr/>
          </p:nvSpPr>
          <p:spPr bwMode="auto">
            <a:xfrm>
              <a:off x="-116348" y="7058656"/>
              <a:ext cx="9144000" cy="89696"/>
            </a:xfrm>
            <a:prstGeom prst="flowChartProcess">
              <a:avLst/>
            </a:prstGeom>
            <a:gradFill flip="none" rotWithShape="1">
              <a:gsLst>
                <a:gs pos="0">
                  <a:srgbClr val="0C549E">
                    <a:shade val="30000"/>
                    <a:satMod val="115000"/>
                  </a:srgbClr>
                </a:gs>
                <a:gs pos="50000">
                  <a:srgbClr val="0C549E">
                    <a:shade val="67500"/>
                    <a:satMod val="115000"/>
                  </a:srgbClr>
                </a:gs>
                <a:gs pos="100000">
                  <a:srgbClr val="0C549E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1350" dirty="0">
                <a:solidFill>
                  <a:schemeClr val="bg1"/>
                </a:solidFill>
              </a:endParaRPr>
            </a:p>
          </p:txBody>
        </p:sp>
      </p:grpSp>
      <p:sp>
        <p:nvSpPr>
          <p:cNvPr id="13" name="Прямоугольник 12"/>
          <p:cNvSpPr/>
          <p:nvPr/>
        </p:nvSpPr>
        <p:spPr>
          <a:xfrm>
            <a:off x="4739426" y="218941"/>
            <a:ext cx="7276564" cy="6653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365160" y="2658774"/>
            <a:ext cx="10417717" cy="800219"/>
          </a:xfrm>
          <a:prstGeom prst="rect">
            <a:avLst/>
          </a:prstGeom>
          <a:ln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dirty="0"/>
              <a:t> </a:t>
            </a:r>
            <a:r>
              <a:rPr lang="ru-RU" sz="1400" dirty="0">
                <a:solidFill>
                  <a:schemeClr val="accent5">
                    <a:lumMod val="50000"/>
                  </a:schemeClr>
                </a:solidFill>
              </a:rPr>
              <a:t>Приказ Министерства просвещения Российской Федерации </a:t>
            </a:r>
            <a:r>
              <a:rPr lang="ru-RU" sz="1400" b="1" u="sng" dirty="0">
                <a:solidFill>
                  <a:schemeClr val="accent5">
                    <a:lumMod val="50000"/>
                  </a:schemeClr>
                </a:solidFill>
              </a:rPr>
              <a:t>от 09.10.2024 № 704 «О внесении изменений </a:t>
            </a:r>
            <a:r>
              <a:rPr lang="ru-RU" sz="1400" dirty="0">
                <a:solidFill>
                  <a:schemeClr val="accent5">
                    <a:lumMod val="50000"/>
                  </a:schemeClr>
                </a:solidFill>
              </a:rPr>
              <a:t>в некоторые приказы Министерства просвещения Российской Федерации, касающиеся федеральных образовательных программ начального общего образования, основного общего образования и среднего общего образования», вступившим в силу 01.09.2025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354448" y="1613747"/>
            <a:ext cx="5911402" cy="523220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solidFill>
                  <a:schemeClr val="accent5">
                    <a:lumMod val="50000"/>
                  </a:schemeClr>
                </a:solidFill>
              </a:rPr>
              <a:t>Постановление Главного государственного санитарного врача РФ от 28.01.2021 № 2 (таблица 6.6 СанПиН </a:t>
            </a:r>
            <a:r>
              <a:rPr lang="ru-RU" sz="1400" u="sng" dirty="0">
                <a:solidFill>
                  <a:schemeClr val="accent5">
                    <a:lumMod val="50000"/>
                  </a:schemeClr>
                </a:solidFill>
              </a:rPr>
              <a:t>1.2.3685-21)</a:t>
            </a:r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852" y="1222088"/>
            <a:ext cx="1094703" cy="1109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852" y="2448659"/>
            <a:ext cx="1132207" cy="11306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8377708" y="1420377"/>
            <a:ext cx="2816687" cy="1015663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accent5">
                    <a:lumMod val="75000"/>
                  </a:schemeClr>
                </a:solidFill>
              </a:rPr>
              <a:t>– в 1 классе – не более 1 часа</a:t>
            </a:r>
          </a:p>
          <a:p>
            <a:r>
              <a:rPr lang="ru-RU" sz="1200" b="1" dirty="0">
                <a:solidFill>
                  <a:schemeClr val="accent5">
                    <a:lumMod val="75000"/>
                  </a:schemeClr>
                </a:solidFill>
              </a:rPr>
              <a:t>–  во 2-3 классах – не более 1,5 часов</a:t>
            </a:r>
          </a:p>
          <a:p>
            <a:r>
              <a:rPr lang="ru-RU" sz="1200" b="1" dirty="0">
                <a:solidFill>
                  <a:schemeClr val="accent5">
                    <a:lumMod val="75000"/>
                  </a:schemeClr>
                </a:solidFill>
              </a:rPr>
              <a:t>– в 4-5 классах – не более 2 часов</a:t>
            </a:r>
          </a:p>
          <a:p>
            <a:r>
              <a:rPr lang="ru-RU" sz="1200" b="1" dirty="0">
                <a:solidFill>
                  <a:schemeClr val="accent5">
                    <a:lumMod val="75000"/>
                  </a:schemeClr>
                </a:solidFill>
              </a:rPr>
              <a:t>– в 6-8 классах –  не 2,5 часов</a:t>
            </a:r>
          </a:p>
          <a:p>
            <a:r>
              <a:rPr lang="ru-RU" sz="1200" b="1" dirty="0">
                <a:solidFill>
                  <a:schemeClr val="accent5">
                    <a:lumMod val="75000"/>
                  </a:schemeClr>
                </a:solidFill>
              </a:rPr>
              <a:t>– в 9-11 классах – не более 3,5 часов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7797" y="5392882"/>
            <a:ext cx="1153094" cy="1035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Прямоугольник 17"/>
          <p:cNvSpPr/>
          <p:nvPr/>
        </p:nvSpPr>
        <p:spPr>
          <a:xfrm>
            <a:off x="967476" y="5792804"/>
            <a:ext cx="9334531" cy="584775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hlinkClick r:id="rId8"/>
              </a:rPr>
              <a:t>Методические рекомендации по организации домашней учебной работы обучающихся общеобразовательных </a:t>
            </a:r>
            <a:r>
              <a:rPr lang="ru-RU" sz="1600" b="1" u="sng" dirty="0">
                <a:solidFill>
                  <a:srgbClr val="0066FF"/>
                </a:solidFill>
              </a:rPr>
              <a:t>учреждений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7443192" y="774046"/>
            <a:ext cx="44547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200" b="1" dirty="0">
                <a:solidFill>
                  <a:srgbClr val="FF0000"/>
                </a:solidFill>
              </a:rPr>
              <a:t>Суммарный объем домашнего задания по всем предметам для каждого класса не должен превышать  продолжительности выполнения: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459694" y="3757578"/>
            <a:ext cx="3323183" cy="1311834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65405" marR="65405" indent="296545" algn="just">
              <a:lnSpc>
                <a:spcPts val="1610"/>
              </a:lnSpc>
              <a:spcAft>
                <a:spcPts val="0"/>
              </a:spcAft>
            </a:pP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Образовательной организацией осуществляется координация и контроль объема домашнего задания обучающихся</a:t>
            </a:r>
            <a:r>
              <a:rPr lang="ru-RU" sz="1200" b="1" spc="4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каждого</a:t>
            </a:r>
            <a:r>
              <a:rPr lang="ru-RU" sz="1200" b="1" spc="4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класса</a:t>
            </a:r>
            <a:r>
              <a:rPr lang="ru-RU" sz="1200" b="1" spc="4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по</a:t>
            </a:r>
            <a:r>
              <a:rPr lang="ru-RU" sz="1200" b="1" spc="4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всем</a:t>
            </a:r>
            <a:r>
              <a:rPr lang="ru-RU" sz="1200" b="1" spc="400" dirty="0">
                <a:solidFill>
                  <a:schemeClr val="accent5">
                    <a:lumMod val="50000"/>
                  </a:schemeClr>
                </a:solidFill>
              </a:rPr>
              <a:t>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предметам</a:t>
            </a:r>
            <a:r>
              <a:rPr lang="ru-RU" sz="1200" b="1" spc="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в соответствии с санитарными нормами (гигиеническим </a:t>
            </a:r>
            <a:r>
              <a:rPr lang="ru-RU" sz="1200" b="1" spc="-10" dirty="0">
                <a:solidFill>
                  <a:schemeClr val="accent5">
                    <a:lumMod val="50000"/>
                  </a:schemeClr>
                </a:solidFill>
              </a:rPr>
              <a:t>нормативами).</a:t>
            </a:r>
            <a:endParaRPr lang="ru-RU" sz="1200" b="1" dirty="0">
              <a:solidFill>
                <a:schemeClr val="accent5">
                  <a:lumMod val="50000"/>
                </a:schemeClr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Стрелка вправо 7"/>
          <p:cNvSpPr/>
          <p:nvPr/>
        </p:nvSpPr>
        <p:spPr>
          <a:xfrm>
            <a:off x="7638535" y="1613747"/>
            <a:ext cx="650886" cy="6162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низ 14"/>
          <p:cNvSpPr/>
          <p:nvPr/>
        </p:nvSpPr>
        <p:spPr>
          <a:xfrm>
            <a:off x="2047741" y="3484091"/>
            <a:ext cx="634598" cy="2515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427014" y="3739414"/>
            <a:ext cx="3668467" cy="193899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65405" marR="71120" lvl="0" indent="296545" algn="just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Домашнее задание на следующий урок рекомендуется задавать на текущем уроке, при наличии электронного журнала дублировать в нем задание не позднее времени окончания учебного дня. Для выполнения задания, требующего длительной подготовки (например, подготовка доклада, реферата, оформление презентации, заучивание стихотворений), рекомендуется предоставлять достаточное количество времени.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4739426" y="3735617"/>
            <a:ext cx="3190778" cy="138499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65405" marR="62865" lvl="0" indent="296545" algn="just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Использование электронных средств обучения в ходе реализации образовательной деятельности, включая выполнение </a:t>
            </a:r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домашних заданий проводится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в соответствии с Санитарно- эпидемиологическими требованиями и Гигиеническими </a:t>
            </a:r>
            <a:r>
              <a:rPr lang="ru-RU" sz="1200" b="1" spc="-10" dirty="0">
                <a:solidFill>
                  <a:schemeClr val="accent5">
                    <a:lumMod val="50000"/>
                  </a:schemeClr>
                </a:solidFill>
              </a:rPr>
              <a:t>нормативами.</a:t>
            </a:r>
            <a:endParaRPr lang="ru-RU" sz="12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7" name="Стрелка вниз 26"/>
          <p:cNvSpPr/>
          <p:nvPr/>
        </p:nvSpPr>
        <p:spPr>
          <a:xfrm>
            <a:off x="5875848" y="3501200"/>
            <a:ext cx="634598" cy="23441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трелка вниз 27"/>
          <p:cNvSpPr/>
          <p:nvPr/>
        </p:nvSpPr>
        <p:spPr>
          <a:xfrm>
            <a:off x="9667409" y="3501201"/>
            <a:ext cx="634598" cy="23441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739426" y="218941"/>
            <a:ext cx="7276564" cy="6653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bg1"/>
                </a:solidFill>
              </a:rPr>
              <a:t> </a:t>
            </a: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41733EBA-5F94-1A04-B9D3-30B81E496FD5}"/>
              </a:ext>
            </a:extLst>
          </p:cNvPr>
          <p:cNvGrpSpPr/>
          <p:nvPr/>
        </p:nvGrpSpPr>
        <p:grpSpPr>
          <a:xfrm>
            <a:off x="348216" y="2657683"/>
            <a:ext cx="11652124" cy="3614485"/>
            <a:chOff x="153" y="2025248"/>
            <a:chExt cx="12015234" cy="3644168"/>
          </a:xfrm>
        </p:grpSpPr>
        <p:sp>
          <p:nvSpPr>
            <p:cNvPr id="39" name="Овал 38">
              <a:extLst>
                <a:ext uri="{FF2B5EF4-FFF2-40B4-BE49-F238E27FC236}">
                  <a16:creationId xmlns:a16="http://schemas.microsoft.com/office/drawing/2014/main" id="{CFDDEC27-BC13-CF9B-D456-9FD11FD7D8A2}"/>
                </a:ext>
              </a:extLst>
            </p:cNvPr>
            <p:cNvSpPr/>
            <p:nvPr/>
          </p:nvSpPr>
          <p:spPr>
            <a:xfrm>
              <a:off x="138531" y="2729951"/>
              <a:ext cx="502006" cy="531627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 w="25400" cap="flat">
              <a:noFill/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kumimoji="0" lang="ru-RU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1</a:t>
              </a:r>
            </a:p>
          </p:txBody>
        </p:sp>
        <p:sp>
          <p:nvSpPr>
            <p:cNvPr id="37" name="Овал 36">
              <a:extLst>
                <a:ext uri="{FF2B5EF4-FFF2-40B4-BE49-F238E27FC236}">
                  <a16:creationId xmlns:a16="http://schemas.microsoft.com/office/drawing/2014/main" id="{3538C05D-4963-0B63-4008-C239466AD926}"/>
                </a:ext>
              </a:extLst>
            </p:cNvPr>
            <p:cNvSpPr/>
            <p:nvPr/>
          </p:nvSpPr>
          <p:spPr>
            <a:xfrm>
              <a:off x="952933" y="5123822"/>
              <a:ext cx="494415" cy="531627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 w="25400" cap="flat">
              <a:noFill/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kumimoji="0" lang="ru-RU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2</a:t>
              </a:r>
            </a:p>
          </p:txBody>
        </p:sp>
        <p:sp>
          <p:nvSpPr>
            <p:cNvPr id="16" name="Стрелка вправо 6">
              <a:extLst>
                <a:ext uri="{FF2B5EF4-FFF2-40B4-BE49-F238E27FC236}">
                  <a16:creationId xmlns:a16="http://schemas.microsoft.com/office/drawing/2014/main" id="{4CD86E5B-3809-32A6-7E6E-AF1835683F31}"/>
                </a:ext>
              </a:extLst>
            </p:cNvPr>
            <p:cNvSpPr/>
            <p:nvPr/>
          </p:nvSpPr>
          <p:spPr>
            <a:xfrm>
              <a:off x="153" y="3945247"/>
              <a:ext cx="11788768" cy="513765"/>
            </a:xfrm>
            <a:prstGeom prst="rightArrow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20CDBFB3-3B60-7156-A30A-59769FEABE02}"/>
                </a:ext>
              </a:extLst>
            </p:cNvPr>
            <p:cNvSpPr/>
            <p:nvPr/>
          </p:nvSpPr>
          <p:spPr>
            <a:xfrm>
              <a:off x="707991" y="2592850"/>
              <a:ext cx="2819522" cy="14177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08000" lvl="0" indent="-108000">
                <a:buFont typeface="Wingdings" panose="05000000000000000000" pitchFamily="2" charset="2"/>
                <a:buChar char="§"/>
              </a:pPr>
              <a:r>
                <a:rPr lang="ru-RU" sz="1400" dirty="0">
                  <a:solidFill>
                    <a:schemeClr val="accent5">
                      <a:lumMod val="50000"/>
                    </a:schemeClr>
                  </a:solidFill>
                </a:rPr>
                <a:t>Совещание административных работников </a:t>
              </a:r>
              <a:r>
                <a:rPr lang="ru-RU" sz="1400" b="1" dirty="0">
                  <a:solidFill>
                    <a:srgbClr val="00B050"/>
                  </a:solidFill>
                </a:rPr>
                <a:t>28.08.2025, </a:t>
              </a:r>
            </a:p>
            <a:p>
              <a:pPr marL="108000" lvl="0" indent="-108000">
                <a:buFont typeface="Wingdings" panose="05000000000000000000" pitchFamily="2" charset="2"/>
                <a:buChar char="§"/>
              </a:pPr>
              <a:r>
                <a:rPr lang="ru-RU" sz="1400" dirty="0">
                  <a:solidFill>
                    <a:schemeClr val="tx2">
                      <a:lumMod val="50000"/>
                    </a:schemeClr>
                  </a:solidFill>
                </a:rPr>
                <a:t>Собеседование с руководителями ОУ</a:t>
              </a:r>
              <a:r>
                <a:rPr lang="ru-RU" sz="1400" dirty="0">
                  <a:solidFill>
                    <a:srgbClr val="EE0000"/>
                  </a:solidFill>
                </a:rPr>
                <a:t> </a:t>
              </a:r>
              <a:r>
                <a:rPr lang="ru-RU" sz="1400" b="1" dirty="0">
                  <a:solidFill>
                    <a:srgbClr val="00B050"/>
                  </a:solidFill>
                </a:rPr>
                <a:t>18.09.2025, далее - ежемесячно</a:t>
              </a:r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7A1E0BD5-9474-CB3B-E06C-3A78044EDD40}"/>
                </a:ext>
              </a:extLst>
            </p:cNvPr>
            <p:cNvSpPr/>
            <p:nvPr/>
          </p:nvSpPr>
          <p:spPr>
            <a:xfrm>
              <a:off x="4017755" y="2025248"/>
              <a:ext cx="2936447" cy="2599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endPara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F29639BC-262C-ECC9-DB89-673CFFF2F502}"/>
                </a:ext>
              </a:extLst>
            </p:cNvPr>
            <p:cNvSpPr/>
            <p:nvPr/>
          </p:nvSpPr>
          <p:spPr>
            <a:xfrm>
              <a:off x="1657702" y="4913288"/>
              <a:ext cx="3271164" cy="7561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latin typeface="Calibri"/>
                </a:rPr>
                <a:t>Рассмотрение вопроса на ТУМО</a:t>
              </a:r>
            </a:p>
            <a:p>
              <a:pPr>
                <a:defRPr/>
              </a:pPr>
              <a:r>
                <a: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latin typeface="Calibri"/>
                </a:rPr>
                <a:t>учителей-предметников </a:t>
              </a:r>
              <a:r>
                <a:rPr kumimoji="0" lang="ru-RU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libri"/>
                </a:rPr>
                <a:t>(</a:t>
              </a:r>
              <a:r>
                <a:rPr lang="ru-RU" sz="1400" b="1" dirty="0">
                  <a:solidFill>
                    <a:srgbClr val="00B050"/>
                  </a:solidFill>
                </a:rPr>
                <a:t>28.08.2025)</a:t>
              </a:r>
              <a:r>
                <a: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latin typeface="Calibri"/>
                </a:rPr>
                <a:t>, </a:t>
              </a:r>
              <a:r>
                <a:rPr lang="ru-RU" sz="1400" dirty="0">
                  <a:solidFill>
                    <a:schemeClr val="accent5">
                      <a:lumMod val="50000"/>
                    </a:schemeClr>
                  </a:solidFill>
                </a:rPr>
                <a:t>на школьных МО </a:t>
              </a:r>
              <a:r>
                <a:rPr lang="ru-RU" sz="1400" b="1" dirty="0">
                  <a:solidFill>
                    <a:srgbClr val="00B050"/>
                  </a:solidFill>
                </a:rPr>
                <a:t>(29.08.2025)</a:t>
              </a:r>
              <a:endPara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2A0685C3-D87E-053A-7C82-5624241A3D6D}"/>
                </a:ext>
              </a:extLst>
            </p:cNvPr>
            <p:cNvSpPr/>
            <p:nvPr/>
          </p:nvSpPr>
          <p:spPr>
            <a:xfrm>
              <a:off x="8642894" y="2632254"/>
              <a:ext cx="2478194" cy="7561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ru-RU" sz="1400" dirty="0">
                  <a:solidFill>
                    <a:schemeClr val="accent5">
                      <a:lumMod val="50000"/>
                    </a:schemeClr>
                  </a:solidFill>
                </a:rPr>
                <a:t>Выборочный мониторинг дозирования домашнего задания– </a:t>
              </a:r>
              <a:r>
                <a:rPr lang="ru-RU" sz="1400" b="1" dirty="0">
                  <a:solidFill>
                    <a:srgbClr val="00B050"/>
                  </a:solidFill>
                </a:rPr>
                <a:t>1 раз в четверть</a:t>
              </a:r>
            </a:p>
          </p:txBody>
        </p:sp>
        <p:sp>
          <p:nvSpPr>
            <p:cNvPr id="24" name="Прямоугольник 23">
              <a:extLst>
                <a:ext uri="{FF2B5EF4-FFF2-40B4-BE49-F238E27FC236}">
                  <a16:creationId xmlns:a16="http://schemas.microsoft.com/office/drawing/2014/main" id="{70D93D07-BADB-EB47-3D4B-B4E56897933B}"/>
                </a:ext>
              </a:extLst>
            </p:cNvPr>
            <p:cNvSpPr/>
            <p:nvPr/>
          </p:nvSpPr>
          <p:spPr>
            <a:xfrm>
              <a:off x="4520171" y="2617701"/>
              <a:ext cx="2549523" cy="976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ru-RU" sz="1400" dirty="0">
                  <a:solidFill>
                    <a:schemeClr val="accent5">
                      <a:lumMod val="50000"/>
                    </a:schemeClr>
                  </a:solidFill>
                </a:rPr>
                <a:t>Выборочный мониторинг внесения изменений </a:t>
              </a:r>
            </a:p>
            <a:p>
              <a:pPr lvl="0">
                <a:defRPr/>
              </a:pPr>
              <a:r>
                <a:rPr lang="ru-RU" sz="1400" dirty="0">
                  <a:solidFill>
                    <a:schemeClr val="accent5">
                      <a:lumMod val="50000"/>
                    </a:schemeClr>
                  </a:solidFill>
                </a:rPr>
                <a:t>в  локальный акт ОУ – </a:t>
              </a:r>
              <a:r>
                <a:rPr lang="ru-RU" sz="1400" b="1" dirty="0">
                  <a:solidFill>
                    <a:srgbClr val="00B050"/>
                  </a:solidFill>
                </a:rPr>
                <a:t>сентябрь-октябрь</a:t>
              </a:r>
            </a:p>
          </p:txBody>
        </p:sp>
        <p:cxnSp>
          <p:nvCxnSpPr>
            <p:cNvPr id="25" name="Прямая соединительная линия 24">
              <a:extLst>
                <a:ext uri="{FF2B5EF4-FFF2-40B4-BE49-F238E27FC236}">
                  <a16:creationId xmlns:a16="http://schemas.microsoft.com/office/drawing/2014/main" id="{1CFA04C3-6E80-3E96-632B-D8C8C1C5C00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577547" y="4315994"/>
              <a:ext cx="1" cy="800900"/>
            </a:xfrm>
            <a:prstGeom prst="line">
              <a:avLst/>
            </a:prstGeom>
            <a:ln w="38100"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8A4BF1E-6BA5-5420-8EFF-219730F3B6CC}"/>
                </a:ext>
              </a:extLst>
            </p:cNvPr>
            <p:cNvSpPr txBox="1"/>
            <p:nvPr/>
          </p:nvSpPr>
          <p:spPr>
            <a:xfrm>
              <a:off x="9295019" y="4913224"/>
              <a:ext cx="2720368" cy="315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ru-RU" sz="1400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AD4BDC42-6705-90EE-FB5A-B5ECF409F0DE}"/>
              </a:ext>
            </a:extLst>
          </p:cNvPr>
          <p:cNvSpPr/>
          <p:nvPr/>
        </p:nvSpPr>
        <p:spPr>
          <a:xfrm>
            <a:off x="6390131" y="5408948"/>
            <a:ext cx="20652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1400" dirty="0">
                <a:solidFill>
                  <a:schemeClr val="accent5">
                    <a:lumMod val="50000"/>
                  </a:schemeClr>
                </a:solidFill>
              </a:rPr>
              <a:t>Методический аудит в ОУ, анкетирование обучающихся– </a:t>
            </a:r>
          </a:p>
          <a:p>
            <a:pPr lvl="0">
              <a:defRPr/>
            </a:pPr>
            <a:r>
              <a:rPr lang="ru-RU" sz="1400" b="1" dirty="0">
                <a:solidFill>
                  <a:srgbClr val="00B050"/>
                </a:solidFill>
              </a:rPr>
              <a:t>сентябрь-октябрь</a:t>
            </a:r>
          </a:p>
        </p:txBody>
      </p:sp>
      <p:sp>
        <p:nvSpPr>
          <p:cNvPr id="42" name="Овал 41">
            <a:extLst>
              <a:ext uri="{FF2B5EF4-FFF2-40B4-BE49-F238E27FC236}">
                <a16:creationId xmlns:a16="http://schemas.microsoft.com/office/drawing/2014/main" id="{9DB93790-BFB5-8C6D-A9F9-EB96C07776DD}"/>
              </a:ext>
            </a:extLst>
          </p:cNvPr>
          <p:cNvSpPr/>
          <p:nvPr/>
        </p:nvSpPr>
        <p:spPr>
          <a:xfrm>
            <a:off x="8137239" y="3391176"/>
            <a:ext cx="480938" cy="519348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25400" cap="flat">
            <a:noFill/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5</a:t>
            </a:r>
          </a:p>
        </p:txBody>
      </p:sp>
      <p:sp>
        <p:nvSpPr>
          <p:cNvPr id="43" name="Овал 42">
            <a:extLst>
              <a:ext uri="{FF2B5EF4-FFF2-40B4-BE49-F238E27FC236}">
                <a16:creationId xmlns:a16="http://schemas.microsoft.com/office/drawing/2014/main" id="{9B39E8D0-CCE4-4B6D-C117-423FCBD10A48}"/>
              </a:ext>
            </a:extLst>
          </p:cNvPr>
          <p:cNvSpPr/>
          <p:nvPr/>
        </p:nvSpPr>
        <p:spPr>
          <a:xfrm>
            <a:off x="5801969" y="5752820"/>
            <a:ext cx="480938" cy="519348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25400" cap="flat">
            <a:noFill/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4</a:t>
            </a:r>
          </a:p>
        </p:txBody>
      </p:sp>
      <p:sp>
        <p:nvSpPr>
          <p:cNvPr id="44" name="Овал 43">
            <a:extLst>
              <a:ext uri="{FF2B5EF4-FFF2-40B4-BE49-F238E27FC236}">
                <a16:creationId xmlns:a16="http://schemas.microsoft.com/office/drawing/2014/main" id="{F54C5539-2691-5621-E1E3-CF82A2BACE43}"/>
              </a:ext>
            </a:extLst>
          </p:cNvPr>
          <p:cNvSpPr/>
          <p:nvPr/>
        </p:nvSpPr>
        <p:spPr>
          <a:xfrm>
            <a:off x="4298083" y="3410088"/>
            <a:ext cx="480938" cy="519348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25400" cap="flat">
            <a:noFill/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3</a:t>
            </a:r>
          </a:p>
        </p:txBody>
      </p:sp>
      <p:sp>
        <p:nvSpPr>
          <p:cNvPr id="45" name="Овал 44">
            <a:extLst>
              <a:ext uri="{FF2B5EF4-FFF2-40B4-BE49-F238E27FC236}">
                <a16:creationId xmlns:a16="http://schemas.microsoft.com/office/drawing/2014/main" id="{C27B6A3E-E007-03FB-E4E9-5BC06EB667ED}"/>
              </a:ext>
            </a:extLst>
          </p:cNvPr>
          <p:cNvSpPr/>
          <p:nvPr/>
        </p:nvSpPr>
        <p:spPr>
          <a:xfrm>
            <a:off x="9455436" y="5733904"/>
            <a:ext cx="480938" cy="519348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25400" cap="flat">
            <a:noFill/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6</a:t>
            </a:r>
          </a:p>
        </p:txBody>
      </p:sp>
      <p:cxnSp>
        <p:nvCxnSpPr>
          <p:cNvPr id="46" name="Прямая соединительная линия 45">
            <a:extLst>
              <a:ext uri="{FF2B5EF4-FFF2-40B4-BE49-F238E27FC236}">
                <a16:creationId xmlns:a16="http://schemas.microsoft.com/office/drawing/2014/main" id="{5A69CFFB-4C28-472B-A659-0628FDA072BD}"/>
              </a:ext>
            </a:extLst>
          </p:cNvPr>
          <p:cNvCxnSpPr>
            <a:cxnSpLocks/>
          </p:cNvCxnSpPr>
          <p:nvPr/>
        </p:nvCxnSpPr>
        <p:spPr>
          <a:xfrm flipH="1">
            <a:off x="6052543" y="4958458"/>
            <a:ext cx="1" cy="782402"/>
          </a:xfrm>
          <a:prstGeom prst="line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>
            <a:extLst>
              <a:ext uri="{FF2B5EF4-FFF2-40B4-BE49-F238E27FC236}">
                <a16:creationId xmlns:a16="http://schemas.microsoft.com/office/drawing/2014/main" id="{CDCEAF4D-E89C-1F22-54F2-1D4D52228543}"/>
              </a:ext>
            </a:extLst>
          </p:cNvPr>
          <p:cNvCxnSpPr>
            <a:cxnSpLocks/>
          </p:cNvCxnSpPr>
          <p:nvPr/>
        </p:nvCxnSpPr>
        <p:spPr>
          <a:xfrm flipH="1">
            <a:off x="951697" y="3918706"/>
            <a:ext cx="1" cy="782402"/>
          </a:xfrm>
          <a:prstGeom prst="line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>
            <a:extLst>
              <a:ext uri="{FF2B5EF4-FFF2-40B4-BE49-F238E27FC236}">
                <a16:creationId xmlns:a16="http://schemas.microsoft.com/office/drawing/2014/main" id="{DF5AF0C1-E6B0-5C82-0DB1-27C729120FEE}"/>
              </a:ext>
            </a:extLst>
          </p:cNvPr>
          <p:cNvCxnSpPr>
            <a:cxnSpLocks/>
          </p:cNvCxnSpPr>
          <p:nvPr/>
        </p:nvCxnSpPr>
        <p:spPr>
          <a:xfrm flipH="1">
            <a:off x="4561995" y="3931361"/>
            <a:ext cx="1" cy="782402"/>
          </a:xfrm>
          <a:prstGeom prst="line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>
            <a:extLst>
              <a:ext uri="{FF2B5EF4-FFF2-40B4-BE49-F238E27FC236}">
                <a16:creationId xmlns:a16="http://schemas.microsoft.com/office/drawing/2014/main" id="{91CA8B66-F609-C74A-59B3-B7BDFDFBA50A}"/>
              </a:ext>
            </a:extLst>
          </p:cNvPr>
          <p:cNvCxnSpPr>
            <a:cxnSpLocks/>
          </p:cNvCxnSpPr>
          <p:nvPr/>
        </p:nvCxnSpPr>
        <p:spPr>
          <a:xfrm flipH="1">
            <a:off x="8377708" y="3921627"/>
            <a:ext cx="1" cy="782402"/>
          </a:xfrm>
          <a:prstGeom prst="line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>
            <a:extLst>
              <a:ext uri="{FF2B5EF4-FFF2-40B4-BE49-F238E27FC236}">
                <a16:creationId xmlns:a16="http://schemas.microsoft.com/office/drawing/2014/main" id="{C25C1E35-1A50-4464-396C-D8E5F6A3773C}"/>
              </a:ext>
            </a:extLst>
          </p:cNvPr>
          <p:cNvCxnSpPr>
            <a:cxnSpLocks/>
          </p:cNvCxnSpPr>
          <p:nvPr/>
        </p:nvCxnSpPr>
        <p:spPr>
          <a:xfrm flipH="1">
            <a:off x="1732645" y="4954457"/>
            <a:ext cx="1" cy="782402"/>
          </a:xfrm>
          <a:prstGeom prst="line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10026433" y="5301225"/>
            <a:ext cx="1946439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Выборочная проверка планов внутришкольного контроля ОУ - </a:t>
            </a:r>
            <a:r>
              <a:rPr lang="ru-RU" sz="1400" b="1" dirty="0">
                <a:solidFill>
                  <a:srgbClr val="00B050"/>
                </a:solidFill>
              </a:rPr>
              <a:t>сентябрь </a:t>
            </a:r>
            <a:r>
              <a:rPr lang="ru-RU" sz="1400" dirty="0"/>
              <a:t> </a:t>
            </a:r>
            <a:r>
              <a:rPr lang="ru-RU" sz="1400" b="1" dirty="0">
                <a:solidFill>
                  <a:srgbClr val="00B050"/>
                </a:solidFill>
              </a:rPr>
              <a:t>-октябрь 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130628" y="151359"/>
            <a:ext cx="74856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О подходах в работе ОУ Северо-Западного округа в дозировании домашних заданий и соблюдении требований СанПин на время их выполнения </a:t>
            </a: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308910" y="736134"/>
            <a:ext cx="11663962" cy="0"/>
          </a:xfrm>
          <a:prstGeom prst="line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8332305" y="169178"/>
            <a:ext cx="32642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ru-RU" sz="1400" i="1" dirty="0">
                <a:solidFill>
                  <a:srgbClr val="4472C4">
                    <a:lumMod val="50000"/>
                  </a:srgbClr>
                </a:solidFill>
                <a:cs typeface="Times New Roman" panose="02020603050405020304" pitchFamily="18" charset="0"/>
              </a:rPr>
              <a:t>Зуев И.Ю. , и.о. руководителя  </a:t>
            </a:r>
          </a:p>
          <a:p>
            <a:pPr lvl="0" algn="r"/>
            <a:r>
              <a:rPr lang="ru-RU" sz="1400" i="1" dirty="0">
                <a:solidFill>
                  <a:srgbClr val="4472C4">
                    <a:lumMod val="50000"/>
                  </a:srgbClr>
                </a:solidFill>
                <a:cs typeface="Times New Roman" panose="02020603050405020304" pitchFamily="18" charset="0"/>
              </a:rPr>
              <a:t>Северо-Западного управления МО СО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145115" y="1044917"/>
            <a:ext cx="59197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  <a:cs typeface="Times New Roman" pitchFamily="18" charset="0"/>
              </a:rPr>
              <a:t>Распоряжение Северо-Западного управления министерства образования Самарской области от 03.09.2025 № 522-од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348216" y="1044917"/>
            <a:ext cx="55291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 err="1">
                <a:solidFill>
                  <a:srgbClr val="002060"/>
                </a:solidFill>
                <a:cs typeface="Times New Roman" pitchFamily="18" charset="0"/>
              </a:rPr>
              <a:t>ВКС.Протокольное</a:t>
            </a:r>
            <a:r>
              <a:rPr lang="ru-RU" b="1" dirty="0">
                <a:solidFill>
                  <a:srgbClr val="002060"/>
                </a:solidFill>
                <a:cs typeface="Times New Roman" pitchFamily="18" charset="0"/>
              </a:rPr>
              <a:t> поручение от 03.09.2025</a:t>
            </a:r>
          </a:p>
          <a:p>
            <a:pPr algn="ctr">
              <a:defRPr/>
            </a:pPr>
            <a:r>
              <a:rPr lang="ru-RU" dirty="0">
                <a:solidFill>
                  <a:srgbClr val="002060"/>
                </a:solidFill>
                <a:cs typeface="Times New Roman" pitchFamily="18" charset="0"/>
              </a:rPr>
              <a:t>П.10. «О дозировании домашних заданий обучающихся и соблюдение времени </a:t>
            </a:r>
          </a:p>
        </p:txBody>
      </p:sp>
    </p:spTree>
    <p:extLst>
      <p:ext uri="{BB962C8B-B14F-4D97-AF65-F5344CB8AC3E}">
        <p14:creationId xmlns:p14="http://schemas.microsoft.com/office/powerpoint/2010/main" val="26891973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3962980"/>
              </p:ext>
            </p:extLst>
          </p:nvPr>
        </p:nvGraphicFramePr>
        <p:xfrm>
          <a:off x="175641" y="513502"/>
          <a:ext cx="11853838" cy="3339588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29634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903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4016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Мероприятия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Выявленные  нарушения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95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Методический аудит  (в</a:t>
                      </a:r>
                      <a:r>
                        <a:rPr lang="ru-RU" sz="1400" baseline="0" dirty="0"/>
                        <a:t> </a:t>
                      </a:r>
                      <a:r>
                        <a:rPr lang="ru-RU" sz="1400" dirty="0"/>
                        <a:t> 12 ОУ</a:t>
                      </a:r>
                      <a:r>
                        <a:rPr lang="ru-RU" sz="1400" baseline="0" dirty="0"/>
                        <a:t> посещено и </a:t>
                      </a:r>
                      <a:r>
                        <a:rPr lang="ru-RU" sz="1400" dirty="0"/>
                        <a:t>проанализировано 76 уроков)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sz="1400" dirty="0"/>
                        <a:t>время выполнения домашнего задания  превышает нормы </a:t>
                      </a:r>
                      <a:r>
                        <a:rPr lang="ru-RU" sz="1400" dirty="0" err="1"/>
                        <a:t>СанПИн</a:t>
                      </a:r>
                      <a:endParaRPr lang="ru-RU" sz="1400" dirty="0"/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sz="1400" dirty="0"/>
                        <a:t>домашнее задание дается после звонка  с урока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sz="1400" dirty="0"/>
                        <a:t>домашнее задание не сопровождается инструкцией  учителя 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4617">
                <a:tc>
                  <a:txBody>
                    <a:bodyPr/>
                    <a:lstStyle/>
                    <a:p>
                      <a:pPr lvl="0" algn="l"/>
                      <a:r>
                        <a:rPr lang="ru-RU" sz="1400" dirty="0"/>
                        <a:t>Мониторинг локальных актов</a:t>
                      </a:r>
                    </a:p>
                    <a:p>
                      <a:pPr lvl="0" algn="l"/>
                      <a:r>
                        <a:rPr lang="ru-RU" sz="1400" dirty="0"/>
                        <a:t> (12 ОУ) </a:t>
                      </a:r>
                      <a:endParaRPr lang="ru-RU" sz="1400" dirty="0">
                        <a:solidFill>
                          <a:prstClr val="black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ru-RU" sz="1400" dirty="0"/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sz="1400" dirty="0"/>
                        <a:t>требования к объему, содержанию и сложности домашнего задания  не конкретизированы по уровням образования</a:t>
                      </a:r>
                      <a:r>
                        <a:rPr lang="ru-RU" sz="1400" baseline="0" dirty="0"/>
                        <a:t> 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479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Проверка планов внутришкольного контроля ОУ (12 ОУ) </a:t>
                      </a:r>
                      <a:endParaRPr lang="ru-RU" sz="1400" dirty="0">
                        <a:solidFill>
                          <a:prstClr val="black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400" dirty="0"/>
                        <a:t>отсутствие регулярного контроля  дозирования домашнего задания</a:t>
                      </a:r>
                      <a:r>
                        <a:rPr lang="ru-RU" sz="1400" baseline="0" dirty="0"/>
                        <a:t> 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970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Выборочный мониторинг дозирования домашнего задания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в ЭЖ (6 ОУ)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ru-RU" sz="1400" dirty="0"/>
                        <a:t>наличие заданий  творческого характера по предметам гуманитарной направленности при отсутствии достаточного времени на подготовку  (английский язык,  литература, история)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103090" y="51837"/>
            <a:ext cx="1192638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4472C4">
                    <a:lumMod val="50000"/>
                  </a:srgbClr>
                </a:solidFill>
              </a:rPr>
              <a:t>Результаты мониторинга дозирования домашнего задания  </a:t>
            </a:r>
            <a:endParaRPr lang="ru-RU" sz="2400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1029123"/>
              </p:ext>
            </p:extLst>
          </p:nvPr>
        </p:nvGraphicFramePr>
        <p:xfrm>
          <a:off x="281875" y="5347957"/>
          <a:ext cx="11747604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47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64656">
                <a:tc>
                  <a:txBody>
                    <a:bodyPr/>
                    <a:lstStyle/>
                    <a:p>
                      <a:pPr algn="l"/>
                      <a:r>
                        <a:rPr lang="ru-RU" sz="1800" dirty="0"/>
                        <a:t>На уровне ОУ:</a:t>
                      </a:r>
                    </a:p>
                  </a:txBody>
                  <a:tcP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7778">
                <a:tc>
                  <a:txBody>
                    <a:bodyPr/>
                    <a:lstStyle/>
                    <a:p>
                      <a:pPr marL="171450" indent="-171450">
                        <a:buFont typeface="Wingdings" panose="05000000000000000000" pitchFamily="2" charset="2"/>
                        <a:buChar char="q"/>
                      </a:pPr>
                      <a:r>
                        <a:rPr lang="ru-RU" sz="1400" baseline="0" dirty="0"/>
                        <a:t> обеспечить регулярный  контроль за  соблюдением норм СанПиНа 1.2.3685-21 при организации домашней работы </a:t>
                      </a:r>
                      <a:r>
                        <a:rPr lang="ru-RU" sz="1400" b="1" baseline="0" dirty="0">
                          <a:solidFill>
                            <a:srgbClr val="FF0000"/>
                          </a:solidFill>
                        </a:rPr>
                        <a:t>(не реже 1 раза в четверть)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6636">
                <a:tc>
                  <a:txBody>
                    <a:bodyPr/>
                    <a:lstStyle/>
                    <a:p>
                      <a:pPr marL="171450" indent="-171450">
                        <a:buFont typeface="Wingdings" panose="05000000000000000000" pitchFamily="2" charset="2"/>
                        <a:buChar char="q"/>
                      </a:pPr>
                      <a:r>
                        <a:rPr lang="ru-RU" sz="1400" dirty="0"/>
                        <a:t>провести совещание с педагогами ОУ  по дополнительному разъяснению требований</a:t>
                      </a:r>
                      <a:r>
                        <a:rPr lang="ru-RU" sz="1400" baseline="0" dirty="0"/>
                        <a:t> </a:t>
                      </a:r>
                      <a:r>
                        <a:rPr lang="ru-RU" sz="1400" dirty="0"/>
                        <a:t>к объему, содержанию и сложности домашних заданий в соответствии  с требованиями СанПиНа 1.2.3685-21 (</a:t>
                      </a:r>
                      <a:r>
                        <a:rPr lang="ru-RU" sz="1400" b="1" dirty="0">
                          <a:solidFill>
                            <a:srgbClr val="FF0000"/>
                          </a:solidFill>
                        </a:rPr>
                        <a:t>срок: до  20.10.2025)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5422137"/>
              </p:ext>
            </p:extLst>
          </p:nvPr>
        </p:nvGraphicFramePr>
        <p:xfrm>
          <a:off x="2726044" y="4272393"/>
          <a:ext cx="9303435" cy="97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034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9486"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На уровне управления:</a:t>
                      </a:r>
                    </a:p>
                  </a:txBody>
                  <a:tcP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8110">
                <a:tc>
                  <a:txBody>
                    <a:bodyPr/>
                    <a:lstStyle/>
                    <a:p>
                      <a:pPr marL="171450" indent="-171450">
                        <a:buFont typeface="Wingdings" panose="05000000000000000000" pitchFamily="2" charset="2"/>
                        <a:buChar char="q"/>
                      </a:pPr>
                      <a:r>
                        <a:rPr lang="ru-RU" sz="1400" baseline="0" dirty="0"/>
                        <a:t> обеспечить контроль за  соблюдением норм СанПиНа 1.2.3685-21 при организации домашней работы </a:t>
                      </a:r>
                      <a:r>
                        <a:rPr lang="ru-RU" sz="1400" baseline="0" dirty="0">
                          <a:solidFill>
                            <a:srgbClr val="FF0000"/>
                          </a:solidFill>
                        </a:rPr>
                        <a:t>(1 раз в </a:t>
                      </a:r>
                      <a:r>
                        <a:rPr lang="ru-RU" sz="1400" baseline="0" dirty="0" err="1">
                          <a:solidFill>
                            <a:srgbClr val="FF0000"/>
                          </a:solidFill>
                        </a:rPr>
                        <a:t>четв</a:t>
                      </a:r>
                      <a:r>
                        <a:rPr lang="ru-RU" sz="1400" baseline="0" dirty="0">
                          <a:solidFill>
                            <a:srgbClr val="FF0000"/>
                          </a:solidFill>
                        </a:rPr>
                        <a:t>.)  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8110">
                <a:tc>
                  <a:txBody>
                    <a:bodyPr/>
                    <a:lstStyle/>
                    <a:p>
                      <a:pPr marL="171450" indent="-171450">
                        <a:buFont typeface="Wingdings" panose="05000000000000000000" pitchFamily="2" charset="2"/>
                        <a:buChar char="q"/>
                      </a:pPr>
                      <a:r>
                        <a:rPr lang="ru-RU" sz="1400" baseline="0" dirty="0"/>
                        <a:t> провести собеседования с управленческими командами ОУ по результатам мониторинга</a:t>
                      </a:r>
                      <a:endParaRPr lang="ru-RU" sz="1400" baseline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668730" y="4525669"/>
            <a:ext cx="1313886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r>
              <a:rPr lang="ru-RU" sz="2400" dirty="0"/>
              <a:t>ЗАДАЧИ:</a:t>
            </a:r>
          </a:p>
        </p:txBody>
      </p:sp>
    </p:spTree>
    <p:extLst>
      <p:ext uri="{BB962C8B-B14F-4D97-AF65-F5344CB8AC3E}">
        <p14:creationId xmlns:p14="http://schemas.microsoft.com/office/powerpoint/2010/main" val="40051858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 стрелкой 3"/>
          <p:cNvCxnSpPr/>
          <p:nvPr/>
        </p:nvCxnSpPr>
        <p:spPr>
          <a:xfrm>
            <a:off x="2488185" y="3305664"/>
            <a:ext cx="179317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Овал 6"/>
          <p:cNvSpPr/>
          <p:nvPr/>
        </p:nvSpPr>
        <p:spPr>
          <a:xfrm>
            <a:off x="1163398" y="2859802"/>
            <a:ext cx="1009402" cy="89065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>
                <a:solidFill>
                  <a:srgbClr val="002060"/>
                </a:solidFill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51747" y="3962827"/>
            <a:ext cx="228303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  <a:cs typeface="Times New Roman" pitchFamily="18" charset="0"/>
              </a:rPr>
              <a:t>Регламентировано</a:t>
            </a:r>
          </a:p>
          <a:p>
            <a:pPr algn="ctr"/>
            <a:r>
              <a:rPr lang="ru-RU" dirty="0">
                <a:solidFill>
                  <a:srgbClr val="002060"/>
                </a:solidFill>
                <a:cs typeface="Times New Roman" pitchFamily="18" charset="0"/>
              </a:rPr>
              <a:t>требование к домашнему заданию</a:t>
            </a:r>
          </a:p>
          <a:p>
            <a:pPr algn="ctr"/>
            <a:r>
              <a:rPr lang="ru-RU" dirty="0">
                <a:solidFill>
                  <a:srgbClr val="002060"/>
                </a:solidFill>
                <a:cs typeface="Times New Roman" pitchFamily="18" charset="0"/>
              </a:rPr>
              <a:t>локальным актом школы.</a:t>
            </a:r>
          </a:p>
        </p:txBody>
      </p:sp>
      <p:sp>
        <p:nvSpPr>
          <p:cNvPr id="11" name="Овал 10"/>
          <p:cNvSpPr/>
          <p:nvPr/>
        </p:nvSpPr>
        <p:spPr>
          <a:xfrm>
            <a:off x="4691139" y="2859802"/>
            <a:ext cx="1009402" cy="89065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>
                <a:solidFill>
                  <a:srgbClr val="002060"/>
                </a:solidFill>
              </a:rPr>
              <a:t>2</a:t>
            </a:r>
          </a:p>
        </p:txBody>
      </p:sp>
      <p:cxnSp>
        <p:nvCxnSpPr>
          <p:cNvPr id="14" name="Прямая со стрелкой 13"/>
          <p:cNvCxnSpPr/>
          <p:nvPr/>
        </p:nvCxnSpPr>
        <p:spPr>
          <a:xfrm flipV="1">
            <a:off x="5877124" y="3243317"/>
            <a:ext cx="1531755" cy="138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Овал 17"/>
          <p:cNvSpPr/>
          <p:nvPr/>
        </p:nvSpPr>
        <p:spPr>
          <a:xfrm>
            <a:off x="7640850" y="2834326"/>
            <a:ext cx="1009402" cy="890650"/>
          </a:xfrm>
          <a:prstGeom prst="ellipse">
            <a:avLst/>
          </a:prstGeom>
          <a:solidFill>
            <a:srgbClr val="D0F9FE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>
                <a:solidFill>
                  <a:srgbClr val="002060"/>
                </a:solidFill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706201" y="1265942"/>
            <a:ext cx="31679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  <a:cs typeface="Times New Roman" pitchFamily="18" charset="0"/>
              </a:rPr>
              <a:t>Организован </a:t>
            </a:r>
          </a:p>
          <a:p>
            <a:pPr algn="ctr"/>
            <a:r>
              <a:rPr lang="ru-RU" dirty="0" err="1">
                <a:solidFill>
                  <a:srgbClr val="002060"/>
                </a:solidFill>
                <a:cs typeface="Times New Roman" pitchFamily="18" charset="0"/>
              </a:rPr>
              <a:t>внутришкольный</a:t>
            </a:r>
            <a:r>
              <a:rPr lang="ru-RU" dirty="0">
                <a:solidFill>
                  <a:srgbClr val="002060"/>
                </a:solidFill>
                <a:cs typeface="Times New Roman" pitchFamily="18" charset="0"/>
              </a:rPr>
              <a:t> контроль за соблюдением требований к нормам домашнего задания</a:t>
            </a:r>
          </a:p>
        </p:txBody>
      </p:sp>
      <p:cxnSp>
        <p:nvCxnSpPr>
          <p:cNvPr id="23" name="Прямая со стрелкой 22"/>
          <p:cNvCxnSpPr/>
          <p:nvPr/>
        </p:nvCxnSpPr>
        <p:spPr>
          <a:xfrm flipV="1">
            <a:off x="8797635" y="3224632"/>
            <a:ext cx="1640899" cy="1868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6993116" y="4025542"/>
            <a:ext cx="25056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  <a:cs typeface="Times New Roman" pitchFamily="18" charset="0"/>
              </a:rPr>
              <a:t>Мониторинговые исследования</a:t>
            </a:r>
          </a:p>
          <a:p>
            <a:pPr algn="ctr"/>
            <a:r>
              <a:rPr lang="ru-RU" dirty="0">
                <a:solidFill>
                  <a:srgbClr val="002060"/>
                </a:solidFill>
                <a:cs typeface="Times New Roman" pitchFamily="18" charset="0"/>
              </a:rPr>
              <a:t>(анкетирование родителей, учеников</a:t>
            </a:r>
            <a:r>
              <a:rPr lang="ru-RU" dirty="0"/>
              <a:t>)</a:t>
            </a:r>
          </a:p>
        </p:txBody>
      </p:sp>
      <p:sp>
        <p:nvSpPr>
          <p:cNvPr id="27" name="Овал 26"/>
          <p:cNvSpPr/>
          <p:nvPr/>
        </p:nvSpPr>
        <p:spPr>
          <a:xfrm>
            <a:off x="10632499" y="2772929"/>
            <a:ext cx="1009402" cy="89065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>
                <a:solidFill>
                  <a:srgbClr val="002060"/>
                </a:solidFill>
              </a:rPr>
              <a:t>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411583" y="1411963"/>
            <a:ext cx="29688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  <a:cs typeface="Times New Roman" pitchFamily="18" charset="0"/>
              </a:rPr>
              <a:t>Работа с учителями, родителями</a:t>
            </a:r>
          </a:p>
        </p:txBody>
      </p:sp>
      <p:pic>
        <p:nvPicPr>
          <p:cNvPr id="1026" name="Picture 2" descr="C:\Users\28\Desktop\stock-vector-office-documents-isolated-financial-papers-65a54605ab76744105859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747" y="897888"/>
            <a:ext cx="1936438" cy="1936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28\Desktop\vhodnoi.kontrol.-0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1546" y="3811259"/>
            <a:ext cx="2233836" cy="1628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8397" y="1275539"/>
            <a:ext cx="1993348" cy="1284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Picture background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8868" y="3828898"/>
            <a:ext cx="2227426" cy="1487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Блок-схема: альтернативный процесс 33"/>
          <p:cNvSpPr/>
          <p:nvPr/>
        </p:nvSpPr>
        <p:spPr>
          <a:xfrm>
            <a:off x="551746" y="5902036"/>
            <a:ext cx="11293889" cy="678873"/>
          </a:xfrm>
          <a:prstGeom prst="flowChartAlternateProcess">
            <a:avLst/>
          </a:prstGeom>
          <a:noFill/>
          <a:ln w="25400">
            <a:solidFill>
              <a:srgbClr val="7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TextBox 34"/>
          <p:cNvSpPr txBox="1"/>
          <p:nvPr/>
        </p:nvSpPr>
        <p:spPr>
          <a:xfrm>
            <a:off x="2395854" y="6056806"/>
            <a:ext cx="7315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</a:rPr>
              <a:t>Расписание составляется в соответствии с требованиями </a:t>
            </a:r>
            <a:r>
              <a:rPr lang="en-US" sz="2000" dirty="0" err="1">
                <a:solidFill>
                  <a:srgbClr val="002060"/>
                </a:solidFill>
              </a:rPr>
              <a:t>СанПиН</a:t>
            </a:r>
            <a:endParaRPr lang="ru-RU" sz="2000" dirty="0">
              <a:solidFill>
                <a:srgbClr val="002060"/>
              </a:solidFill>
            </a:endParaRPr>
          </a:p>
        </p:txBody>
      </p:sp>
      <p:sp>
        <p:nvSpPr>
          <p:cNvPr id="41" name="Овал 40"/>
          <p:cNvSpPr/>
          <p:nvPr/>
        </p:nvSpPr>
        <p:spPr>
          <a:xfrm>
            <a:off x="396997" y="5796147"/>
            <a:ext cx="1009402" cy="89065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>
                <a:solidFill>
                  <a:srgbClr val="002060"/>
                </a:solidFill>
              </a:rPr>
              <a:t>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40573" y="33214"/>
            <a:ext cx="116257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Контроль организации и дозировки домашнего задания в  ГБОУ СОШ пгт Мирный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8245963" y="494879"/>
            <a:ext cx="35185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600" i="1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Директор ГБОУ СОШ п.г.т. Мирный</a:t>
            </a:r>
          </a:p>
          <a:p>
            <a:pPr algn="r"/>
            <a:r>
              <a:rPr lang="ru-RU" sz="1600" i="1" dirty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М.А. Пучко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240573" y="1079654"/>
            <a:ext cx="11625706" cy="0"/>
          </a:xfrm>
          <a:prstGeom prst="line">
            <a:avLst/>
          </a:prstGeom>
          <a:ln w="381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8259163" y="494879"/>
            <a:ext cx="3586472" cy="0"/>
          </a:xfrm>
          <a:prstGeom prst="line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47994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5681" y="39352"/>
            <a:ext cx="3203733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b="1" u="sng" dirty="0">
                <a:solidFill>
                  <a:srgbClr val="002060"/>
                </a:solidFill>
                <a:cs typeface="Times New Roman" pitchFamily="18" charset="0"/>
                <a:hlinkClick r:id="rId3"/>
              </a:rPr>
              <a:t>«Положение о домашнем задании» ГБОУ СОШ пгт Мирный регламентирует:</a:t>
            </a:r>
            <a:endParaRPr lang="ru-RU" sz="1600" b="1" u="sng" dirty="0">
              <a:solidFill>
                <a:srgbClr val="002060"/>
              </a:solidFill>
              <a:cs typeface="Times New Roman" pitchFamily="18" charset="0"/>
            </a:endParaRPr>
          </a:p>
        </p:txBody>
      </p:sp>
      <p:sp>
        <p:nvSpPr>
          <p:cNvPr id="13" name="Прямоугольник с двумя вырезанными противолежащими углами 12"/>
          <p:cNvSpPr/>
          <p:nvPr/>
        </p:nvSpPr>
        <p:spPr>
          <a:xfrm>
            <a:off x="73205" y="1498136"/>
            <a:ext cx="3195894" cy="493324"/>
          </a:xfrm>
          <a:prstGeom prst="snip2DiagRect">
            <a:avLst>
              <a:gd name="adj1" fmla="val 2405"/>
              <a:gd name="adj2" fmla="val 16667"/>
            </a:avLst>
          </a:prstGeom>
          <a:noFill/>
          <a:ln w="25400">
            <a:solidFill>
              <a:srgbClr val="00206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с двумя вырезанными противолежащими углами 16"/>
          <p:cNvSpPr/>
          <p:nvPr/>
        </p:nvSpPr>
        <p:spPr>
          <a:xfrm>
            <a:off x="109117" y="2129987"/>
            <a:ext cx="3204569" cy="738664"/>
          </a:xfrm>
          <a:prstGeom prst="snip2DiagRect">
            <a:avLst/>
          </a:prstGeom>
          <a:noFill/>
          <a:ln w="25400">
            <a:solidFill>
              <a:srgbClr val="00206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с двумя вырезанными противолежащими углами 17"/>
          <p:cNvSpPr/>
          <p:nvPr/>
        </p:nvSpPr>
        <p:spPr>
          <a:xfrm>
            <a:off x="89105" y="2979308"/>
            <a:ext cx="3188669" cy="726431"/>
          </a:xfrm>
          <a:prstGeom prst="snip2DiagRect">
            <a:avLst/>
          </a:prstGeom>
          <a:noFill/>
          <a:ln w="25400">
            <a:solidFill>
              <a:srgbClr val="00206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54800" y="1578234"/>
            <a:ext cx="22890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rgbClr val="002060"/>
                </a:solidFill>
              </a:rPr>
              <a:t>Виды домашних заданий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9117" y="2121706"/>
            <a:ext cx="318044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rgbClr val="002060"/>
                </a:solidFill>
              </a:rPr>
              <a:t>Требования к объёму, содержанию и сложности домашнего задания, времени выполнения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0752" y="2967075"/>
            <a:ext cx="324196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rgbClr val="002060"/>
                </a:solidFill>
              </a:rPr>
              <a:t>Основные требования, предъявляемые </a:t>
            </a:r>
          </a:p>
          <a:p>
            <a:pPr algn="ctr"/>
            <a:r>
              <a:rPr lang="ru-RU" sz="1400" dirty="0">
                <a:solidFill>
                  <a:srgbClr val="002060"/>
                </a:solidFill>
              </a:rPr>
              <a:t>к домашнему заданию на разных уровнях образования с дозировкой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108862" y="331740"/>
            <a:ext cx="7695211" cy="310854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</a:rPr>
              <a:t>п. 4.2. Объём домашних заданий</a:t>
            </a:r>
            <a:r>
              <a:rPr lang="ru-RU" sz="1400" dirty="0">
                <a:solidFill>
                  <a:srgbClr val="002060"/>
                </a:solidFill>
              </a:rPr>
              <a:t>:</a:t>
            </a:r>
          </a:p>
          <a:p>
            <a:r>
              <a:rPr lang="ru-RU" sz="1400" dirty="0">
                <a:solidFill>
                  <a:srgbClr val="002060"/>
                </a:solidFill>
              </a:rPr>
              <a:t>4.2.2. Домашнее задание по музыке, физической культуре  не задаётся. По изобразительному искусству допускается  домашнее задание только в виде завершения урочных заданий.</a:t>
            </a:r>
          </a:p>
          <a:p>
            <a:endParaRPr lang="ru-RU" sz="1400" dirty="0">
              <a:solidFill>
                <a:srgbClr val="002060"/>
              </a:solidFill>
            </a:endParaRPr>
          </a:p>
          <a:p>
            <a:r>
              <a:rPr lang="ru-RU" sz="1400" dirty="0">
                <a:solidFill>
                  <a:srgbClr val="002060"/>
                </a:solidFill>
              </a:rPr>
              <a:t>4.2.3. В начальной школе и в 5 - 6 классах основной школы  домашние задания на выходные не задаются, кроме предметов,  на изучение которых отводится 1 или 2 учебных часа в неделю.   В 7 - 11 классах допустимы домашние задания на выходные дни, </a:t>
            </a:r>
          </a:p>
          <a:p>
            <a:r>
              <a:rPr lang="ru-RU" sz="1400" dirty="0">
                <a:solidFill>
                  <a:srgbClr val="002060"/>
                </a:solidFill>
              </a:rPr>
              <a:t>направленные на повторение и систематизацию полученных знаний, в объеме, не превышающем 1/2 установленных СанПиНом норм. На праздничные и каникулярные дни домашние задания не задаются.</a:t>
            </a:r>
          </a:p>
          <a:p>
            <a:endParaRPr lang="ru-RU" sz="1400" dirty="0">
              <a:solidFill>
                <a:srgbClr val="002060"/>
              </a:solidFill>
            </a:endParaRPr>
          </a:p>
          <a:p>
            <a:r>
              <a:rPr lang="ru-RU" sz="1400" dirty="0">
                <a:solidFill>
                  <a:srgbClr val="002060"/>
                </a:solidFill>
              </a:rPr>
              <a:t>4.2.5. Задания, отмеченные в учебнике особым значком повышенной сложности, на дом не задаются. Домашнее задание  по каждому предмету должно быть строго регламентировано</a:t>
            </a:r>
          </a:p>
          <a:p>
            <a:r>
              <a:rPr lang="ru-RU" sz="1400" dirty="0">
                <a:solidFill>
                  <a:srgbClr val="002060"/>
                </a:solidFill>
              </a:rPr>
              <a:t> по объёму. 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8" name="Штриховая стрелка вправо 37"/>
          <p:cNvSpPr/>
          <p:nvPr/>
        </p:nvSpPr>
        <p:spPr>
          <a:xfrm>
            <a:off x="3552122" y="2121706"/>
            <a:ext cx="324711" cy="484632"/>
          </a:xfrm>
          <a:prstGeom prst="striped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2" name="Таблица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8870708"/>
              </p:ext>
            </p:extLst>
          </p:nvPr>
        </p:nvGraphicFramePr>
        <p:xfrm>
          <a:off x="4108862" y="3733214"/>
          <a:ext cx="7813964" cy="303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37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3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337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269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862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164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Предмет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5 класс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6 класс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7 класс</a:t>
                      </a:r>
                      <a:endParaRPr lang="ru-RU" sz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8 класс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8292"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Русский язык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45 -47 слов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50 - 55 слов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55 - 60 слов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60 - 65 слов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7014">
                <a:tc>
                  <a:txBody>
                    <a:bodyPr/>
                    <a:lstStyle/>
                    <a:p>
                      <a:endParaRPr lang="ru-RU" sz="10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упражнение для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домашней работы может включать не более</a:t>
                      </a:r>
                      <a:r>
                        <a:rPr lang="ru-RU" sz="120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двух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дополнительных задания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упражнение для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домашней работы может включать не более</a:t>
                      </a:r>
                      <a:r>
                        <a:rPr lang="ru-RU" sz="120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двух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дополнительных задания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упражнение для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домашней работы может включать не более</a:t>
                      </a:r>
                      <a:r>
                        <a:rPr lang="ru-RU" sz="120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двух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дополнительных задания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упражнение для домашней работы может включать не более</a:t>
                      </a:r>
                      <a:r>
                        <a:rPr lang="ru-RU" sz="120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трех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дополнительных заданий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16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Математика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Задача</a:t>
                      </a:r>
                      <a:r>
                        <a:rPr lang="ru-RU" sz="120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и</a:t>
                      </a:r>
                      <a:r>
                        <a:rPr lang="ru-RU" sz="120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4 выражения, или 2 задачи, или задача и 8 примеров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3 задачи, или задача и 10 примеров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3 задачи, или задача и 12 примеров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4 задачи, или 2 задачи и 8 примеров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16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Физика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не более 2 страниц и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 задач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не более 3 страниц и 3 задач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16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Биология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не более 2 страниц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не более 2,5 страниц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не более 3 страниц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не</a:t>
                      </a:r>
                      <a:r>
                        <a:rPr lang="ru-RU" sz="120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более</a:t>
                      </a:r>
                      <a:r>
                        <a:rPr lang="ru-RU" sz="120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3,5 страниц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14174" y="3397962"/>
            <a:ext cx="52845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</a:rPr>
              <a:t>Примерный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объем домашних заданий для учащихся 5-8 классов</a:t>
            </a:r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5683" y="3705739"/>
            <a:ext cx="34406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Примерное время  (в минутах) на выполнение домашнего задания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8928478"/>
              </p:ext>
            </p:extLst>
          </p:nvPr>
        </p:nvGraphicFramePr>
        <p:xfrm>
          <a:off x="89105" y="4257685"/>
          <a:ext cx="3917536" cy="25214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32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6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96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896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896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8969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8969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8969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6372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П</a:t>
                      </a:r>
                      <a:r>
                        <a:rPr lang="en-US" sz="105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редмет</a:t>
                      </a:r>
                      <a:endParaRPr lang="ru-RU" sz="105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5 </a:t>
                      </a:r>
                      <a:endParaRPr lang="ru-RU" sz="105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класс</a:t>
                      </a:r>
                      <a:endParaRPr lang="ru-RU" sz="105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6 </a:t>
                      </a:r>
                      <a:endParaRPr lang="ru-RU" sz="105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класс</a:t>
                      </a:r>
                      <a:endParaRPr lang="ru-RU" sz="105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7 </a:t>
                      </a:r>
                      <a:endParaRPr lang="ru-RU" sz="105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класс</a:t>
                      </a:r>
                      <a:endParaRPr lang="ru-RU" sz="105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8 </a:t>
                      </a:r>
                      <a:endParaRPr lang="ru-RU" sz="105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класс</a:t>
                      </a:r>
                      <a:endParaRPr lang="ru-RU" sz="105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9</a:t>
                      </a:r>
                      <a:endParaRPr lang="ru-RU" sz="105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05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класс</a:t>
                      </a:r>
                      <a:endParaRPr lang="ru-RU" sz="105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10</a:t>
                      </a:r>
                      <a:endParaRPr lang="ru-RU" sz="105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класс</a:t>
                      </a:r>
                      <a:endParaRPr lang="ru-RU" sz="105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11</a:t>
                      </a:r>
                      <a:endParaRPr lang="ru-RU" sz="105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класс</a:t>
                      </a:r>
                      <a:endParaRPr lang="ru-RU" sz="105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372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Русский</a:t>
                      </a:r>
                      <a:r>
                        <a:rPr lang="en-US" sz="105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05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яз</a:t>
                      </a:r>
                      <a:r>
                        <a:rPr lang="ru-RU" sz="105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ык</a:t>
                      </a:r>
                      <a:endParaRPr lang="ru-RU" sz="105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25</a:t>
                      </a:r>
                      <a:endParaRPr lang="ru-RU" sz="11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25</a:t>
                      </a:r>
                      <a:endParaRPr lang="ru-RU" sz="11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25</a:t>
                      </a:r>
                      <a:endParaRPr lang="ru-RU" sz="110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25</a:t>
                      </a:r>
                      <a:endParaRPr lang="ru-RU" sz="110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30</a:t>
                      </a:r>
                      <a:endParaRPr lang="ru-RU" sz="110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35</a:t>
                      </a:r>
                      <a:endParaRPr lang="ru-RU" sz="110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35</a:t>
                      </a:r>
                      <a:endParaRPr lang="ru-RU" sz="11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372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 err="1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Матема</a:t>
                      </a:r>
                      <a:r>
                        <a:rPr lang="ru-RU" sz="105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1050" dirty="0" err="1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тика</a:t>
                      </a:r>
                      <a:endParaRPr lang="ru-RU" sz="105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40</a:t>
                      </a:r>
                      <a:endParaRPr lang="ru-RU" sz="12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40</a:t>
                      </a:r>
                      <a:endParaRPr lang="ru-RU" sz="12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40</a:t>
                      </a:r>
                      <a:endParaRPr lang="ru-RU" sz="12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40</a:t>
                      </a:r>
                      <a:endParaRPr lang="ru-RU" sz="12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40</a:t>
                      </a:r>
                      <a:endParaRPr lang="ru-RU" sz="12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50</a:t>
                      </a:r>
                      <a:endParaRPr lang="ru-RU" sz="12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50</a:t>
                      </a:r>
                      <a:endParaRPr lang="ru-RU" sz="12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372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 err="1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Биология</a:t>
                      </a:r>
                      <a:endParaRPr lang="ru-RU" sz="105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20</a:t>
                      </a:r>
                      <a:endParaRPr lang="ru-RU" sz="12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20</a:t>
                      </a:r>
                      <a:endParaRPr lang="ru-RU" sz="12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25</a:t>
                      </a:r>
                      <a:endParaRPr lang="ru-RU" sz="12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25</a:t>
                      </a:r>
                      <a:endParaRPr lang="ru-RU" sz="12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30</a:t>
                      </a:r>
                      <a:endParaRPr lang="ru-RU" sz="12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40</a:t>
                      </a:r>
                      <a:endParaRPr lang="ru-RU" sz="12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40</a:t>
                      </a:r>
                      <a:endParaRPr lang="ru-RU" sz="12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28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 err="1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Физика</a:t>
                      </a:r>
                      <a:endParaRPr lang="ru-RU" sz="105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endParaRPr lang="ru-RU" sz="12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endParaRPr lang="ru-RU" sz="12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40</a:t>
                      </a:r>
                      <a:endParaRPr lang="ru-RU" sz="12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40</a:t>
                      </a:r>
                      <a:endParaRPr lang="ru-RU" sz="12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40</a:t>
                      </a:r>
                      <a:endParaRPr lang="ru-RU" sz="12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50</a:t>
                      </a:r>
                      <a:endParaRPr lang="ru-RU" sz="12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50</a:t>
                      </a:r>
                      <a:endParaRPr lang="ru-RU" sz="120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372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 err="1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Инфор</a:t>
                      </a:r>
                      <a:r>
                        <a:rPr lang="ru-RU" sz="105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1050" dirty="0" err="1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матика</a:t>
                      </a:r>
                      <a:endParaRPr lang="ru-RU" sz="105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20</a:t>
                      </a:r>
                      <a:endParaRPr lang="ru-RU" sz="12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20</a:t>
                      </a:r>
                      <a:endParaRPr lang="ru-RU" sz="12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20</a:t>
                      </a:r>
                      <a:endParaRPr lang="ru-RU" sz="12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25</a:t>
                      </a:r>
                      <a:endParaRPr lang="ru-RU" sz="12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25</a:t>
                      </a:r>
                      <a:endParaRPr lang="ru-RU" sz="12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372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 err="1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Проф</a:t>
                      </a:r>
                      <a:r>
                        <a:rPr lang="ru-RU" sz="105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.</a:t>
                      </a:r>
                      <a:r>
                        <a:rPr lang="ru-RU" sz="1050" baseline="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050" baseline="0" dirty="0" err="1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Предме</a:t>
                      </a:r>
                      <a:r>
                        <a:rPr lang="ru-RU" sz="1050" baseline="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-ты</a:t>
                      </a:r>
                      <a:endParaRPr lang="ru-RU" sz="105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12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2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35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35</a:t>
                      </a:r>
                      <a:r>
                        <a:rPr lang="en-US" sz="12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2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45</a:t>
                      </a:r>
                      <a:endParaRPr lang="ru-RU" sz="12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45</a:t>
                      </a:r>
                      <a:endParaRPr lang="ru-RU" sz="12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9" name="Штриховая стрелка вправо 18"/>
          <p:cNvSpPr/>
          <p:nvPr/>
        </p:nvSpPr>
        <p:spPr>
          <a:xfrm rot="5400000">
            <a:off x="1562478" y="1250088"/>
            <a:ext cx="217348" cy="254602"/>
          </a:xfrm>
          <a:prstGeom prst="striped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C:\Users\Учитель\Desktop\0c96e0afa69d5a5cc1745f0921efecef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098865">
            <a:off x="2562065" y="372130"/>
            <a:ext cx="870599" cy="870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31115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4182861" y="306335"/>
            <a:ext cx="32369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u="sng" dirty="0" err="1">
                <a:solidFill>
                  <a:schemeClr val="accent5">
                    <a:lumMod val="50000"/>
                  </a:schemeClr>
                </a:solidFill>
              </a:rPr>
              <a:t>Внутришкольный</a:t>
            </a:r>
            <a:r>
              <a:rPr lang="ru-RU" sz="2000" b="1" u="sng" dirty="0">
                <a:solidFill>
                  <a:schemeClr val="accent5">
                    <a:lumMod val="50000"/>
                  </a:schemeClr>
                </a:solidFill>
              </a:rPr>
              <a:t> контроль</a:t>
            </a:r>
          </a:p>
        </p:txBody>
      </p:sp>
      <p:sp>
        <p:nvSpPr>
          <p:cNvPr id="30" name="Прямоугольник с двумя вырезанными противолежащими углами 29"/>
          <p:cNvSpPr/>
          <p:nvPr/>
        </p:nvSpPr>
        <p:spPr>
          <a:xfrm>
            <a:off x="272048" y="1090551"/>
            <a:ext cx="2455067" cy="678872"/>
          </a:xfrm>
          <a:prstGeom prst="snip2DiagRect">
            <a:avLst>
              <a:gd name="adj1" fmla="val 2405"/>
              <a:gd name="adj2" fmla="val 16667"/>
            </a:avLst>
          </a:prstGeom>
          <a:noFill/>
          <a:ln w="25400">
            <a:solidFill>
              <a:schemeClr val="accent5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TextBox 25"/>
          <p:cNvSpPr txBox="1"/>
          <p:nvPr/>
        </p:nvSpPr>
        <p:spPr>
          <a:xfrm>
            <a:off x="272049" y="1106821"/>
            <a:ext cx="24905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rgbClr val="002060"/>
                </a:solidFill>
              </a:rPr>
              <a:t>Проверка электронных классных журналов (ЭЖ)</a:t>
            </a:r>
          </a:p>
        </p:txBody>
      </p:sp>
      <p:sp>
        <p:nvSpPr>
          <p:cNvPr id="32" name="Прямоугольник с двумя вырезанными противолежащими углами 31"/>
          <p:cNvSpPr/>
          <p:nvPr/>
        </p:nvSpPr>
        <p:spPr>
          <a:xfrm>
            <a:off x="2924678" y="1106821"/>
            <a:ext cx="2656725" cy="678872"/>
          </a:xfrm>
          <a:prstGeom prst="snip2DiagRect">
            <a:avLst>
              <a:gd name="adj1" fmla="val 2405"/>
              <a:gd name="adj2" fmla="val 16667"/>
            </a:avLst>
          </a:prstGeom>
          <a:noFill/>
          <a:ln w="25400">
            <a:solidFill>
              <a:schemeClr val="accent5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/>
          <p:cNvSpPr txBox="1"/>
          <p:nvPr/>
        </p:nvSpPr>
        <p:spPr>
          <a:xfrm>
            <a:off x="3079057" y="1101376"/>
            <a:ext cx="23479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rgbClr val="002060"/>
                </a:solidFill>
              </a:rPr>
              <a:t>Проверка тетрадей обучающихся</a:t>
            </a:r>
          </a:p>
        </p:txBody>
      </p:sp>
      <p:sp>
        <p:nvSpPr>
          <p:cNvPr id="34" name="Прямоугольник с двумя вырезанными противолежащими углами 33"/>
          <p:cNvSpPr/>
          <p:nvPr/>
        </p:nvSpPr>
        <p:spPr>
          <a:xfrm>
            <a:off x="8959961" y="1150566"/>
            <a:ext cx="3116098" cy="597141"/>
          </a:xfrm>
          <a:prstGeom prst="snip2DiagRect">
            <a:avLst>
              <a:gd name="adj1" fmla="val 2405"/>
              <a:gd name="adj2" fmla="val 16667"/>
            </a:avLst>
          </a:prstGeom>
          <a:noFill/>
          <a:ln w="25400">
            <a:solidFill>
              <a:srgbClr val="582808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830477" y="1137599"/>
            <a:ext cx="33401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rgbClr val="002060"/>
                </a:solidFill>
              </a:rPr>
              <a:t>Посещение уроков, </a:t>
            </a:r>
          </a:p>
          <a:p>
            <a:pPr algn="ctr"/>
            <a:r>
              <a:rPr lang="ru-RU" sz="1400" dirty="0">
                <a:solidFill>
                  <a:srgbClr val="002060"/>
                </a:solidFill>
              </a:rPr>
              <a:t>персональный контроль  учителя</a:t>
            </a:r>
          </a:p>
        </p:txBody>
      </p:sp>
      <p:sp>
        <p:nvSpPr>
          <p:cNvPr id="14" name="Штриховая стрелка вправо 13"/>
          <p:cNvSpPr/>
          <p:nvPr/>
        </p:nvSpPr>
        <p:spPr>
          <a:xfrm rot="5400000">
            <a:off x="5621138" y="1751256"/>
            <a:ext cx="324711" cy="484632"/>
          </a:xfrm>
          <a:prstGeom prst="stripedRightArrow">
            <a:avLst/>
          </a:prstGeom>
          <a:solidFill>
            <a:schemeClr val="bg1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с двумя вырезанными противолежащими углами 15"/>
          <p:cNvSpPr/>
          <p:nvPr/>
        </p:nvSpPr>
        <p:spPr>
          <a:xfrm>
            <a:off x="5949749" y="1118026"/>
            <a:ext cx="2880728" cy="667668"/>
          </a:xfrm>
          <a:prstGeom prst="snip2DiagRect">
            <a:avLst>
              <a:gd name="adj1" fmla="val 2405"/>
              <a:gd name="adj2" fmla="val 16667"/>
            </a:avLst>
          </a:prstGeom>
          <a:noFill/>
          <a:ln w="25400">
            <a:solidFill>
              <a:schemeClr val="accent5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5879712" y="1184647"/>
            <a:ext cx="30802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rgbClr val="002060"/>
                </a:solidFill>
              </a:rPr>
              <a:t>Выборочная проверка электронных дневников обучающихся  (ЭД)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8785679"/>
              </p:ext>
            </p:extLst>
          </p:nvPr>
        </p:nvGraphicFramePr>
        <p:xfrm>
          <a:off x="118752" y="2256313"/>
          <a:ext cx="11733306" cy="4428307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1044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088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291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909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000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Метод контроля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Выявленные проблемы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Пример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Управленческие решения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28156">
                <a:tc rowSpan="2"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Проверка</a:t>
                      </a:r>
                      <a:r>
                        <a:rPr lang="ru-RU" sz="120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 ЭЖ</a:t>
                      </a:r>
                      <a:endParaRPr lang="ru-RU" sz="120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Превышение объёма домашних заданий учителями английского</a:t>
                      </a:r>
                      <a:r>
                        <a:rPr lang="ru-RU" sz="120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 языка, биологии, географии, русского языка и литературы</a:t>
                      </a:r>
                      <a:endParaRPr lang="ru-RU" sz="120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ИНО, 6 класс: </a:t>
                      </a: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«На формате</a:t>
                      </a:r>
                      <a:r>
                        <a:rPr lang="ru-RU" sz="120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 А4 выполнить план поселка с описанием местоположения магазинов, на примере упр.3, стр. 20 , 8 предложений)</a:t>
                      </a: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»;</a:t>
                      </a:r>
                    </a:p>
                    <a:p>
                      <a:r>
                        <a:rPr lang="ru-RU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биология, 10 класс: </a:t>
                      </a: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«Написать конспект по п.2,</a:t>
                      </a:r>
                      <a:r>
                        <a:rPr lang="ru-RU" sz="120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 проанализировать презентацию и заполнить таблицу на стр. 28</a:t>
                      </a: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»;</a:t>
                      </a:r>
                    </a:p>
                    <a:p>
                      <a:r>
                        <a:rPr lang="ru-RU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география, 6 класс: </a:t>
                      </a: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«</a:t>
                      </a:r>
                      <a:r>
                        <a:rPr lang="ru-RU" sz="1200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Параграф 3 читать. Заполнить таблицу по 3 параграфу (1 столбец - путешественник, 2 столбец - основной вклад в открытие новых земель). Выполнить 1 задание в контурной карте на странице 2-3 (в атласе страница 2-3)»; </a:t>
                      </a:r>
                    </a:p>
                    <a:p>
                      <a:r>
                        <a:rPr lang="ru-RU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литература, 7 класс: </a:t>
                      </a:r>
                      <a:r>
                        <a:rPr lang="ru-RU" sz="1200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«Дочитать повесть «Тарас Бульба». Подготовить письменную характеристику образа Тараса Бульбы, Остапа и </a:t>
                      </a:r>
                      <a:r>
                        <a:rPr lang="ru-RU" sz="1200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Андрия</a:t>
                      </a:r>
                      <a:r>
                        <a:rPr lang="ru-RU" sz="1200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»;</a:t>
                      </a:r>
                    </a:p>
                    <a:p>
                      <a:r>
                        <a:rPr lang="ru-RU" sz="12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математика 5 класс:</a:t>
                      </a:r>
                      <a:r>
                        <a:rPr lang="ru-RU" sz="1200" b="1" kern="120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b="1" kern="120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</a:t>
                      </a:r>
                      <a:r>
                        <a:rPr lang="ru-RU" sz="1100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№ 6, 12</a:t>
                      </a:r>
                      <a:r>
                        <a:rPr lang="ru-RU" sz="1200" b="1" kern="120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» </a:t>
                      </a:r>
                      <a:r>
                        <a:rPr lang="ru-RU" sz="1200" b="1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 примеров и задача</a:t>
                      </a:r>
                      <a:endParaRPr lang="ru-RU" sz="12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Собеседования</a:t>
                      </a:r>
                      <a:r>
                        <a:rPr lang="ru-RU" sz="120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 с учителями, персональный контроль учителя по заполнению домашнего задания в течение недели</a:t>
                      </a:r>
                      <a:endParaRPr lang="ru-RU" sz="120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1890">
                <a:tc vMerge="1">
                  <a:txBody>
                    <a:bodyPr/>
                    <a:lstStyle/>
                    <a:p>
                      <a:endParaRPr lang="ru-RU" sz="120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Не исполняются</a:t>
                      </a:r>
                      <a:r>
                        <a:rPr lang="ru-RU" sz="120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 требования к формулировке содержания домашнего задания</a:t>
                      </a:r>
                      <a:endParaRPr lang="ru-RU" sz="120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История, 6 класс: 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«Параграф 26»;</a:t>
                      </a:r>
                      <a:r>
                        <a:rPr lang="ru-RU" sz="1200" b="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труд (технология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), 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5-9 класса: 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«Записи/конспект в тетради»;  литература,5 класс : «Образ Василисы»; 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обществознание,9 класс: 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«п.5, отвечать на вопросы»,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литературное чтение, 4 класс: 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«Повторить всё по теме  «Фольклор».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40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1831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Проверка тетрадей обучающихся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Случаи превышения объёма домашних заданий по русскому языку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Русский язык, 5 класс</a:t>
                      </a:r>
                      <a:r>
                        <a:rPr lang="ru-RU" sz="12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 :</a:t>
                      </a:r>
                      <a:r>
                        <a:rPr lang="ru-RU" sz="1200" b="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«</a:t>
                      </a:r>
                      <a:r>
                        <a:rPr lang="ru-RU" sz="120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Упражнение 41: 67 слов + 2 грамматических задания + 1 дополнительное задание».</a:t>
                      </a:r>
                    </a:p>
                    <a:p>
                      <a:r>
                        <a:rPr lang="ru-RU" sz="12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Русский язык, 9 класс: </a:t>
                      </a:r>
                      <a:r>
                        <a:rPr lang="ru-RU" sz="120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«Упражнение  84 (1 часть): 135 слов + 3 дополнительных задания»</a:t>
                      </a:r>
                      <a:endParaRPr lang="ru-RU" sz="120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7329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Посещение уроков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Не исполняются требования к этапу урока «Домашнее задание»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Домашнее задание даётся после звонка с урока; </a:t>
                      </a:r>
                    </a:p>
                    <a:p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нет инструкции по выполнению домашнего задания;</a:t>
                      </a:r>
                    </a:p>
                    <a:p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домашнее задание не соответствует содержанию урока.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Анализ урока </a:t>
                      </a:r>
                      <a:r>
                        <a:rPr lang="ru-RU" sz="11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совместо</a:t>
                      </a:r>
                      <a:r>
                        <a:rPr lang="ru-RU" sz="110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 учителем,  посещение</a:t>
                      </a:r>
                      <a:r>
                        <a:rPr lang="ru-RU" sz="110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 уроков</a:t>
                      </a:r>
                      <a:endParaRPr lang="ru-RU" sz="110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5" name="Прямая со стрелкой 4"/>
          <p:cNvCxnSpPr/>
          <p:nvPr/>
        </p:nvCxnSpPr>
        <p:spPr>
          <a:xfrm flipH="1">
            <a:off x="2006930" y="706445"/>
            <a:ext cx="2683823" cy="29108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flipH="1">
            <a:off x="4975761" y="706445"/>
            <a:ext cx="47502" cy="38410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6472052" y="706445"/>
            <a:ext cx="546265" cy="38410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7419837" y="706445"/>
            <a:ext cx="2781067" cy="29108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60418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96837" y="229314"/>
            <a:ext cx="74966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>
                <a:solidFill>
                  <a:srgbClr val="700000"/>
                </a:solidFill>
              </a:rPr>
              <a:t>Основная причина перегрузки обучающихся – объём домашних заданий, </a:t>
            </a:r>
          </a:p>
          <a:p>
            <a:pPr algn="ctr"/>
            <a:r>
              <a:rPr lang="ru-RU" dirty="0">
                <a:solidFill>
                  <a:srgbClr val="700000"/>
                </a:solidFill>
              </a:rPr>
              <a:t>не соответствующий временным нормам.</a:t>
            </a:r>
          </a:p>
        </p:txBody>
      </p:sp>
      <p:sp>
        <p:nvSpPr>
          <p:cNvPr id="5" name="Блок-схема: альтернативный процесс 4"/>
          <p:cNvSpPr/>
          <p:nvPr/>
        </p:nvSpPr>
        <p:spPr>
          <a:xfrm>
            <a:off x="1980810" y="136865"/>
            <a:ext cx="8519345" cy="747931"/>
          </a:xfrm>
          <a:prstGeom prst="flowChartAlternateProcess">
            <a:avLst/>
          </a:prstGeom>
          <a:noFill/>
          <a:ln w="25400">
            <a:solidFill>
              <a:srgbClr val="7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20634" y="1091797"/>
            <a:ext cx="5525906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rgbClr val="002060"/>
                </a:solidFill>
              </a:rPr>
              <a:t>В АСУ РСО отсутствует</a:t>
            </a:r>
          </a:p>
          <a:p>
            <a:pPr algn="ctr"/>
            <a:r>
              <a:rPr lang="ru-RU" sz="1600" dirty="0">
                <a:solidFill>
                  <a:srgbClr val="002060"/>
                </a:solidFill>
              </a:rPr>
              <a:t> «встроенный инструмент», </a:t>
            </a:r>
          </a:p>
          <a:p>
            <a:pPr algn="ctr"/>
            <a:r>
              <a:rPr lang="ru-RU" sz="1600" dirty="0">
                <a:solidFill>
                  <a:srgbClr val="002060"/>
                </a:solidFill>
              </a:rPr>
              <a:t>фиксирующий общее домашнее задание </a:t>
            </a:r>
          </a:p>
          <a:p>
            <a:pPr algn="ctr"/>
            <a:r>
              <a:rPr lang="ru-RU" sz="1600" dirty="0">
                <a:solidFill>
                  <a:srgbClr val="002060"/>
                </a:solidFill>
              </a:rPr>
              <a:t>обучающегося на учебный день</a:t>
            </a:r>
          </a:p>
          <a:p>
            <a:pPr algn="ctr"/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36426" y="1049925"/>
            <a:ext cx="46432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rgbClr val="002060"/>
                </a:solidFill>
              </a:rPr>
              <a:t>Работаем «вручную»: </a:t>
            </a:r>
          </a:p>
          <a:p>
            <a:pPr algn="ctr"/>
            <a:r>
              <a:rPr lang="ru-RU" sz="1600" dirty="0">
                <a:solidFill>
                  <a:srgbClr val="002060"/>
                </a:solidFill>
              </a:rPr>
              <a:t>выборочная проверка электронных</a:t>
            </a:r>
          </a:p>
          <a:p>
            <a:pPr algn="ctr"/>
            <a:r>
              <a:rPr lang="ru-RU" sz="1600" dirty="0">
                <a:solidFill>
                  <a:srgbClr val="002060"/>
                </a:solidFill>
              </a:rPr>
              <a:t>дневников обучающихся, определяем суммарное время на основе анализа заданий по учебникам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436426" y="1024040"/>
            <a:ext cx="4643252" cy="110310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Штриховая стрелка вправо 21"/>
          <p:cNvSpPr/>
          <p:nvPr/>
        </p:nvSpPr>
        <p:spPr>
          <a:xfrm>
            <a:off x="5525706" y="1284274"/>
            <a:ext cx="324711" cy="484632"/>
          </a:xfrm>
          <a:prstGeom prst="striped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919596" y="2382720"/>
            <a:ext cx="353693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solidFill>
                  <a:schemeClr val="accent5">
                    <a:lumMod val="50000"/>
                  </a:schemeClr>
                </a:solidFill>
              </a:rPr>
              <a:t>Форма контроля домашнего задания</a:t>
            </a:r>
            <a:endParaRPr lang="ru-RU" sz="1600" dirty="0">
              <a:solidFill>
                <a:schemeClr val="accent5">
                  <a:lumMod val="50000"/>
                </a:schemeClr>
              </a:solidFill>
              <a:effectLst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128" y="2721274"/>
            <a:ext cx="5364412" cy="40429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6426" y="2793086"/>
            <a:ext cx="5116237" cy="3971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4245604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5581</TotalTime>
  <Words>1463</Words>
  <Application>Microsoft Office PowerPoint</Application>
  <PresentationFormat>Широкоэкранный</PresentationFormat>
  <Paragraphs>247</Paragraphs>
  <Slides>8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8</vt:i4>
      </vt:variant>
    </vt:vector>
  </HeadingPairs>
  <TitlesOfParts>
    <vt:vector size="17" baseType="lpstr">
      <vt:lpstr>Malgun Gothic</vt:lpstr>
      <vt:lpstr>Arial</vt:lpstr>
      <vt:lpstr>Calibri</vt:lpstr>
      <vt:lpstr>Calibri Light</vt:lpstr>
      <vt:lpstr>Times New Roman</vt:lpstr>
      <vt:lpstr>Wingdings</vt:lpstr>
      <vt:lpstr>Тема Office</vt:lpstr>
      <vt:lpstr>Custom Design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User</cp:lastModifiedBy>
  <cp:revision>1299</cp:revision>
  <cp:lastPrinted>2025-11-01T07:59:12Z</cp:lastPrinted>
  <dcterms:created xsi:type="dcterms:W3CDTF">2019-10-23T13:17:00Z</dcterms:created>
  <dcterms:modified xsi:type="dcterms:W3CDTF">2025-11-01T07:59:31Z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C85B26BD250D4DE88660639E40F2B745</vt:lpwstr>
  </property>
  <property fmtid="{D5CDD505-2E9C-101B-9397-08002B2CF9AE}" pid="3" name="KSOProductBuildVer">
    <vt:lpwstr>1049-11.2.0.11516</vt:lpwstr>
  </property>
</Properties>
</file>