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9" r:id="rId17"/>
    <p:sldId id="282" r:id="rId18"/>
    <p:sldId id="283" r:id="rId19"/>
    <p:sldId id="284" r:id="rId20"/>
    <p:sldId id="285" r:id="rId21"/>
  </p:sldIdLst>
  <p:sldSz cx="12192000" cy="685958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edu.gov.ru/document/a689dbd81851028caa60d55bae90f106/download/4947/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://publication.pravo.gov.ru/Document/View/000120221101004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ublication.pravo.gov.ru/Document/View/0001202209120008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hyperlink" Target="https://edsoo.ru/Normativnie_dokumenti.ht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edsoo.ru/Primernaya_rabochaya_programma_srednego_obschego_obrazovaniya_predmeta_Biologiya_uglublennij_uroven.htm" TargetMode="External"/><Relationship Id="rId3" Type="http://schemas.openxmlformats.org/officeDocument/2006/relationships/image" Target="../media/image12.jpeg"/><Relationship Id="rId7" Type="http://schemas.openxmlformats.org/officeDocument/2006/relationships/hyperlink" Target="https://edsoo.ru/Primernaya_rabochaya_programma_srednego_obschego_obrazovaniya_predmeta_Biologiya_.htm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dsoo.ru/Primernaya_rabochaya_programma_osnovnogo_obschego_obrazovaniya_predmeta_Biologiya_uglublennij_uroven_0.htm" TargetMode="External"/><Relationship Id="rId5" Type="http://schemas.openxmlformats.org/officeDocument/2006/relationships/hyperlink" Target="https://edsoo.ru/Primernaya_rabochaya_programma_osnovnogo_obschego_obrazovaniya_predmeta_Biologiya_proekt_.htm" TargetMode="External"/><Relationship Id="rId4" Type="http://schemas.openxmlformats.org/officeDocument/2006/relationships/image" Target="../media/image13.jpeg"/><Relationship Id="rId9" Type="http://schemas.openxmlformats.org/officeDocument/2006/relationships/hyperlink" Target="https://edsoo.ru/constructor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18" Type="http://schemas.openxmlformats.org/officeDocument/2006/relationships/image" Target="../media/image30.jpeg"/><Relationship Id="rId26" Type="http://schemas.openxmlformats.org/officeDocument/2006/relationships/image" Target="../media/image38.jpeg"/><Relationship Id="rId3" Type="http://schemas.openxmlformats.org/officeDocument/2006/relationships/image" Target="../media/image15.jpeg"/><Relationship Id="rId21" Type="http://schemas.openxmlformats.org/officeDocument/2006/relationships/image" Target="../media/image33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17" Type="http://schemas.openxmlformats.org/officeDocument/2006/relationships/image" Target="../media/image29.jpeg"/><Relationship Id="rId25" Type="http://schemas.openxmlformats.org/officeDocument/2006/relationships/image" Target="../media/image37.jpeg"/><Relationship Id="rId2" Type="http://schemas.openxmlformats.org/officeDocument/2006/relationships/image" Target="../media/image14.jpeg"/><Relationship Id="rId16" Type="http://schemas.openxmlformats.org/officeDocument/2006/relationships/image" Target="../media/image28.jpeg"/><Relationship Id="rId20" Type="http://schemas.openxmlformats.org/officeDocument/2006/relationships/image" Target="../media/image32.jpeg"/><Relationship Id="rId29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24" Type="http://schemas.openxmlformats.org/officeDocument/2006/relationships/image" Target="../media/image36.jpeg"/><Relationship Id="rId5" Type="http://schemas.openxmlformats.org/officeDocument/2006/relationships/image" Target="../media/image17.jpeg"/><Relationship Id="rId15" Type="http://schemas.openxmlformats.org/officeDocument/2006/relationships/image" Target="../media/image27.jpeg"/><Relationship Id="rId23" Type="http://schemas.openxmlformats.org/officeDocument/2006/relationships/image" Target="../media/image35.jpeg"/><Relationship Id="rId28" Type="http://schemas.openxmlformats.org/officeDocument/2006/relationships/image" Target="../media/image40.jpeg"/><Relationship Id="rId10" Type="http://schemas.openxmlformats.org/officeDocument/2006/relationships/image" Target="../media/image22.jpeg"/><Relationship Id="rId19" Type="http://schemas.openxmlformats.org/officeDocument/2006/relationships/image" Target="../media/image31.jpeg"/><Relationship Id="rId31" Type="http://schemas.openxmlformats.org/officeDocument/2006/relationships/hyperlink" Target="https://fpu.edu.ru/document/7" TargetMode="External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Relationship Id="rId22" Type="http://schemas.openxmlformats.org/officeDocument/2006/relationships/image" Target="../media/image34.jpeg"/><Relationship Id="rId27" Type="http://schemas.openxmlformats.org/officeDocument/2006/relationships/image" Target="../media/image39.jpeg"/><Relationship Id="rId30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interneturok.ru/lesson/biology/6-klass/zhiznedeyatelnost-rasteniy/peredvizhenie-vody-i-pitatelnyh-veschestv-v-rastenii" TargetMode="External"/><Relationship Id="rId3" Type="http://schemas.openxmlformats.org/officeDocument/2006/relationships/hyperlink" Target="https://foxford.ru/wiki/biologiya/osobennosti-stroeniya-rastitelnoj-kletki" TargetMode="External"/><Relationship Id="rId7" Type="http://schemas.openxmlformats.org/officeDocument/2006/relationships/hyperlink" Target="https://interneturok.ru/subject/biology/class/6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nterneturok.ru/" TargetMode="External"/><Relationship Id="rId5" Type="http://schemas.openxmlformats.org/officeDocument/2006/relationships/hyperlink" Target="https://interneturok.ru/lesson/biology/5-klass/kletochnoe-stroenie-organizmov/tkani-rasteniy" TargetMode="External"/><Relationship Id="rId10" Type="http://schemas.openxmlformats.org/officeDocument/2006/relationships/hyperlink" Target="https://interneturok.ru/lesson/biology/6-klass/zhiznedeyatelnost-rasteniy/vegetativnoe-razmnozhenie" TargetMode="External"/><Relationship Id="rId4" Type="http://schemas.openxmlformats.org/officeDocument/2006/relationships/hyperlink" Target="https://foxford.ru/" TargetMode="External"/><Relationship Id="rId9" Type="http://schemas.openxmlformats.org/officeDocument/2006/relationships/hyperlink" Target="https://biouroki.ru/material/plants/stebel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oxford.ru/wiki/biologiya/vegetativnoe-razmnozhenie-rasteniy" TargetMode="External"/><Relationship Id="rId5" Type="http://schemas.openxmlformats.org/officeDocument/2006/relationships/hyperlink" Target="https://biouroki.ru/material/plants/stebel.html" TargetMode="External"/><Relationship Id="rId4" Type="http://schemas.openxmlformats.org/officeDocument/2006/relationships/hyperlink" Target="https://bigenc.ru/c/plodorodie-pochvy-f402e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634984" y="179832"/>
            <a:ext cx="3014472" cy="6309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  <a:spcAft>
                <a:spcPts val="3150"/>
              </a:spcAft>
            </a:pPr>
            <a:endParaRPr lang="ru" sz="1500" dirty="0">
              <a:solidFill>
                <a:srgbClr val="021359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7952" y="1557528"/>
            <a:ext cx="11177016" cy="2788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5760"/>
              </a:lnSpc>
              <a:spcBef>
                <a:spcPts val="420"/>
              </a:spcBef>
            </a:pPr>
            <a:r>
              <a:rPr lang="ru" sz="4500" b="1" dirty="0" smtClean="0">
                <a:solidFill>
                  <a:srgbClr val="34589B"/>
                </a:solidFill>
                <a:latin typeface="Tahoma"/>
              </a:rPr>
              <a:t>Преподавание предмета «Биология» в </a:t>
            </a:r>
            <a:r>
              <a:rPr lang="ru" sz="4500" b="1" dirty="0">
                <a:solidFill>
                  <a:srgbClr val="34589B"/>
                </a:solidFill>
                <a:latin typeface="Tahoma"/>
              </a:rPr>
              <a:t>2023-2024 учебном году: единое образовательное пространство РФ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8808" y="5248656"/>
            <a:ext cx="10695744" cy="7284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440"/>
              </a:lnSpc>
              <a:spcBef>
                <a:spcPts val="2100"/>
              </a:spcBef>
            </a:pPr>
            <a:r>
              <a:rPr lang="ru" sz="2000" b="1" dirty="0">
                <a:solidFill>
                  <a:srgbClr val="021359"/>
                </a:solidFill>
                <a:latin typeface="Calibri"/>
              </a:rPr>
              <a:t> </a:t>
            </a:r>
            <a:r>
              <a:rPr lang="ru" sz="2000" b="1" dirty="0" smtClean="0">
                <a:solidFill>
                  <a:srgbClr val="021359"/>
                </a:solidFill>
                <a:latin typeface="Calibri"/>
              </a:rPr>
              <a:t>                                           </a:t>
            </a:r>
            <a:r>
              <a:rPr lang="ru" sz="2400" b="1" dirty="0" smtClean="0">
                <a:solidFill>
                  <a:srgbClr val="021359"/>
                </a:solidFill>
                <a:latin typeface="Times New Roman" pitchFamily="18" charset="0"/>
                <a:cs typeface="Times New Roman" pitchFamily="18" charset="0"/>
              </a:rPr>
              <a:t>Методист ГБУ ДПО «Отрадненский РЦ»       Иванова Н.А</a:t>
            </a:r>
            <a:r>
              <a:rPr lang="ru" sz="2400" b="1" dirty="0" smtClean="0">
                <a:solidFill>
                  <a:srgbClr val="021359"/>
                </a:solidFill>
                <a:latin typeface="Calibri"/>
              </a:rPr>
              <a:t>.</a:t>
            </a:r>
            <a:endParaRPr lang="ru" sz="2400" b="1" dirty="0">
              <a:solidFill>
                <a:srgbClr val="021359"/>
              </a:solidFill>
              <a:latin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904" y="6166104"/>
            <a:ext cx="3118104" cy="1798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840"/>
              </a:spcBef>
              <a:spcAft>
                <a:spcPts val="420"/>
              </a:spcAft>
            </a:pPr>
            <a:endParaRPr lang="ru" sz="1300" b="1" dirty="0">
              <a:latin typeface="Calibri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65904" y="6367272"/>
            <a:ext cx="3465576" cy="2499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420"/>
              </a:spcBef>
            </a:pPr>
            <a:endParaRPr lang="ru" sz="2000" b="1" dirty="0">
              <a:solidFill>
                <a:srgbClr val="021359"/>
              </a:solidFill>
              <a:latin typeface="Calibri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68" y="1066800"/>
            <a:ext cx="396240" cy="4724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56" y="2249424"/>
            <a:ext cx="472440" cy="4724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12" y="3712464"/>
            <a:ext cx="472440" cy="4693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9456" y="1365504"/>
            <a:ext cx="4236720" cy="44744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8704" y="146304"/>
            <a:ext cx="11103864" cy="338328"/>
          </a:xfrm>
          <a:prstGeom prst="rect">
            <a:avLst/>
          </a:prstGeom>
          <a:solidFill>
            <a:srgbClr val="4575C4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b="1">
                <a:solidFill>
                  <a:srgbClr val="FFFFFF"/>
                </a:solidFill>
                <a:latin typeface="Calibri"/>
              </a:rPr>
              <a:t>ПРАВОВЫЕ ОРИЕНТИРЫ ДЛЯ ОБРАЗОВАТЕЛЬНОЙ ОРГАНИЗАЦИИ В 2023-2024 УЧ. Г.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05840" y="1383792"/>
            <a:ext cx="5830824" cy="2286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 u="sng" dirty="0">
                <a:solidFill>
                  <a:srgbClr val="6C85B9"/>
                </a:solidFill>
                <a:latin typeface="Tahoma"/>
              </a:rPr>
              <a:t>ФЗ-№273 «ОБ ОБРАЗОВАНИИ В РОССИЙСКОЙ ФЕДЕРАЦИИ»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9269" y="3970020"/>
            <a:ext cx="3258312" cy="2042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 u="sng" dirty="0">
                <a:solidFill>
                  <a:srgbClr val="6C85B9"/>
                </a:solidFill>
                <a:latin typeface="Tahoma"/>
                <a:hlinkClick r:id="rId6"/>
              </a:rPr>
              <a:t>ОБНОВЛЕННЫЙ ФГОС СОО 2022 Г.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91184" y="4791456"/>
            <a:ext cx="4206240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 u="sng" dirty="0">
                <a:solidFill>
                  <a:srgbClr val="6C85B9"/>
                </a:solidFill>
                <a:latin typeface="Tahoma"/>
                <a:hlinkClick r:id="rId7"/>
              </a:rPr>
              <a:t>ФЕДЕРАЛЬНЫЙ ПЕРЕЧЕНЬ УЧЕБНИКОВ</a:t>
            </a:r>
            <a:r>
              <a:rPr lang="ru" sz="1300" b="1" dirty="0">
                <a:solidFill>
                  <a:srgbClr val="6C85B9"/>
                </a:solidFill>
                <a:latin typeface="Tahoma"/>
                <a:hlinkClick r:id="rId7"/>
              </a:rPr>
              <a:t> </a:t>
            </a:r>
            <a:r>
              <a:rPr lang="ru" sz="1300" b="1" dirty="0">
                <a:solidFill>
                  <a:srgbClr val="6C85B9"/>
                </a:solidFill>
                <a:latin typeface="Tahoma"/>
              </a:rPr>
              <a:t>2022г.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50174" y="5734673"/>
            <a:ext cx="3782568" cy="2042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 u="sng" dirty="0">
                <a:solidFill>
                  <a:srgbClr val="0465C1"/>
                </a:solidFill>
                <a:latin typeface="Tahoma"/>
                <a:hlinkClick r:id="rId8"/>
              </a:rPr>
              <a:t>КОНЦЕПЦИЯ ПРЕПОДАВАНИЯ БИОЛОГИИ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460992" y="938784"/>
            <a:ext cx="1688592" cy="2743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984"/>
              </a:lnSpc>
            </a:pPr>
            <a:r>
              <a:rPr lang="ru" sz="850" b="1" dirty="0" smtClean="0">
                <a:solidFill>
                  <a:srgbClr val="3B393B"/>
                </a:solidFill>
                <a:latin typeface="Tahoma"/>
              </a:rPr>
              <a:t> </a:t>
            </a:r>
            <a:r>
              <a:rPr lang="ru" sz="850" b="1" dirty="0">
                <a:solidFill>
                  <a:srgbClr val="3B393B"/>
                </a:solidFill>
                <a:latin typeface="Tahoma"/>
              </a:rPr>
              <a:t>ЕДИНОЕ СОДЕРЖАНИЕ </a:t>
            </a:r>
            <a:r>
              <a:rPr lang="ru" sz="850" b="1" dirty="0">
                <a:solidFill>
                  <a:srgbClr val="692C53"/>
                </a:solidFill>
                <a:latin typeface="Tahoma"/>
              </a:rPr>
              <a:t>□ </a:t>
            </a:r>
            <a:r>
              <a:rPr lang="ru" sz="850" b="1" dirty="0">
                <a:solidFill>
                  <a:srgbClr val="3B393B"/>
                </a:solidFill>
                <a:latin typeface="Tahoma"/>
              </a:rPr>
              <a:t>ОБЩЕГО ОБРАЗОВАНИЯ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003792" y="5961888"/>
            <a:ext cx="2273808" cy="2042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 u="sng">
                <a:solidFill>
                  <a:srgbClr val="0465C1"/>
                </a:solidFill>
                <a:latin typeface="Tahoma"/>
                <a:hlinkClick r:id="rId9"/>
              </a:rPr>
              <a:t>Нормативные документы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29" y="4675632"/>
            <a:ext cx="472440" cy="46939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18" y="5499977"/>
            <a:ext cx="472440" cy="46939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079269" y="2619756"/>
            <a:ext cx="3258312" cy="2042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 u="sng" dirty="0">
                <a:solidFill>
                  <a:srgbClr val="6C85B9"/>
                </a:solidFill>
                <a:latin typeface="Tahoma"/>
                <a:hlinkClick r:id="rId6"/>
              </a:rPr>
              <a:t>ОБНОВЛЕННЫЙ ФГОС </a:t>
            </a:r>
            <a:r>
              <a:rPr lang="ru" sz="1300" b="1" u="sng" dirty="0" smtClean="0">
                <a:solidFill>
                  <a:srgbClr val="6C85B9"/>
                </a:solidFill>
                <a:latin typeface="Tahoma"/>
                <a:hlinkClick r:id="rId6"/>
              </a:rPr>
              <a:t>ООО 2021 </a:t>
            </a:r>
            <a:r>
              <a:rPr lang="ru" sz="1300" b="1" u="sng" dirty="0">
                <a:solidFill>
                  <a:srgbClr val="6C85B9"/>
                </a:solidFill>
                <a:latin typeface="Tahoma"/>
                <a:hlinkClick r:id="rId6"/>
              </a:rPr>
              <a:t>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696" y="1658112"/>
            <a:ext cx="393192" cy="3931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840" y="2645664"/>
            <a:ext cx="390144" cy="3901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880104"/>
            <a:ext cx="426720" cy="4297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" y="4559808"/>
            <a:ext cx="10280904" cy="197815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1688" y="560832"/>
            <a:ext cx="4620768" cy="2895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b="1">
                <a:solidFill>
                  <a:srgbClr val="24376B"/>
                </a:solidFill>
                <a:latin typeface="Calibri"/>
              </a:rPr>
              <a:t>ЕДИНАЯ СИСТЕМА ОБРАЗОВАНИЯ РФ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89064" y="435864"/>
            <a:ext cx="4291584" cy="8930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592"/>
              </a:lnSpc>
              <a:spcAft>
                <a:spcPts val="840"/>
              </a:spcAft>
            </a:pPr>
            <a:r>
              <a:rPr lang="ru" sz="2200" b="1">
                <a:solidFill>
                  <a:srgbClr val="24376B"/>
                </a:solidFill>
                <a:latin typeface="Calibri"/>
              </a:rPr>
              <a:t>ЕДИНСТВО СОДЕРЖАНИЯ ОБЩЕГО ОБРАЗОВАНИЯ ФОП ООО и СОО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5488" y="2063496"/>
            <a:ext cx="4788408" cy="21671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700" dirty="0">
                <a:solidFill>
                  <a:srgbClr val="6C85B9"/>
                </a:solidFill>
                <a:latin typeface="Microsoft Sans Serif"/>
              </a:rPr>
              <a:t>Единые подходы</a:t>
            </a:r>
          </a:p>
          <a:p>
            <a:pPr indent="0">
              <a:lnSpc>
                <a:spcPts val="2160"/>
              </a:lnSpc>
            </a:pPr>
            <a:r>
              <a:rPr lang="ru" sz="1700" dirty="0">
                <a:solidFill>
                  <a:srgbClr val="0621A5"/>
                </a:solidFill>
                <a:latin typeface="Microsoft Sans Serif"/>
              </a:rPr>
              <a:t>к формированию содержания образования и воспитания </a:t>
            </a:r>
            <a:r>
              <a:rPr lang="ru" sz="1700" dirty="0" smtClean="0">
                <a:solidFill>
                  <a:srgbClr val="0621A5"/>
                </a:solidFill>
                <a:latin typeface="Microsoft Sans Serif"/>
              </a:rPr>
              <a:t>                                                 </a:t>
            </a:r>
            <a:r>
              <a:rPr lang="ru" sz="2000" b="1" dirty="0" smtClean="0">
                <a:solidFill>
                  <a:srgbClr val="6C85B9"/>
                </a:solidFill>
                <a:latin typeface="Calibri"/>
              </a:rPr>
              <a:t>Единые </a:t>
            </a:r>
            <a:r>
              <a:rPr lang="ru" sz="2000" b="1" dirty="0">
                <a:solidFill>
                  <a:srgbClr val="6C85B9"/>
                </a:solidFill>
                <a:latin typeface="Calibri"/>
              </a:rPr>
              <a:t>стандарты </a:t>
            </a:r>
            <a:r>
              <a:rPr lang="ru" sz="1700" dirty="0">
                <a:solidFill>
                  <a:srgbClr val="0621A5"/>
                </a:solidFill>
                <a:latin typeface="Microsoft Sans Serif"/>
              </a:rPr>
              <a:t>образовательного пространства страны </a:t>
            </a:r>
            <a:r>
              <a:rPr lang="ru" sz="1700" dirty="0" smtClean="0">
                <a:solidFill>
                  <a:srgbClr val="0621A5"/>
                </a:solidFill>
                <a:latin typeface="Microsoft Sans Serif"/>
              </a:rPr>
              <a:t>                                  </a:t>
            </a:r>
            <a:r>
              <a:rPr lang="ru" sz="2000" b="1" dirty="0" smtClean="0">
                <a:solidFill>
                  <a:srgbClr val="6C85B9"/>
                </a:solidFill>
                <a:latin typeface="Calibri"/>
              </a:rPr>
              <a:t>Единая </a:t>
            </a:r>
            <a:r>
              <a:rPr lang="ru" sz="2000" b="1" dirty="0">
                <a:solidFill>
                  <a:srgbClr val="6C85B9"/>
                </a:solidFill>
                <a:latin typeface="Calibri"/>
              </a:rPr>
              <a:t>система</a:t>
            </a:r>
          </a:p>
          <a:p>
            <a:pPr indent="0">
              <a:lnSpc>
                <a:spcPts val="2160"/>
              </a:lnSpc>
            </a:pPr>
            <a:r>
              <a:rPr lang="ru" sz="1700" dirty="0">
                <a:solidFill>
                  <a:srgbClr val="0621A5"/>
                </a:solidFill>
                <a:latin typeface="Microsoft Sans Serif"/>
              </a:rPr>
              <a:t>мониторинга эффективности деятельности образовательных организаций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662416" y="1652016"/>
            <a:ext cx="1639824" cy="2286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840"/>
              </a:spcBef>
            </a:pPr>
            <a:r>
              <a:rPr lang="ru" sz="1300" b="1">
                <a:solidFill>
                  <a:srgbClr val="0621A5"/>
                </a:solidFill>
                <a:latin typeface="Tahoma"/>
              </a:rPr>
              <a:t>ЦЕЛЕВОЙ РАЗДЕЛ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662928" y="2170176"/>
            <a:ext cx="1636776" cy="1066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40"/>
              </a:lnSpc>
            </a:pPr>
            <a:r>
              <a:rPr lang="ru" sz="1300">
                <a:latin typeface="Calibri"/>
              </a:rPr>
              <a:t>пояснительная записка;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662928" y="2322576"/>
            <a:ext cx="4035552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40"/>
              </a:lnSpc>
            </a:pPr>
            <a:r>
              <a:rPr lang="ru" sz="1300">
                <a:latin typeface="Calibri"/>
              </a:rPr>
              <a:t>планируемые результаты освоения обучающимися ФООП;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59880" y="2505456"/>
            <a:ext cx="5023104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40"/>
              </a:lnSpc>
              <a:spcAft>
                <a:spcPts val="840"/>
              </a:spcAft>
            </a:pPr>
            <a:r>
              <a:rPr lang="ru" sz="1300">
                <a:latin typeface="Calibri"/>
              </a:rPr>
              <a:t>система оценки достижения планируемых результатов освоения ФООП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281416" y="2819400"/>
            <a:ext cx="2526792" cy="1920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>
                <a:solidFill>
                  <a:srgbClr val="0621A5"/>
                </a:solidFill>
                <a:latin typeface="Tahoma"/>
              </a:rPr>
              <a:t>СОДЕРЖАТЕЛЬНЫЙ РАЗДЕЛ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458712" y="3054096"/>
            <a:ext cx="4773168" cy="7284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ru" sz="1300">
                <a:latin typeface="Calibri"/>
              </a:rPr>
              <a:t>■    федеральные рабочие программы учебных предметов</a:t>
            </a:r>
          </a:p>
          <a:p>
            <a:pPr marL="274828" indent="-254000">
              <a:lnSpc>
                <a:spcPts val="1440"/>
              </a:lnSpc>
            </a:pPr>
            <a:r>
              <a:rPr lang="ru" sz="1300">
                <a:latin typeface="Calibri"/>
              </a:rPr>
              <a:t>■    программа формирования универсальных учебных действий у обучающихся;</a:t>
            </a:r>
          </a:p>
          <a:p>
            <a:pPr indent="0" algn="just">
              <a:lnSpc>
                <a:spcPts val="1440"/>
              </a:lnSpc>
            </a:pPr>
            <a:r>
              <a:rPr lang="ru" sz="1300">
                <a:latin typeface="Calibri"/>
              </a:rPr>
              <a:t>■    федеральная рабочая программа воспитания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739128" y="4392168"/>
            <a:ext cx="79248" cy="822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aseline="-25000">
                <a:latin typeface="Calibri"/>
              </a:rPr>
              <a:t>■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992112" y="3925824"/>
            <a:ext cx="4014216" cy="6126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Aft>
                <a:spcPts val="210"/>
              </a:spcAft>
            </a:pPr>
            <a:r>
              <a:rPr lang="ru" sz="1300" b="1">
                <a:solidFill>
                  <a:srgbClr val="0621A5"/>
                </a:solidFill>
                <a:latin typeface="Tahoma"/>
              </a:rPr>
              <a:t>ОРГАНИЗАЦИОННЫЙ РАЗДЕЛ</a:t>
            </a:r>
          </a:p>
          <a:p>
            <a:pPr marR="762000" indent="0">
              <a:lnSpc>
                <a:spcPts val="1440"/>
              </a:lnSpc>
            </a:pPr>
            <a:r>
              <a:rPr lang="ru" sz="1300">
                <a:latin typeface="Calibri"/>
              </a:rPr>
              <a:t>федеральный учебный план; федеральный план внеурочной деятельности;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2512" y="134112"/>
            <a:ext cx="6144768" cy="2895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4830"/>
              </a:spcAft>
            </a:pPr>
            <a:r>
              <a:rPr lang="ru" sz="2200" b="1">
                <a:solidFill>
                  <a:srgbClr val="24376B"/>
                </a:solidFill>
                <a:latin typeface="Calibri"/>
              </a:rPr>
              <a:t>ФЕДЕРАЛЬНЫЕ ОБРАЗОВАТЕЛЬНЫЕ ПРОГРАММЫ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30680" y="1261872"/>
            <a:ext cx="2118360" cy="301752"/>
          </a:xfrm>
          <a:prstGeom prst="rect">
            <a:avLst/>
          </a:prstGeom>
          <a:solidFill>
            <a:srgbClr val="4575C4"/>
          </a:solidFill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4830"/>
              </a:spcBef>
              <a:spcAft>
                <a:spcPts val="2310"/>
              </a:spcAft>
            </a:pPr>
            <a:r>
              <a:rPr lang="ru" sz="2400" spc="-50">
                <a:solidFill>
                  <a:srgbClr val="FFFFFF"/>
                </a:solidFill>
                <a:latin typeface="Calibri"/>
              </a:rPr>
              <a:t>1 января 2023 г.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30224" y="1923288"/>
            <a:ext cx="9683496" cy="70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920"/>
              </a:lnSpc>
              <a:spcBef>
                <a:spcPts val="2310"/>
              </a:spcBef>
              <a:spcAft>
                <a:spcPts val="3780"/>
              </a:spcAft>
            </a:pPr>
            <a:r>
              <a:rPr lang="ru" sz="1500">
                <a:latin typeface="Calibri"/>
              </a:rPr>
              <a:t>утверждены ФОП в составе следующих компонентов: федерального учебного плана, федерального календарного учебного графика, федеральной рабочей программы воспитания, федерального календарного плана воспитательной работы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24584" y="3310128"/>
            <a:ext cx="2182368" cy="301752"/>
          </a:xfrm>
          <a:prstGeom prst="rect">
            <a:avLst/>
          </a:prstGeom>
          <a:solidFill>
            <a:srgbClr val="4575C4"/>
          </a:solidFill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3780"/>
              </a:spcBef>
              <a:spcAft>
                <a:spcPts val="2520"/>
              </a:spcAft>
            </a:pPr>
            <a:r>
              <a:rPr lang="ru" sz="2200" b="1">
                <a:solidFill>
                  <a:srgbClr val="FFFFFF"/>
                </a:solidFill>
                <a:latin typeface="Calibri"/>
              </a:rPr>
              <a:t>1 августа 2023 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33856" y="4026408"/>
            <a:ext cx="8098536" cy="2133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2520"/>
              </a:spcBef>
              <a:spcAft>
                <a:spcPts val="4830"/>
              </a:spcAft>
            </a:pPr>
            <a:r>
              <a:rPr lang="ru" sz="1500">
                <a:solidFill>
                  <a:srgbClr val="FF0000"/>
                </a:solidFill>
                <a:latin typeface="Calibri"/>
              </a:rPr>
              <a:t>планируется включение в ФОП федеральной рабочей программы биологии на базовом уровне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36776" y="5077968"/>
            <a:ext cx="6117336" cy="329184"/>
          </a:xfrm>
          <a:prstGeom prst="rect">
            <a:avLst/>
          </a:prstGeom>
          <a:solidFill>
            <a:srgbClr val="4575C4"/>
          </a:solidFill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4830"/>
              </a:spcBef>
              <a:spcAft>
                <a:spcPts val="2310"/>
              </a:spcAft>
            </a:pPr>
            <a:r>
              <a:rPr lang="ru" sz="2200" b="1">
                <a:solidFill>
                  <a:srgbClr val="FFFFFF"/>
                </a:solidFill>
                <a:latin typeface="Calibri"/>
              </a:rPr>
              <a:t>В течение 2023/24 и 2024/25 учебных годов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49096" y="5748528"/>
            <a:ext cx="8970264" cy="457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920"/>
              </a:lnSpc>
              <a:spcBef>
                <a:spcPts val="2310"/>
              </a:spcBef>
            </a:pPr>
            <a:r>
              <a:rPr lang="ru" sz="1500">
                <a:latin typeface="Calibri"/>
              </a:rPr>
              <a:t>разработка и апробация федеральных рабочих программ по всем предметам для профильного обучения (углубленного изучения отдельных предметов)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39240" y="225552"/>
            <a:ext cx="9137904" cy="7284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630"/>
              </a:spcAft>
            </a:pPr>
            <a:r>
              <a:rPr lang="ru" sz="2600" b="1">
                <a:solidFill>
                  <a:srgbClr val="24376B"/>
                </a:solidFill>
                <a:latin typeface="Calibri"/>
              </a:rPr>
              <a:t>Место предмета в учебном плане на уровне основного общего</a:t>
            </a:r>
          </a:p>
          <a:p>
            <a:pPr indent="0" algn="ctr">
              <a:spcAft>
                <a:spcPts val="3360"/>
              </a:spcAft>
            </a:pPr>
            <a:r>
              <a:rPr lang="ru" sz="2600" b="1">
                <a:solidFill>
                  <a:srgbClr val="24376B"/>
                </a:solidFill>
                <a:latin typeface="Calibri"/>
              </a:rPr>
              <a:t>образования в 2023-2024 уч. году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03504" y="1517904"/>
          <a:ext cx="11213592" cy="3547872"/>
        </p:xfrm>
        <a:graphic>
          <a:graphicData uri="http://schemas.openxmlformats.org/drawingml/2006/table">
            <a:tbl>
              <a:tblPr/>
              <a:tblGrid>
                <a:gridCol w="1542288"/>
                <a:gridCol w="1261872"/>
                <a:gridCol w="1578864"/>
                <a:gridCol w="1572768"/>
                <a:gridCol w="1060704"/>
                <a:gridCol w="838200"/>
                <a:gridCol w="1828800"/>
                <a:gridCol w="1530096"/>
              </a:tblGrid>
              <a:tr h="841248">
                <a:tc>
                  <a:txBody>
                    <a:bodyPr/>
                    <a:lstStyle/>
                    <a:p>
                      <a:pPr marL="114300" indent="0"/>
                      <a:r>
                        <a:rPr lang="ru" sz="1400" b="1">
                          <a:solidFill>
                            <a:srgbClr val="FFFFFF"/>
                          </a:solidFill>
                          <a:latin typeface="Calibri"/>
                        </a:rPr>
                        <a:t>Предмет</a:t>
                      </a:r>
                    </a:p>
                  </a:txBody>
                  <a:tcPr marL="0" marR="0" marT="0" marB="0">
                    <a:solidFill>
                      <a:srgbClr val="4575C4"/>
                    </a:solidFill>
                  </a:tcPr>
                </a:tc>
                <a:tc>
                  <a:txBody>
                    <a:bodyPr/>
                    <a:lstStyle/>
                    <a:p>
                      <a:endParaRPr sz="4000"/>
                    </a:p>
                  </a:txBody>
                  <a:tcPr marL="0" marR="0" marT="0" marB="0">
                    <a:solidFill>
                      <a:srgbClr val="4575C4"/>
                    </a:solidFill>
                  </a:tcPr>
                </a:tc>
                <a:tc>
                  <a:txBody>
                    <a:bodyPr/>
                    <a:lstStyle/>
                    <a:p>
                      <a:endParaRPr sz="4000"/>
                    </a:p>
                  </a:txBody>
                  <a:tcPr marL="0" marR="0" marT="0" marB="0">
                    <a:solidFill>
                      <a:srgbClr val="4575C4"/>
                    </a:solidFill>
                  </a:tcPr>
                </a:tc>
                <a:tc>
                  <a:txBody>
                    <a:bodyPr/>
                    <a:lstStyle/>
                    <a:p>
                      <a:endParaRPr sz="4000"/>
                    </a:p>
                  </a:txBody>
                  <a:tcPr marL="0" marR="0" marT="0" marB="0">
                    <a:solidFill>
                      <a:srgbClr val="4575C4"/>
                    </a:solidFill>
                  </a:tcPr>
                </a:tc>
                <a:tc>
                  <a:txBody>
                    <a:bodyPr/>
                    <a:lstStyle/>
                    <a:p>
                      <a:endParaRPr sz="4000"/>
                    </a:p>
                  </a:txBody>
                  <a:tcPr marL="0" marR="0" marT="0" marB="0">
                    <a:solidFill>
                      <a:srgbClr val="4575C4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r"/>
                      <a:r>
                        <a:rPr lang="ru" sz="1400" b="1">
                          <a:solidFill>
                            <a:srgbClr val="FFFFFF"/>
                          </a:solidFill>
                          <a:latin typeface="Calibri"/>
                        </a:rPr>
                        <a:t>Количество часов в неделю</a:t>
                      </a:r>
                    </a:p>
                  </a:txBody>
                  <a:tcPr marL="0" marR="0" marT="0" marB="0">
                    <a:solidFill>
                      <a:srgbClr val="4575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4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4000"/>
                    </a:p>
                  </a:txBody>
                  <a:tcPr marL="0" marR="0" marT="0" marB="0">
                    <a:solidFill>
                      <a:srgbClr val="4575C4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endParaRPr sz="4700"/>
                    </a:p>
                  </a:txBody>
                  <a:tcPr marL="0" marR="0" marT="0" marB="0">
                    <a:solidFill>
                      <a:srgbClr val="4575C4"/>
                    </a:solidFill>
                  </a:tcPr>
                </a:tc>
                <a:tc>
                  <a:txBody>
                    <a:bodyPr/>
                    <a:lstStyle/>
                    <a:p>
                      <a:pPr marL="190500" indent="0"/>
                      <a:r>
                        <a:rPr lang="ru" sz="1400" b="1">
                          <a:solidFill>
                            <a:srgbClr val="FFFFFF"/>
                          </a:solidFill>
                          <a:latin typeface="Calibri"/>
                        </a:rPr>
                        <a:t>Классы</a:t>
                      </a:r>
                    </a:p>
                  </a:txBody>
                  <a:tcPr marL="0" marR="0" marT="0" marB="0" anchor="ctr">
                    <a:solidFill>
                      <a:srgbClr val="4575C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420"/>
                        </a:spcAft>
                      </a:pPr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V</a:t>
                      </a:r>
                    </a:p>
                    <a:p>
                      <a:pPr marL="177800" indent="0">
                        <a:lnSpc>
                          <a:spcPts val="1464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</a:t>
                      </a:r>
                      <a:r>
                        <a:rPr lang="ru" sz="1100" b="1">
                          <a:latin typeface="Calibri"/>
                        </a:rPr>
                        <a:t>ПРП </a:t>
                      </a:r>
                      <a:r>
                        <a:rPr lang="en-US" sz="1100">
                          <a:latin typeface="Calibri"/>
                        </a:rPr>
                        <a:t>(</a:t>
                      </a:r>
                      <a:r>
                        <a:rPr lang="en-US" sz="1100">
                          <a:solidFill>
                            <a:srgbClr val="0465C1"/>
                          </a:solidFill>
                          <a:latin typeface="Calibri"/>
                          <a:hlinkClick r:id="rId2"/>
                        </a:rPr>
                        <a:t>https://edsoo.ru/</a:t>
                      </a:r>
                      <a:r>
                        <a:rPr lang="en-US" sz="1100">
                          <a:latin typeface="Calibri"/>
                        </a:rPr>
                        <a:t>)</a:t>
                      </a:r>
                    </a:p>
                  </a:txBody>
                  <a:tcPr marL="0" marR="0" marT="0" marB="0">
                    <a:solidFill>
                      <a:srgbClr val="DFE8E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464"/>
                        </a:lnSpc>
                      </a:pPr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VI</a:t>
                      </a:r>
                    </a:p>
                    <a:p>
                      <a:pPr marL="177800" indent="0">
                        <a:lnSpc>
                          <a:spcPts val="1464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</a:t>
                      </a:r>
                      <a:r>
                        <a:rPr lang="ru" sz="1100" b="1">
                          <a:latin typeface="Calibri"/>
                        </a:rPr>
                        <a:t>ПРП </a:t>
                      </a:r>
                      <a:r>
                        <a:rPr lang="en-US" sz="1100">
                          <a:latin typeface="Calibri"/>
                        </a:rPr>
                        <a:t>(</a:t>
                      </a:r>
                      <a:r>
                        <a:rPr lang="en-US" sz="1100">
                          <a:solidFill>
                            <a:srgbClr val="0465C1"/>
                          </a:solidFill>
                          <a:latin typeface="Calibri"/>
                          <a:hlinkClick r:id="rId2"/>
                        </a:rPr>
                        <a:t>https://edsoo.ru/</a:t>
                      </a:r>
                      <a:r>
                        <a:rPr lang="en-US" sz="1100">
                          <a:latin typeface="Calibri"/>
                        </a:rPr>
                        <a:t>)</a:t>
                      </a:r>
                    </a:p>
                  </a:txBody>
                  <a:tcPr marL="0" marR="0" marT="0" marB="0">
                    <a:solidFill>
                      <a:srgbClr val="DFE8ED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spcAft>
                          <a:spcPts val="420"/>
                        </a:spcAft>
                      </a:pPr>
                      <a:r>
                        <a:rPr lang="ru" sz="1400" b="1">
                          <a:latin typeface="Calibri"/>
                        </a:rPr>
                        <a:t>VII</a:t>
                      </a:r>
                    </a:p>
                    <a:p>
                      <a:pPr indent="0" algn="ctr">
                        <a:lnSpc>
                          <a:spcPts val="1416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разработанных ранее РП по биологии</a:t>
                      </a:r>
                    </a:p>
                  </a:txBody>
                  <a:tcPr marL="0" marR="0" marT="0" marB="0">
                    <a:solidFill>
                      <a:srgbClr val="BACD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4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420"/>
                        </a:spcAft>
                      </a:pPr>
                      <a:r>
                        <a:rPr lang="en-US" sz="1400" b="1">
                          <a:latin typeface="Calibri"/>
                        </a:rPr>
                        <a:t>VIII</a:t>
                      </a:r>
                    </a:p>
                    <a:p>
                      <a:pPr indent="0" algn="ctr">
                        <a:lnSpc>
                          <a:spcPts val="1440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разработанных ранее РП по биологии</a:t>
                      </a:r>
                    </a:p>
                  </a:txBody>
                  <a:tcPr marL="0" marR="0" marT="0" marB="0">
                    <a:solidFill>
                      <a:srgbClr val="BACDE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420"/>
                        </a:spcAft>
                      </a:pPr>
                      <a:r>
                        <a:rPr lang="ru" sz="1400" b="1">
                          <a:latin typeface="Calibri"/>
                        </a:rPr>
                        <a:t>IX</a:t>
                      </a:r>
                    </a:p>
                    <a:p>
                      <a:pPr indent="0" algn="ctr">
                        <a:lnSpc>
                          <a:spcPts val="1320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разработанных ранее РП по биологии</a:t>
                      </a:r>
                    </a:p>
                  </a:txBody>
                  <a:tcPr marL="0" marR="0" marT="0" marB="0">
                    <a:solidFill>
                      <a:srgbClr val="BACDE9"/>
                    </a:solidFill>
                  </a:tcPr>
                </a:tc>
              </a:tr>
              <a:tr h="856488">
                <a:tc gridSpan="2"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3200" b="1">
                          <a:latin typeface="Calibri"/>
                        </a:rPr>
                        <a:t>Биология</a:t>
                      </a:r>
                    </a:p>
                    <a:p>
                      <a:pPr indent="0" algn="ctr"/>
                      <a:r>
                        <a:rPr lang="ru" sz="1700">
                          <a:latin typeface="Calibri"/>
                        </a:rPr>
                        <a:t>Базовый уровень</a:t>
                      </a:r>
                    </a:p>
                  </a:txBody>
                  <a:tcPr marL="0" marR="0" marT="0" marB="0" anchor="b">
                    <a:solidFill>
                      <a:srgbClr val="DFE8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3200" b="1">
                          <a:solidFill>
                            <a:srgbClr val="34589B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DFE8E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3200" b="1">
                          <a:solidFill>
                            <a:srgbClr val="34589B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DFE8E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r"/>
                      <a:r>
                        <a:rPr lang="ru" sz="3200" b="1">
                          <a:solidFill>
                            <a:srgbClr val="34589B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BACDE9"/>
                    </a:solidFill>
                  </a:tcPr>
                </a:tc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>
                    <a:solidFill>
                      <a:srgbClr val="BACDE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3200" b="1">
                          <a:solidFill>
                            <a:srgbClr val="34589B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BACDE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3200" b="1">
                          <a:solidFill>
                            <a:srgbClr val="34589B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BACDE9"/>
                    </a:solidFill>
                  </a:tcPr>
                </a:tc>
              </a:tr>
              <a:tr h="859536">
                <a:tc gridSpan="2"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3200" b="1">
                          <a:latin typeface="Calibri"/>
                        </a:rPr>
                        <a:t>Биология</a:t>
                      </a:r>
                    </a:p>
                    <a:p>
                      <a:pPr indent="0" algn="ctr"/>
                      <a:r>
                        <a:rPr lang="ru" sz="1700">
                          <a:latin typeface="Calibri"/>
                        </a:rPr>
                        <a:t>Углубленный уровень</a:t>
                      </a:r>
                    </a:p>
                  </a:txBody>
                  <a:tcPr marL="0" marR="0" marT="0" marB="0" anchor="b">
                    <a:solidFill>
                      <a:srgbClr val="BACD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3200" b="1">
                          <a:solidFill>
                            <a:srgbClr val="34589B"/>
                          </a:solidFill>
                          <a:latin typeface="Calibri"/>
                        </a:rPr>
                        <a:t>1*</a:t>
                      </a:r>
                    </a:p>
                  </a:txBody>
                  <a:tcPr marL="0" marR="0" marT="0" marB="0">
                    <a:solidFill>
                      <a:srgbClr val="BACDE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3200" b="1">
                          <a:solidFill>
                            <a:srgbClr val="34589B"/>
                          </a:solidFill>
                          <a:latin typeface="Calibri"/>
                        </a:rPr>
                        <a:t>1*</a:t>
                      </a:r>
                    </a:p>
                  </a:txBody>
                  <a:tcPr marL="0" marR="0" marT="0" marB="0">
                    <a:solidFill>
                      <a:srgbClr val="BACDE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r"/>
                      <a:r>
                        <a:rPr lang="ru" sz="3200" b="1">
                          <a:solidFill>
                            <a:srgbClr val="34589B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BACDE9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3200" b="1" baseline="-25000">
                          <a:solidFill>
                            <a:srgbClr val="34589B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0" marR="0" marT="0" marB="0" anchor="ctr">
                    <a:solidFill>
                      <a:srgbClr val="BACDE9"/>
                    </a:solidFill>
                  </a:tcPr>
                </a:tc>
                <a:tc>
                  <a:txBody>
                    <a:bodyPr/>
                    <a:lstStyle/>
                    <a:p>
                      <a:pPr marR="508000" indent="0" algn="r"/>
                      <a:r>
                        <a:rPr lang="ru" sz="3200" b="1">
                          <a:solidFill>
                            <a:srgbClr val="34589B"/>
                          </a:solidFill>
                          <a:latin typeface="Calibri"/>
                        </a:rPr>
                        <a:t>3*</a:t>
                      </a:r>
                    </a:p>
                  </a:txBody>
                  <a:tcPr marL="0" marR="0" marT="0" marB="0">
                    <a:solidFill>
                      <a:srgbClr val="BACDE9"/>
                    </a:solidFill>
                  </a:tcPr>
                </a:tc>
                <a:tc>
                  <a:txBody>
                    <a:bodyPr/>
                    <a:lstStyle/>
                    <a:p>
                      <a:pPr marR="330200" indent="0" algn="r"/>
                      <a:r>
                        <a:rPr lang="ru" sz="3200" b="1">
                          <a:solidFill>
                            <a:srgbClr val="34589B"/>
                          </a:solidFill>
                          <a:latin typeface="Calibri"/>
                        </a:rPr>
                        <a:t>3*</a:t>
                      </a:r>
                    </a:p>
                  </a:txBody>
                  <a:tcPr marL="0" marR="0" marT="0" marB="0">
                    <a:solidFill>
                      <a:srgbClr val="BACDE9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702040" y="5309616"/>
            <a:ext cx="2090928" cy="2316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1260"/>
              </a:spcBef>
            </a:pPr>
            <a:r>
              <a:rPr lang="ru" sz="1700">
                <a:solidFill>
                  <a:srgbClr val="34589B"/>
                </a:solidFill>
                <a:latin typeface="Calibri"/>
              </a:rPr>
              <a:t>*Рекомендации УМО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203512"/>
              </p:ext>
            </p:extLst>
          </p:nvPr>
        </p:nvGraphicFramePr>
        <p:xfrm>
          <a:off x="3346704" y="5562600"/>
          <a:ext cx="5269992" cy="697992"/>
        </p:xfrm>
        <a:graphic>
          <a:graphicData uri="http://schemas.openxmlformats.org/drawingml/2006/table">
            <a:tbl>
              <a:tblPr/>
              <a:tblGrid>
                <a:gridCol w="2749296"/>
                <a:gridCol w="2520696"/>
              </a:tblGrid>
              <a:tr h="697992">
                <a:tc>
                  <a:txBody>
                    <a:bodyPr/>
                    <a:lstStyle/>
                    <a:p>
                      <a:pPr indent="0" algn="ctr"/>
                      <a:r>
                        <a:rPr lang="ru" sz="1700" dirty="0">
                          <a:latin typeface="Calibri"/>
                        </a:rPr>
                        <a:t>Использование </a:t>
                      </a:r>
                      <a:r>
                        <a:rPr lang="ru" sz="1700" b="1" dirty="0">
                          <a:latin typeface="Calibri"/>
                        </a:rPr>
                        <a:t>ПРП</a:t>
                      </a:r>
                    </a:p>
                  </a:txBody>
                  <a:tcPr marL="0" marR="0" marT="0" marB="0">
                    <a:solidFill>
                      <a:srgbClr val="DFE8E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dirty="0">
                          <a:latin typeface="Calibri"/>
                        </a:rPr>
                        <a:t>Использование</a:t>
                      </a:r>
                    </a:p>
                    <a:p>
                      <a:pPr indent="0" algn="ctr">
                        <a:lnSpc>
                          <a:spcPts val="1680"/>
                        </a:lnSpc>
                      </a:pPr>
                      <a:r>
                        <a:rPr lang="ru" sz="1300" dirty="0">
                          <a:latin typeface="Calibri"/>
                        </a:rPr>
                        <a:t>разработанных ранее РП по биологии</a:t>
                      </a:r>
                    </a:p>
                  </a:txBody>
                  <a:tcPr marL="0" marR="0" marT="0" marB="0" anchor="b">
                    <a:solidFill>
                      <a:srgbClr val="BACDE9"/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6864" y="121920"/>
            <a:ext cx="9198864" cy="3901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600" b="1" dirty="0">
                <a:solidFill>
                  <a:srgbClr val="0621A5"/>
                </a:solidFill>
                <a:latin typeface="Calibri"/>
              </a:rPr>
              <a:t>Место предмета </a:t>
            </a:r>
            <a:r>
              <a:rPr lang="ru" sz="2600" b="1" dirty="0" smtClean="0">
                <a:solidFill>
                  <a:srgbClr val="0621A5"/>
                </a:solidFill>
                <a:latin typeface="Calibri"/>
              </a:rPr>
              <a:t>в учебном </a:t>
            </a:r>
            <a:r>
              <a:rPr lang="ru" sz="2600" b="1" dirty="0">
                <a:solidFill>
                  <a:srgbClr val="0621A5"/>
                </a:solidFill>
                <a:latin typeface="Calibri"/>
              </a:rPr>
              <a:t>плане 2023-2024 учебного года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54880" y="1011936"/>
            <a:ext cx="1335024" cy="2926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600" b="1">
                <a:solidFill>
                  <a:srgbClr val="0621A5"/>
                </a:solidFill>
                <a:latin typeface="Calibri"/>
              </a:rPr>
              <a:t>10 класс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303231"/>
              </p:ext>
            </p:extLst>
          </p:nvPr>
        </p:nvGraphicFramePr>
        <p:xfrm>
          <a:off x="1703512" y="1557586"/>
          <a:ext cx="6901351" cy="4398590"/>
        </p:xfrm>
        <a:graphic>
          <a:graphicData uri="http://schemas.openxmlformats.org/drawingml/2006/table">
            <a:tbl>
              <a:tblPr/>
              <a:tblGrid>
                <a:gridCol w="2330048"/>
                <a:gridCol w="2400470"/>
                <a:gridCol w="2170833"/>
              </a:tblGrid>
              <a:tr h="724010"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rgbClr val="34589B"/>
                          </a:solidFill>
                          <a:latin typeface="Calibri"/>
                        </a:rPr>
                        <a:t>Профиль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Уровень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920"/>
                        </a:lnSpc>
                      </a:pPr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10 класс</a:t>
                      </a:r>
                    </a:p>
                    <a:p>
                      <a:pPr marL="342900" indent="0">
                        <a:lnSpc>
                          <a:spcPts val="1920"/>
                        </a:lnSpc>
                      </a:pPr>
                      <a:r>
                        <a:rPr lang="ru" sz="1400" b="1">
                          <a:solidFill>
                            <a:srgbClr val="FF0000"/>
                          </a:solidFill>
                          <a:latin typeface="Calibri"/>
                        </a:rPr>
                        <a:t>Использование ПРП </a:t>
                      </a:r>
                      <a:r>
                        <a:rPr lang="en-US" sz="1400" b="1">
                          <a:solidFill>
                            <a:srgbClr val="FF0000"/>
                          </a:solidFill>
                          <a:latin typeface="Calibri"/>
                        </a:rPr>
                        <a:t>(</a:t>
                      </a:r>
                      <a:r>
                        <a:rPr lang="en-US" sz="1400" b="1">
                          <a:solidFill>
                            <a:srgbClr val="FF0000"/>
                          </a:solidFill>
                          <a:latin typeface="Calibri"/>
                          <a:hlinkClick r:id="rId2"/>
                        </a:rPr>
                        <a:t>https://edsoo.ru/</a:t>
                      </a:r>
                      <a:r>
                        <a:rPr lang="en-US" sz="1400" b="1">
                          <a:solidFill>
                            <a:srgbClr val="FF0000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0" marR="0" marT="0" marB="0" anchor="b"/>
                </a:tc>
              </a:tr>
              <a:tr h="1051178">
                <a:tc>
                  <a:txBody>
                    <a:bodyPr/>
                    <a:lstStyle/>
                    <a:p>
                      <a:pPr indent="0">
                        <a:lnSpc>
                          <a:spcPts val="1920"/>
                        </a:lnSpc>
                      </a:pPr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Технологический (инженерные, информационно -технологические классы)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/>
                </a:tc>
              </a:tr>
              <a:tr h="593749"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Естественно-научный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углублённый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  <a:tr h="472576">
                <a:tc>
                  <a:txBody>
                    <a:bodyPr/>
                    <a:lstStyle/>
                    <a:p>
                      <a:pPr indent="0">
                        <a:lnSpc>
                          <a:spcPts val="1944"/>
                        </a:lnSpc>
                      </a:pPr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Гуманитарный (варианты 1-6)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717952">
                <a:tc>
                  <a:txBody>
                    <a:bodyPr/>
                    <a:lstStyle/>
                    <a:p>
                      <a:pPr indent="0">
                        <a:lnSpc>
                          <a:spcPts val="1896"/>
                        </a:lnSpc>
                      </a:pPr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Социально-экономический (варианты 1-3)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/>
                </a:tc>
              </a:tr>
              <a:tr h="839125"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Универсальный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базовый/углубленный*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rgbClr val="34589B"/>
                          </a:solidFill>
                          <a:latin typeface="Calibri"/>
                        </a:rPr>
                        <a:t>1/3*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92480" y="6297168"/>
            <a:ext cx="5352288" cy="3596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ru" sz="1100">
                <a:solidFill>
                  <a:srgbClr val="34589B"/>
                </a:solidFill>
                <a:latin typeface="Calibri"/>
              </a:rPr>
              <a:t>*В универсальном профиле два учебных предмета определяет ОУ по заявлению обучающегося (иное сочетание предметов, чем предложено в п. 27.8 ФОП СОО)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7344" y="173736"/>
            <a:ext cx="9134856" cy="11369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3360"/>
              </a:lnSpc>
            </a:pPr>
            <a:r>
              <a:rPr lang="ru" sz="2600" b="1" dirty="0">
                <a:solidFill>
                  <a:srgbClr val="0621A5"/>
                </a:solidFill>
                <a:latin typeface="Calibri"/>
              </a:rPr>
              <a:t>Место предмета </a:t>
            </a:r>
            <a:r>
              <a:rPr lang="ru" sz="2600" b="1" dirty="0" smtClean="0">
                <a:solidFill>
                  <a:srgbClr val="0621A5"/>
                </a:solidFill>
                <a:latin typeface="Calibri"/>
              </a:rPr>
              <a:t>в учебном </a:t>
            </a:r>
            <a:r>
              <a:rPr lang="ru" sz="2600" b="1" dirty="0">
                <a:solidFill>
                  <a:srgbClr val="0621A5"/>
                </a:solidFill>
                <a:latin typeface="Calibri"/>
              </a:rPr>
              <a:t>плане 2023-2024 учебного года</a:t>
            </a:r>
          </a:p>
          <a:p>
            <a:pPr marL="1417320" indent="0">
              <a:lnSpc>
                <a:spcPts val="3360"/>
              </a:lnSpc>
            </a:pPr>
            <a:r>
              <a:rPr lang="ru" sz="2600" b="1" dirty="0">
                <a:solidFill>
                  <a:srgbClr val="0621A5"/>
                </a:solidFill>
                <a:latin typeface="Calibri"/>
              </a:rPr>
              <a:t>на уровне </a:t>
            </a:r>
            <a:r>
              <a:rPr lang="ru" sz="2600" b="1" dirty="0" smtClean="0">
                <a:solidFill>
                  <a:srgbClr val="0621A5"/>
                </a:solidFill>
                <a:latin typeface="Calibri"/>
              </a:rPr>
              <a:t>среднего общего образования</a:t>
            </a:r>
            <a:endParaRPr lang="ru" sz="2600" b="1" dirty="0">
              <a:solidFill>
                <a:srgbClr val="0621A5"/>
              </a:solidFill>
              <a:latin typeface="Calibri"/>
            </a:endParaRPr>
          </a:p>
          <a:p>
            <a:pPr marL="3957320" indent="0">
              <a:lnSpc>
                <a:spcPts val="3360"/>
              </a:lnSpc>
              <a:spcAft>
                <a:spcPts val="3150"/>
              </a:spcAft>
            </a:pPr>
            <a:r>
              <a:rPr lang="ru" sz="2600" b="1" dirty="0">
                <a:solidFill>
                  <a:srgbClr val="0621A5"/>
                </a:solidFill>
                <a:latin typeface="Calibri"/>
              </a:rPr>
              <a:t>11 класс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213104" y="1898904"/>
          <a:ext cx="8921496" cy="3639312"/>
        </p:xfrm>
        <a:graphic>
          <a:graphicData uri="http://schemas.openxmlformats.org/drawingml/2006/table">
            <a:tbl>
              <a:tblPr/>
              <a:tblGrid>
                <a:gridCol w="2596896"/>
                <a:gridCol w="2590800"/>
                <a:gridCol w="1999488"/>
                <a:gridCol w="1734312"/>
              </a:tblGrid>
              <a:tr h="1097280"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Учебный предмет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Профиль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Уровень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920"/>
                        </a:lnSpc>
                      </a:pPr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11 класс Использование разработанных ранее РП</a:t>
                      </a:r>
                    </a:p>
                  </a:txBody>
                  <a:tcPr marL="0" marR="0" marT="0" marB="0"/>
                </a:tc>
              </a:tr>
              <a:tr h="393192"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Биология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Естественно-научный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углублённый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  <a:tr h="377952"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548235"/>
                          </a:solidFill>
                          <a:latin typeface="Calibri"/>
                        </a:rPr>
                        <a:t>Естествознание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548235"/>
                          </a:solidFill>
                          <a:latin typeface="Calibri"/>
                        </a:rPr>
                        <a:t>Гуманитарный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548235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548235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  <a:tr h="478536"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548235"/>
                          </a:solidFill>
                          <a:latin typeface="Calibri"/>
                        </a:rPr>
                        <a:t>Естествознание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548235"/>
                          </a:solidFill>
                          <a:latin typeface="Calibri"/>
                        </a:rPr>
                        <a:t>Социально-экономический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548235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548235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  <a:tr h="432816"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Биология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Универсальный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базовый/углубленный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34589B"/>
                          </a:solidFill>
                          <a:latin typeface="Calibri"/>
                        </a:rPr>
                        <a:t>1/3</a:t>
                      </a:r>
                    </a:p>
                  </a:txBody>
                  <a:tcPr marL="0" marR="0" marT="0" marB="0"/>
                </a:tc>
              </a:tr>
              <a:tr h="859536"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548235"/>
                          </a:solidFill>
                          <a:latin typeface="Calibri"/>
                        </a:rPr>
                        <a:t>Естествознание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548235"/>
                          </a:solidFill>
                          <a:latin typeface="Calibri"/>
                        </a:rPr>
                        <a:t>Универсальный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solidFill>
                            <a:srgbClr val="548235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548235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832" y="88392"/>
            <a:ext cx="10363200" cy="5638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2000" b="1">
                <a:solidFill>
                  <a:srgbClr val="0621A5"/>
                </a:solidFill>
                <a:latin typeface="Calibri"/>
              </a:rPr>
              <a:t>Вариант </a:t>
            </a:r>
            <a:r>
              <a:rPr lang="ru" sz="2000" b="1">
                <a:solidFill>
                  <a:srgbClr val="FF0000"/>
                </a:solidFill>
                <a:latin typeface="Calibri"/>
              </a:rPr>
              <a:t>мультипрофильного </a:t>
            </a:r>
            <a:r>
              <a:rPr lang="ru" sz="2000" b="1">
                <a:solidFill>
                  <a:srgbClr val="0621A5"/>
                </a:solidFill>
                <a:latin typeface="Calibri"/>
              </a:rPr>
              <a:t>учебного плана школы для 10 класса</a:t>
            </a:r>
          </a:p>
          <a:p>
            <a:pPr indent="0"/>
            <a:r>
              <a:rPr lang="ru" sz="2000" b="1">
                <a:solidFill>
                  <a:srgbClr val="0621A5"/>
                </a:solidFill>
                <a:latin typeface="Calibri"/>
              </a:rPr>
              <a:t>(социально-экономический + естественно-научный профили) при 6-дневной учебной неделе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30936" y="783336"/>
          <a:ext cx="10954512" cy="5373624"/>
        </p:xfrm>
        <a:graphic>
          <a:graphicData uri="http://schemas.openxmlformats.org/drawingml/2006/table">
            <a:tbl>
              <a:tblPr/>
              <a:tblGrid>
                <a:gridCol w="3099816"/>
                <a:gridCol w="3480816"/>
                <a:gridCol w="2426208"/>
                <a:gridCol w="1947672"/>
              </a:tblGrid>
              <a:tr h="441960"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1300">
                          <a:latin typeface="Calibri"/>
                        </a:rPr>
                        <a:t>Предметная область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101600" indent="0" algn="ctr"/>
                      <a:r>
                        <a:rPr lang="ru" sz="1300">
                          <a:latin typeface="Calibri"/>
                        </a:rPr>
                        <a:t>Учебный предмет</a:t>
                      </a: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ts val="1704"/>
                        </a:lnSpc>
                      </a:pPr>
                      <a:r>
                        <a:rPr lang="ru" sz="1300">
                          <a:latin typeface="Calibri"/>
                        </a:rPr>
                        <a:t>Уровень изучения предмета / количество часов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2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Базовый уровень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27000" indent="0"/>
                      <a:r>
                        <a:rPr lang="ru" sz="1400" b="1">
                          <a:latin typeface="Calibri"/>
                        </a:rPr>
                        <a:t>Углублённый уровень</a:t>
                      </a:r>
                    </a:p>
                  </a:txBody>
                  <a:tcPr marL="0" marR="0" marT="0" marB="0" anchor="b"/>
                </a:tc>
              </a:tr>
              <a:tr h="219456">
                <a:tc rowSpan="2"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Русский язык и литература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Русский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Литература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Иностранные языки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Иностранный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rowSpan="3"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Общественно-научные предметы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Обществознание</a:t>
                      </a:r>
                    </a:p>
                  </a:txBody>
                  <a:tcPr marL="0" marR="0" marT="0" marB="0" anchor="b">
                    <a:solidFill>
                      <a:srgbClr val="DFE8E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+2</a:t>
                      </a:r>
                    </a:p>
                  </a:txBody>
                  <a:tcPr marL="0" marR="0" marT="0" marB="0" anchor="ctr">
                    <a:solidFill>
                      <a:srgbClr val="DFE8ED"/>
                    </a:solidFill>
                  </a:tcPr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География</a:t>
                      </a:r>
                    </a:p>
                  </a:txBody>
                  <a:tcPr marL="0" marR="0" marT="0" marB="0" anchor="b">
                    <a:solidFill>
                      <a:srgbClr val="DFE8E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+2</a:t>
                      </a:r>
                    </a:p>
                  </a:txBody>
                  <a:tcPr marL="0" marR="0" marT="0" marB="0" anchor="ctr">
                    <a:solidFill>
                      <a:srgbClr val="DFE8ED"/>
                    </a:solidFill>
                  </a:tcPr>
                </a:tc>
              </a:tr>
              <a:tr h="219456">
                <a:tc rowSpan="4"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Математика и информатика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Алгебра и начала математического анализа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Геометрия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Вероятность и статистика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Информатика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rowSpan="3"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Естественно-научные предметы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Физика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Химия</a:t>
                      </a:r>
                    </a:p>
                  </a:txBody>
                  <a:tcPr marL="0" marR="0" marT="0" marB="0" anchor="ctr">
                    <a:solidFill>
                      <a:srgbClr val="DFE8E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DFE8E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+2</a:t>
                      </a:r>
                    </a:p>
                  </a:txBody>
                  <a:tcPr marL="0" marR="0" marT="0" marB="0" anchor="ctr">
                    <a:solidFill>
                      <a:srgbClr val="DFE8ED"/>
                    </a:solidFill>
                  </a:tcPr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Биология</a:t>
                      </a:r>
                    </a:p>
                  </a:txBody>
                  <a:tcPr marL="0" marR="0" marT="0" marB="0" anchor="ctr">
                    <a:solidFill>
                      <a:srgbClr val="DFE8E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DFE8E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+2</a:t>
                      </a:r>
                    </a:p>
                  </a:txBody>
                  <a:tcPr marL="0" marR="0" marT="0" marB="0" anchor="ctr">
                    <a:solidFill>
                      <a:srgbClr val="DFE8ED"/>
                    </a:solidFill>
                  </a:tcPr>
                </a:tc>
              </a:tr>
              <a:tr h="219456">
                <a:tc rowSpan="2"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300">
                          <a:latin typeface="Calibri"/>
                        </a:rPr>
                        <a:t>Физическая культура, основы безопасности жизнедеятельности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Физическая культура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ОБЖ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Индивидуальный проект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>
                    <a:solidFill>
                      <a:srgbClr val="BCBBC4"/>
                    </a:solidFill>
                  </a:tcPr>
                </a:tc>
              </a:tr>
              <a:tr h="219456">
                <a:tc rowSpan="3">
                  <a:txBody>
                    <a:bodyPr/>
                    <a:lstStyle/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300">
                          <a:latin typeface="Calibri"/>
                        </a:rPr>
                        <a:t>Дополнительные учебные предметы, курсы по выбору обучающихся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i="1">
                          <a:latin typeface="Calibri"/>
                        </a:rPr>
                        <a:t>Элективный 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i="1">
                          <a:latin typeface="Calibri"/>
                        </a:rPr>
                        <a:t>Спецкурс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i="1">
                          <a:latin typeface="Calibri"/>
                        </a:rPr>
                        <a:t>Факультативный 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518160">
                <a:tc gridSpan="3">
                  <a:txBody>
                    <a:bodyPr/>
                    <a:lstStyle/>
                    <a:p>
                      <a:pPr indent="0" algn="ctr">
                        <a:spcAft>
                          <a:spcPts val="210"/>
                        </a:spcAft>
                      </a:pPr>
                      <a:r>
                        <a:rPr lang="ru" sz="1100">
                          <a:latin typeface="Calibri"/>
                        </a:rPr>
                        <a:t>Максимально допустимая недельная нагрузка в соответствии с действующими санитарными правилами и нормами</a:t>
                      </a:r>
                    </a:p>
                    <a:p>
                      <a:pPr indent="0" algn="ctr"/>
                      <a:r>
                        <a:rPr lang="ru" sz="1100">
                          <a:latin typeface="Calibri"/>
                        </a:rPr>
                        <a:t>при 6-дневной учебной неделе</a:t>
                      </a:r>
                    </a:p>
                  </a:txBody>
                  <a:tcPr marL="0" marR="0" marT="0" marB="0" anchor="ctr">
                    <a:solidFill>
                      <a:srgbClr val="DFE8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37</a:t>
                      </a:r>
                    </a:p>
                  </a:txBody>
                  <a:tcPr marL="0" marR="0" marT="0" marB="0" anchor="ctr">
                    <a:solidFill>
                      <a:srgbClr val="DFE8ED"/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880" y="2075688"/>
            <a:ext cx="5532120" cy="30419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5280" y="128016"/>
            <a:ext cx="5388864" cy="3901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200" b="1">
                <a:solidFill>
                  <a:srgbClr val="0621A5"/>
                </a:solidFill>
                <a:latin typeface="Calibri"/>
              </a:rPr>
              <a:t>Основное общее образование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8992" y="999744"/>
            <a:ext cx="4376928" cy="4206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80"/>
              </a:lnSpc>
            </a:pPr>
            <a:r>
              <a:rPr lang="ru" sz="1300">
                <a:latin typeface="Calibri"/>
              </a:rPr>
              <a:t>Так как содержание предметов обязательной части ФУП определено по классам в содержательном разделе ФОП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235952" y="835152"/>
            <a:ext cx="4376928" cy="8412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300">
                <a:latin typeface="Calibri"/>
              </a:rPr>
              <a:t>Право учителя рабочую программу по предмету разрабатывать на класс, а не на уровень (действительно только для предметов по которым РП разработаны по ФРП или ПРП)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0040" y="1819656"/>
            <a:ext cx="6260592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465C1"/>
                </a:solidFill>
                <a:latin typeface="Calibri"/>
              </a:rPr>
              <a:t>Для разработки РП по биологии на уровне ООО используются</a:t>
            </a:r>
            <a:r>
              <a:rPr lang="ru" sz="1700" b="1">
                <a:latin typeface="Calibri"/>
              </a:rPr>
              <a:t>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95656" y="2100072"/>
          <a:ext cx="6364224" cy="2545080"/>
        </p:xfrm>
        <a:graphic>
          <a:graphicData uri="http://schemas.openxmlformats.org/drawingml/2006/table">
            <a:tbl>
              <a:tblPr/>
              <a:tblGrid>
                <a:gridCol w="694944"/>
                <a:gridCol w="990600"/>
                <a:gridCol w="2057400"/>
                <a:gridCol w="1905000"/>
                <a:gridCol w="716280"/>
              </a:tblGrid>
              <a:tr h="890016">
                <a:tc>
                  <a:txBody>
                    <a:bodyPr/>
                    <a:lstStyle/>
                    <a:p>
                      <a:pPr marL="114300" indent="0"/>
                      <a:r>
                        <a:rPr lang="ru" sz="1100">
                          <a:latin typeface="Calibri"/>
                        </a:rPr>
                        <a:t>Классы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indent="0">
                        <a:spcAft>
                          <a:spcPts val="210"/>
                        </a:spcAft>
                      </a:pPr>
                      <a:r>
                        <a:rPr lang="ru" sz="1500">
                          <a:latin typeface="Calibri"/>
                        </a:rPr>
                        <a:t>ФРП</a:t>
                      </a:r>
                    </a:p>
                    <a:p>
                      <a:pPr marL="101600" indent="0">
                        <a:lnSpc>
                          <a:spcPts val="960"/>
                        </a:lnSpc>
                      </a:pPr>
                      <a:r>
                        <a:rPr lang="ru" sz="700">
                          <a:latin typeface="Calibri"/>
                        </a:rPr>
                        <a:t>(портал единого содержания образования </a:t>
                      </a:r>
                      <a:r>
                        <a:rPr lang="en-US" sz="700">
                          <a:solidFill>
                            <a:srgbClr val="0465C1"/>
                          </a:solidFill>
                          <a:latin typeface="Calibri"/>
                          <a:hlinkClick r:id="rId3"/>
                        </a:rPr>
                        <a:t>https://edsoo.ru/</a:t>
                      </a:r>
                      <a:r>
                        <a:rPr lang="en-US" sz="700">
                          <a:latin typeface="Calibri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rgbClr val="DFE8ED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>
                        <a:spcAft>
                          <a:spcPts val="210"/>
                        </a:spcAft>
                      </a:pPr>
                      <a:r>
                        <a:rPr lang="ru" sz="1500">
                          <a:latin typeface="Calibri"/>
                        </a:rPr>
                        <a:t>ПРП*</a:t>
                      </a:r>
                    </a:p>
                    <a:p>
                      <a:pPr marL="101600" indent="0">
                        <a:lnSpc>
                          <a:spcPts val="1440"/>
                        </a:lnSpc>
                      </a:pPr>
                      <a:r>
                        <a:rPr lang="ru" sz="1100">
                          <a:latin typeface="Calibri"/>
                        </a:rPr>
                        <a:t>(портал единого содержания образования </a:t>
                      </a:r>
                      <a:r>
                        <a:rPr lang="en-US" sz="1100">
                          <a:solidFill>
                            <a:srgbClr val="0465C1"/>
                          </a:solidFill>
                          <a:latin typeface="Calibri"/>
                          <a:hlinkClick r:id="rId3"/>
                        </a:rPr>
                        <a:t>https://edsoo.ru/</a:t>
                      </a:r>
                      <a:r>
                        <a:rPr lang="en-US" sz="1100">
                          <a:latin typeface="Calibri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rgbClr val="BACDE9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>
                        <a:spcAft>
                          <a:spcPts val="420"/>
                        </a:spcAft>
                      </a:pPr>
                      <a:r>
                        <a:rPr lang="ru" sz="1500">
                          <a:latin typeface="Calibri"/>
                        </a:rPr>
                        <a:t>Ранее</a:t>
                      </a:r>
                    </a:p>
                    <a:p>
                      <a:pPr marL="101600" indent="0"/>
                      <a:r>
                        <a:rPr lang="ru" sz="1500">
                          <a:latin typeface="Calibri"/>
                        </a:rPr>
                        <a:t>разработанные РП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4300"/>
                    </a:p>
                  </a:txBody>
                  <a:tcPr marL="0" marR="0" marT="0" marB="0"/>
                </a:tc>
              </a:tr>
              <a:tr h="1018032">
                <a:tc>
                  <a:txBody>
                    <a:bodyPr/>
                    <a:lstStyle/>
                    <a:p>
                      <a:pPr marL="114300" indent="0">
                        <a:spcAft>
                          <a:spcPts val="420"/>
                        </a:spcAft>
                      </a:pPr>
                      <a:r>
                        <a:rPr lang="ru" sz="1100" b="1">
                          <a:solidFill>
                            <a:srgbClr val="0465C1"/>
                          </a:solidFill>
                          <a:latin typeface="Calibri"/>
                        </a:rPr>
                        <a:t>5-6</a:t>
                      </a:r>
                    </a:p>
                    <a:p>
                      <a:pPr marL="114300" indent="0"/>
                      <a:r>
                        <a:rPr lang="ru" sz="1100" b="1">
                          <a:solidFill>
                            <a:srgbClr val="0465C1"/>
                          </a:solidFill>
                          <a:latin typeface="Calibri"/>
                        </a:rPr>
                        <a:t>классы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4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indent="0">
                        <a:lnSpc>
                          <a:spcPts val="1440"/>
                        </a:lnSpc>
                      </a:pPr>
                      <a:r>
                        <a:rPr lang="ru" sz="1100">
                          <a:latin typeface="Calibri"/>
                        </a:rPr>
                        <a:t>Утверждение новых РП на основе ПРП* по предмету </a:t>
                      </a:r>
                      <a:r>
                        <a:rPr lang="ru" sz="1100">
                          <a:solidFill>
                            <a:srgbClr val="FF0000"/>
                          </a:solidFill>
                          <a:latin typeface="Calibri"/>
                        </a:rPr>
                        <a:t>базовом уровне обучения</a:t>
                      </a:r>
                    </a:p>
                  </a:txBody>
                  <a:tcPr marL="0" marR="0" marT="0" marB="0">
                    <a:solidFill>
                      <a:srgbClr val="BACDE9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>
                        <a:lnSpc>
                          <a:spcPts val="1440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ранее разработанные РП углубленного уровня для 5-6 классов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4900"/>
                    </a:p>
                  </a:txBody>
                  <a:tcPr marL="0" marR="0" marT="0" marB="0"/>
                </a:tc>
              </a:tr>
              <a:tr h="637032">
                <a:tc>
                  <a:txBody>
                    <a:bodyPr/>
                    <a:lstStyle/>
                    <a:p>
                      <a:pPr marL="114300" indent="0">
                        <a:lnSpc>
                          <a:spcPts val="1464"/>
                        </a:lnSpc>
                      </a:pPr>
                      <a:r>
                        <a:rPr lang="ru" sz="1100" b="1">
                          <a:solidFill>
                            <a:srgbClr val="0465C1"/>
                          </a:solidFill>
                          <a:latin typeface="Calibri"/>
                        </a:rPr>
                        <a:t>7 - 9 классы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3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3100"/>
                    </a:p>
                  </a:txBody>
                  <a:tcPr marL="0" marR="0" marT="0" marB="0">
                    <a:solidFill>
                      <a:srgbClr val="BACDE9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>
                        <a:lnSpc>
                          <a:spcPts val="1440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ранее разработанных РП по предмету биология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310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03376" y="5821680"/>
            <a:ext cx="9116568" cy="1950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6510"/>
              </a:spcBef>
            </a:pPr>
            <a:r>
              <a:rPr lang="ru" sz="1300">
                <a:latin typeface="Calibri"/>
              </a:rPr>
              <a:t>август 2023 г. - разработка ИСРО РАО федеральных рабочих программ по всем учебным предметам на базовом уровне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9408" y="1072896"/>
            <a:ext cx="1627632" cy="15849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15056" y="67056"/>
            <a:ext cx="5992368" cy="3230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b="1">
                <a:solidFill>
                  <a:srgbClr val="0621A5"/>
                </a:solidFill>
                <a:latin typeface="Calibri"/>
              </a:rPr>
              <a:t>Единая ООП ООО, действующая с 01.09.2023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2128" y="3480816"/>
            <a:ext cx="2005584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01600" indent="0">
              <a:spcAft>
                <a:spcPts val="630"/>
              </a:spcAft>
            </a:pPr>
            <a:r>
              <a:rPr lang="ru" sz="3200" b="1">
                <a:latin typeface="Calibri"/>
              </a:rPr>
              <a:t>ООП ООО</a:t>
            </a:r>
          </a:p>
          <a:p>
            <a:pPr marL="101600" indent="0"/>
            <a:r>
              <a:rPr lang="ru" sz="1700">
                <a:latin typeface="Microsoft Sans Serif"/>
              </a:rPr>
              <a:t>(одна на уровень)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08832" y="664464"/>
            <a:ext cx="2554224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465C1"/>
                </a:solidFill>
                <a:latin typeface="Calibri"/>
              </a:rPr>
              <a:t>Содержательный раздел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08120" y="1341562"/>
            <a:ext cx="1496568" cy="11890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304800" indent="0">
              <a:lnSpc>
                <a:spcPts val="2400"/>
              </a:lnSpc>
            </a:pPr>
            <a:r>
              <a:rPr lang="ru" sz="2000" b="1" dirty="0">
                <a:latin typeface="Calibri"/>
              </a:rPr>
              <a:t>РП </a:t>
            </a:r>
            <a:r>
              <a:rPr lang="ru" sz="1700" dirty="0">
                <a:latin typeface="Microsoft Sans Serif"/>
              </a:rPr>
              <a:t>по</a:t>
            </a:r>
          </a:p>
          <a:p>
            <a:pPr marR="152400" indent="0" algn="just">
              <a:lnSpc>
                <a:spcPts val="2400"/>
              </a:lnSpc>
            </a:pPr>
            <a:r>
              <a:rPr lang="ru" sz="1700" dirty="0">
                <a:latin typeface="Microsoft Sans Serif"/>
              </a:rPr>
              <a:t>биологии </a:t>
            </a:r>
            <a:r>
              <a:rPr lang="ru" sz="2000" b="1" dirty="0">
                <a:latin typeface="Calibri"/>
              </a:rPr>
              <a:t>5-9 классы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00400" y="3005328"/>
            <a:ext cx="1591056" cy="804672"/>
          </a:xfrm>
          <a:prstGeom prst="rect">
            <a:avLst/>
          </a:prstGeom>
          <a:solidFill>
            <a:srgbClr val="C5E0B5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>
                <a:latin typeface="Calibri"/>
              </a:rPr>
              <a:t>Использование ПРП на базовом уровне </a:t>
            </a:r>
            <a:r>
              <a:rPr lang="en-US" sz="1300">
                <a:latin typeface="Calibri"/>
              </a:rPr>
              <a:t>(</a:t>
            </a:r>
            <a:r>
              <a:rPr lang="en-US" sz="1300" u="sng">
                <a:solidFill>
                  <a:srgbClr val="0465C1"/>
                </a:solidFill>
                <a:latin typeface="Calibri"/>
                <a:hlinkClick r:id="rId3"/>
              </a:rPr>
              <a:t>https://edsoo.ru/</a:t>
            </a:r>
            <a:r>
              <a:rPr lang="en-US" sz="1300">
                <a:latin typeface="Calibri"/>
              </a:rPr>
              <a:t>) </a:t>
            </a:r>
            <a:r>
              <a:rPr lang="ru" sz="1400" b="1">
                <a:latin typeface="Calibri"/>
              </a:rPr>
              <a:t>5-6 классы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82112" y="4523232"/>
            <a:ext cx="1652016" cy="1011936"/>
          </a:xfrm>
          <a:prstGeom prst="rect">
            <a:avLst/>
          </a:prstGeom>
          <a:solidFill>
            <a:srgbClr val="DFE8ED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>
                <a:latin typeface="Calibri"/>
              </a:rPr>
              <a:t>Использование разработанных ранее РП на углублённом уровне </a:t>
            </a:r>
            <a:r>
              <a:rPr lang="ru" sz="1400" b="1">
                <a:latin typeface="Calibri"/>
              </a:rPr>
              <a:t>5-6 классы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413248" y="3090672"/>
            <a:ext cx="1261872" cy="1249680"/>
          </a:xfrm>
          <a:prstGeom prst="rect">
            <a:avLst/>
          </a:prstGeom>
          <a:solidFill>
            <a:srgbClr val="DFE8ED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  <a:spcAft>
                <a:spcPts val="1050"/>
              </a:spcAft>
            </a:pPr>
            <a:r>
              <a:rPr lang="ru" sz="1300">
                <a:latin typeface="Calibri"/>
              </a:rPr>
              <a:t>Использование разработанных ранее РП по биологии</a:t>
            </a:r>
          </a:p>
          <a:p>
            <a:pPr indent="0"/>
            <a:r>
              <a:rPr lang="ru" sz="1300">
                <a:latin typeface="Calibri"/>
              </a:rPr>
              <a:t>для 7-9 классов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327136" y="633984"/>
            <a:ext cx="2670048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465C1"/>
                </a:solidFill>
                <a:latin typeface="Calibri"/>
              </a:rPr>
              <a:t>Организационный раздел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144256" y="3474720"/>
            <a:ext cx="1536192" cy="7985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 dirty="0">
                <a:latin typeface="Calibri"/>
              </a:rPr>
              <a:t>Для 5-6 классов используется учебный план ФОП ООО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265664" y="3102864"/>
            <a:ext cx="1328928" cy="18653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 dirty="0">
                <a:latin typeface="Calibri"/>
              </a:rPr>
              <a:t>Для 7-9 классов используется учебный план школы,</a:t>
            </a:r>
          </a:p>
          <a:p>
            <a:pPr indent="0" algn="ctr">
              <a:lnSpc>
                <a:spcPts val="1680"/>
              </a:lnSpc>
            </a:pPr>
            <a:r>
              <a:rPr lang="ru" sz="1300" dirty="0">
                <a:latin typeface="Calibri"/>
              </a:rPr>
              <a:t>разработанный ранее на основе учебного плана примерной ООП ООО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93720" y="283464"/>
            <a:ext cx="5891784" cy="2865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3570"/>
              </a:spcAft>
            </a:pPr>
            <a:r>
              <a:rPr lang="ru" sz="2200" b="1">
                <a:solidFill>
                  <a:srgbClr val="0621A5"/>
                </a:solidFill>
                <a:latin typeface="Calibri"/>
              </a:rPr>
              <a:t>Единая ООП СОО, действующая с 01.09.2023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088" y="3980688"/>
            <a:ext cx="2005584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90500" indent="0">
              <a:spcAft>
                <a:spcPts val="630"/>
              </a:spcAft>
            </a:pPr>
            <a:r>
              <a:rPr lang="ru" sz="3200" b="1">
                <a:latin typeface="Calibri"/>
              </a:rPr>
              <a:t>ООП СОО</a:t>
            </a:r>
          </a:p>
          <a:p>
            <a:pPr indent="0"/>
            <a:r>
              <a:rPr lang="ru" sz="1700">
                <a:latin typeface="Microsoft Sans Serif"/>
              </a:rPr>
              <a:t>(одна на уровень)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36848" y="1133856"/>
            <a:ext cx="2554224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Bef>
                <a:spcPts val="3570"/>
              </a:spcBef>
            </a:pPr>
            <a:r>
              <a:rPr lang="ru" sz="1700" b="1">
                <a:solidFill>
                  <a:srgbClr val="0465C1"/>
                </a:solidFill>
                <a:latin typeface="Calibri"/>
              </a:rPr>
              <a:t>Содержательный раздел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76016" y="1962912"/>
            <a:ext cx="1292352" cy="822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2000" b="1">
                <a:latin typeface="Calibri"/>
              </a:rPr>
              <a:t>РП </a:t>
            </a:r>
            <a:r>
              <a:rPr lang="ru" sz="1700">
                <a:latin typeface="Microsoft Sans Serif"/>
              </a:rPr>
              <a:t>по</a:t>
            </a:r>
          </a:p>
          <a:p>
            <a:pPr indent="0" algn="ctr">
              <a:lnSpc>
                <a:spcPts val="2400"/>
              </a:lnSpc>
            </a:pPr>
            <a:r>
              <a:rPr lang="ru" sz="1700">
                <a:latin typeface="Microsoft Sans Serif"/>
              </a:rPr>
              <a:t>предметам </a:t>
            </a:r>
            <a:r>
              <a:rPr lang="ru" sz="2000" b="1">
                <a:latin typeface="Calibri"/>
              </a:rPr>
              <a:t>10 класс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16880" y="1999488"/>
            <a:ext cx="1292352" cy="822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2000" b="1" dirty="0">
                <a:latin typeface="Calibri"/>
              </a:rPr>
              <a:t>РП </a:t>
            </a:r>
            <a:r>
              <a:rPr lang="ru" sz="1700" dirty="0">
                <a:latin typeface="Microsoft Sans Serif"/>
              </a:rPr>
              <a:t>по</a:t>
            </a:r>
          </a:p>
          <a:p>
            <a:pPr indent="0" algn="ctr">
              <a:lnSpc>
                <a:spcPts val="2400"/>
              </a:lnSpc>
            </a:pPr>
            <a:r>
              <a:rPr lang="ru" sz="1700" dirty="0">
                <a:latin typeface="Microsoft Sans Serif"/>
              </a:rPr>
              <a:t>предметам </a:t>
            </a:r>
            <a:r>
              <a:rPr lang="ru" sz="2000" b="1" dirty="0">
                <a:latin typeface="Calibri"/>
              </a:rPr>
              <a:t>11 класс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247965"/>
              </p:ext>
            </p:extLst>
          </p:nvPr>
        </p:nvGraphicFramePr>
        <p:xfrm>
          <a:off x="2907792" y="3398520"/>
          <a:ext cx="4166616" cy="1716024"/>
        </p:xfrm>
        <a:graphic>
          <a:graphicData uri="http://schemas.openxmlformats.org/drawingml/2006/table">
            <a:tbl>
              <a:tblPr/>
              <a:tblGrid>
                <a:gridCol w="2042160"/>
                <a:gridCol w="2124456"/>
              </a:tblGrid>
              <a:tr h="1716024">
                <a:tc>
                  <a:txBody>
                    <a:bodyPr/>
                    <a:lstStyle/>
                    <a:p>
                      <a:pPr indent="0" algn="ctr"/>
                      <a:r>
                        <a:rPr lang="ru" sz="1300" dirty="0">
                          <a:latin typeface="Calibri"/>
                        </a:rPr>
                        <a:t>Использование </a:t>
                      </a:r>
                      <a:r>
                        <a:rPr lang="ru" sz="1400" b="1" dirty="0">
                          <a:latin typeface="Calibri"/>
                        </a:rPr>
                        <a:t>ПРП</a:t>
                      </a:r>
                    </a:p>
                    <a:p>
                      <a:pPr indent="0" algn="ctr"/>
                      <a:r>
                        <a:rPr lang="en-US" sz="1300" dirty="0">
                          <a:latin typeface="Calibri"/>
                        </a:rPr>
                        <a:t>(</a:t>
                      </a:r>
                      <a:r>
                        <a:rPr lang="en-US" sz="1300" dirty="0">
                          <a:solidFill>
                            <a:srgbClr val="0465C1"/>
                          </a:solidFill>
                          <a:latin typeface="Calibri"/>
                          <a:hlinkClick r:id="rId2"/>
                        </a:rPr>
                        <a:t>https://edsoo.ru/</a:t>
                      </a:r>
                      <a:r>
                        <a:rPr lang="en-US" sz="1300" dirty="0">
                          <a:latin typeface="Calibri"/>
                        </a:rPr>
                        <a:t>)</a:t>
                      </a:r>
                    </a:p>
                    <a:p>
                      <a:pPr indent="0" algn="ctr"/>
                      <a:r>
                        <a:rPr lang="ru" sz="1400" b="1" dirty="0">
                          <a:latin typeface="Calibri"/>
                        </a:rPr>
                        <a:t>биологии</a:t>
                      </a:r>
                    </a:p>
                    <a:p>
                      <a:pPr indent="0" algn="ctr"/>
                      <a:r>
                        <a:rPr lang="ru" sz="1400" b="1" dirty="0">
                          <a:latin typeface="Calibri"/>
                        </a:rPr>
                        <a:t>на базовом и/или</a:t>
                      </a:r>
                    </a:p>
                    <a:p>
                      <a:pPr marL="254000" indent="0"/>
                      <a:r>
                        <a:rPr lang="ru" sz="1400" b="1" dirty="0">
                          <a:latin typeface="Calibri"/>
                        </a:rPr>
                        <a:t>углубленном уровне</a:t>
                      </a:r>
                    </a:p>
                    <a:p>
                      <a:pPr indent="0" algn="ctr"/>
                      <a:r>
                        <a:rPr lang="ru" sz="1400" b="1" dirty="0">
                          <a:latin typeface="Calibri"/>
                        </a:rPr>
                        <a:t>изучения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0" algn="ctr"/>
                      <a:r>
                        <a:rPr lang="ru" sz="1500" dirty="0">
                          <a:latin typeface="Calibri"/>
                        </a:rPr>
                        <a:t>Использование</a:t>
                      </a:r>
                    </a:p>
                    <a:p>
                      <a:pPr marL="88900" indent="0" algn="ctr"/>
                      <a:r>
                        <a:rPr lang="ru" sz="1500" dirty="0">
                          <a:latin typeface="Calibri"/>
                        </a:rPr>
                        <a:t>разработанных</a:t>
                      </a:r>
                    </a:p>
                    <a:p>
                      <a:pPr marL="88900" indent="0" algn="ctr"/>
                      <a:r>
                        <a:rPr lang="ru" sz="1500" dirty="0">
                          <a:latin typeface="Calibri"/>
                        </a:rPr>
                        <a:t>ранее </a:t>
                      </a:r>
                      <a:r>
                        <a:rPr lang="ru" sz="1400" b="1" dirty="0">
                          <a:latin typeface="Calibri"/>
                        </a:rPr>
                        <a:t>РП </a:t>
                      </a:r>
                      <a:r>
                        <a:rPr lang="ru" sz="1500" dirty="0">
                          <a:latin typeface="Calibri"/>
                        </a:rPr>
                        <a:t>по</a:t>
                      </a:r>
                    </a:p>
                    <a:p>
                      <a:pPr marL="88900" indent="0" algn="ctr"/>
                      <a:r>
                        <a:rPr lang="ru" sz="1500" dirty="0">
                          <a:latin typeface="Calibri"/>
                        </a:rPr>
                        <a:t>биологии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388096" y="1133856"/>
            <a:ext cx="2676144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465C1"/>
                </a:solidFill>
                <a:latin typeface="Calibri"/>
              </a:rPr>
              <a:t>Организационный раздел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113776" y="1773936"/>
            <a:ext cx="1249680" cy="84734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2000" b="1">
                <a:latin typeface="Calibri"/>
              </a:rPr>
              <a:t>Учебный план для 10 классов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851648" y="3578352"/>
            <a:ext cx="1767840" cy="1127760"/>
          </a:xfrm>
          <a:prstGeom prst="rect">
            <a:avLst/>
          </a:prstGeom>
          <a:solidFill>
            <a:srgbClr val="92D050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 dirty="0">
                <a:latin typeface="Calibri"/>
              </a:rPr>
              <a:t>Разрабатывается на основе </a:t>
            </a:r>
            <a:r>
              <a:rPr lang="ru" sz="1400" b="1" dirty="0">
                <a:latin typeface="Calibri"/>
              </a:rPr>
              <a:t>федерального </a:t>
            </a:r>
            <a:r>
              <a:rPr lang="ru" sz="1300" dirty="0">
                <a:latin typeface="Calibri"/>
              </a:rPr>
              <a:t>учебного плана </a:t>
            </a:r>
            <a:r>
              <a:rPr lang="ru" sz="1400" b="1" dirty="0">
                <a:latin typeface="Calibri"/>
              </a:rPr>
              <a:t>ФОП СОО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460736" y="1773936"/>
            <a:ext cx="1243584" cy="84734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2000" b="1">
                <a:latin typeface="Calibri"/>
              </a:rPr>
              <a:t>Учебный план для 11 классов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070592" y="3493008"/>
            <a:ext cx="1755648" cy="1213104"/>
          </a:xfrm>
          <a:prstGeom prst="rect">
            <a:avLst/>
          </a:prstGeom>
          <a:solidFill>
            <a:srgbClr val="92D050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 dirty="0">
                <a:latin typeface="Calibri"/>
              </a:rPr>
              <a:t>Используется разработанный ранее на основе учебного плана примерной ООП СОО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568" y="4401312"/>
            <a:ext cx="530352" cy="5486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688" y="2849880"/>
            <a:ext cx="5077968" cy="26609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576" y="5891784"/>
            <a:ext cx="530352" cy="55168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54608" y="225552"/>
            <a:ext cx="8464296" cy="69494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Aft>
                <a:spcPts val="1050"/>
              </a:spcAft>
            </a:pPr>
            <a:r>
              <a:rPr lang="ru" sz="2200" b="1">
                <a:solidFill>
                  <a:srgbClr val="34589B"/>
                </a:solidFill>
                <a:latin typeface="Calibri"/>
              </a:rPr>
              <a:t>Обеспечение единства образовательного пространства РФ</a:t>
            </a:r>
          </a:p>
          <a:p>
            <a:pPr indent="0">
              <a:spcAft>
                <a:spcPts val="1890"/>
              </a:spcAft>
            </a:pPr>
            <a:r>
              <a:rPr lang="ru" sz="2000" b="1">
                <a:solidFill>
                  <a:srgbClr val="34589B"/>
                </a:solidFill>
                <a:latin typeface="Calibri"/>
              </a:rPr>
              <a:t>Рабочие программы на уровень ООО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1213104"/>
            <a:ext cx="6105144" cy="2042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Aft>
                <a:spcPts val="1470"/>
              </a:spcAft>
            </a:pPr>
            <a:r>
              <a:rPr lang="ru" sz="1300" dirty="0">
                <a:solidFill>
                  <a:srgbClr val="0621A5"/>
                </a:solidFill>
                <a:latin typeface="Calibri"/>
              </a:rPr>
              <a:t>Примерная рабочая программа по биологии. Базовый </a:t>
            </a:r>
            <a:r>
              <a:rPr lang="ru" sz="1300" dirty="0" smtClean="0">
                <a:solidFill>
                  <a:srgbClr val="0621A5"/>
                </a:solidFill>
                <a:latin typeface="Calibri"/>
              </a:rPr>
              <a:t>уровень</a:t>
            </a:r>
            <a:endParaRPr lang="en-US" sz="1300" dirty="0">
              <a:solidFill>
                <a:srgbClr val="0621A5"/>
              </a:solidFill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4152" y="1670304"/>
            <a:ext cx="6160008" cy="3261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560"/>
              </a:lnSpc>
            </a:pPr>
            <a:r>
              <a:rPr lang="en-US" sz="1100" u="sng" dirty="0">
                <a:solidFill>
                  <a:srgbClr val="0465C1"/>
                </a:solidFill>
                <a:latin typeface="Calibri"/>
                <a:hlinkClick r:id="rId5"/>
              </a:rPr>
              <a:t>https://edsoo.ru/Primernava </a:t>
            </a:r>
            <a:r>
              <a:rPr lang="en-US" sz="1100" u="sng" dirty="0" err="1">
                <a:solidFill>
                  <a:srgbClr val="0465C1"/>
                </a:solidFill>
                <a:latin typeface="Calibri"/>
                <a:hlinkClick r:id="rId5"/>
              </a:rPr>
              <a:t>rabochaya</a:t>
            </a:r>
            <a:r>
              <a:rPr lang="en-US" sz="1100" u="sng" dirty="0">
                <a:solidFill>
                  <a:srgbClr val="0465C1"/>
                </a:solidFill>
                <a:latin typeface="Calibri"/>
                <a:hlinkClick r:id="rId5"/>
              </a:rPr>
              <a:t> </a:t>
            </a:r>
            <a:r>
              <a:rPr lang="en-US" sz="1100" u="sng" dirty="0" err="1">
                <a:solidFill>
                  <a:srgbClr val="0465C1"/>
                </a:solidFill>
                <a:latin typeface="Calibri"/>
                <a:hlinkClick r:id="rId5"/>
              </a:rPr>
              <a:t>programma</a:t>
            </a:r>
            <a:r>
              <a:rPr lang="en-US" sz="1100" u="sng" dirty="0">
                <a:solidFill>
                  <a:srgbClr val="0465C1"/>
                </a:solidFill>
                <a:latin typeface="Calibri"/>
                <a:hlinkClick r:id="rId5"/>
              </a:rPr>
              <a:t> </a:t>
            </a:r>
            <a:r>
              <a:rPr lang="en-US" sz="1100" u="sng" dirty="0" err="1">
                <a:solidFill>
                  <a:srgbClr val="0465C1"/>
                </a:solidFill>
                <a:latin typeface="Calibri"/>
                <a:hlinkClick r:id="rId5"/>
              </a:rPr>
              <a:t>osnovnogo</a:t>
            </a:r>
            <a:r>
              <a:rPr lang="en-US" sz="1100" u="sng" dirty="0">
                <a:solidFill>
                  <a:srgbClr val="0465C1"/>
                </a:solidFill>
                <a:latin typeface="Calibri"/>
                <a:hlinkClick r:id="rId5"/>
              </a:rPr>
              <a:t> </a:t>
            </a:r>
            <a:r>
              <a:rPr lang="en-US" sz="1100" u="sng" dirty="0" err="1">
                <a:solidFill>
                  <a:srgbClr val="0465C1"/>
                </a:solidFill>
                <a:latin typeface="Calibri"/>
                <a:hlinkClick r:id="rId5"/>
              </a:rPr>
              <a:t>obschego</a:t>
            </a:r>
            <a:r>
              <a:rPr lang="en-US" sz="1100" u="sng" dirty="0">
                <a:solidFill>
                  <a:srgbClr val="0465C1"/>
                </a:solidFill>
                <a:latin typeface="Calibri"/>
                <a:hlinkClick r:id="rId5"/>
              </a:rPr>
              <a:t> </a:t>
            </a:r>
            <a:r>
              <a:rPr lang="en-US" sz="1100" u="sng" dirty="0" err="1">
                <a:solidFill>
                  <a:srgbClr val="0465C1"/>
                </a:solidFill>
                <a:latin typeface="Calibri"/>
                <a:hlinkClick r:id="rId5"/>
              </a:rPr>
              <a:t>obrazovaniya</a:t>
            </a:r>
            <a:r>
              <a:rPr lang="en-US" sz="1100" dirty="0">
                <a:solidFill>
                  <a:srgbClr val="0465C1"/>
                </a:solidFill>
                <a:latin typeface="Calibri"/>
                <a:hlinkClick r:id="rId5"/>
              </a:rPr>
              <a:t> _</a:t>
            </a:r>
            <a:r>
              <a:rPr lang="en-US" sz="1100" dirty="0">
                <a:solidFill>
                  <a:srgbClr val="0465C1"/>
                </a:solidFill>
                <a:latin typeface="Calibri"/>
              </a:rPr>
              <a:t> </a:t>
            </a:r>
            <a:r>
              <a:rPr lang="en-US" sz="1100" u="sng" dirty="0" err="1">
                <a:solidFill>
                  <a:srgbClr val="0465C1"/>
                </a:solidFill>
                <a:latin typeface="Calibri"/>
              </a:rPr>
              <a:t>predmeta</a:t>
            </a:r>
            <a:r>
              <a:rPr lang="en-US" sz="1100" u="sng" dirty="0">
                <a:solidFill>
                  <a:srgbClr val="0465C1"/>
                </a:solidFill>
                <a:latin typeface="Calibri"/>
              </a:rPr>
              <a:t> </a:t>
            </a:r>
            <a:r>
              <a:rPr lang="en-US" sz="1100" u="sng" dirty="0" err="1">
                <a:solidFill>
                  <a:srgbClr val="0465C1"/>
                </a:solidFill>
                <a:latin typeface="Calibri"/>
              </a:rPr>
              <a:t>Biologiya</a:t>
            </a:r>
            <a:r>
              <a:rPr lang="en-US" sz="1100" u="sng" dirty="0">
                <a:solidFill>
                  <a:srgbClr val="0465C1"/>
                </a:solidFill>
                <a:latin typeface="Calibri"/>
              </a:rPr>
              <a:t> </a:t>
            </a:r>
            <a:r>
              <a:rPr lang="en-US" sz="1100" u="sng" dirty="0" err="1">
                <a:solidFill>
                  <a:srgbClr val="0465C1"/>
                </a:solidFill>
                <a:latin typeface="Calibri"/>
              </a:rPr>
              <a:t>proekt</a:t>
            </a:r>
            <a:r>
              <a:rPr lang="en-US" sz="1100" u="sng" dirty="0">
                <a:solidFill>
                  <a:srgbClr val="0465C1"/>
                </a:solidFill>
                <a:latin typeface="Calibri"/>
              </a:rPr>
              <a:t> .</a:t>
            </a:r>
            <a:r>
              <a:rPr lang="en-US" sz="1100" u="sng" dirty="0" err="1">
                <a:solidFill>
                  <a:srgbClr val="0465C1"/>
                </a:solidFill>
                <a:latin typeface="Calibri"/>
              </a:rPr>
              <a:t>htm</a:t>
            </a:r>
            <a:endParaRPr lang="en-US" sz="1100" u="sng" dirty="0">
              <a:solidFill>
                <a:srgbClr val="0465C1"/>
              </a:solidFill>
              <a:latin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957816" y="1021080"/>
            <a:ext cx="1508760" cy="329184"/>
          </a:xfrm>
          <a:prstGeom prst="rect">
            <a:avLst/>
          </a:prstGeom>
          <a:solidFill>
            <a:srgbClr val="DFE8ED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296"/>
              </a:lnSpc>
            </a:pPr>
            <a:r>
              <a:rPr lang="ru" sz="1100" b="1">
                <a:solidFill>
                  <a:srgbClr val="24376B"/>
                </a:solidFill>
                <a:latin typeface="Calibri"/>
              </a:rPr>
              <a:t>Структура рабочей программы сохраняется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5176" y="2255520"/>
            <a:ext cx="6044184" cy="11856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69900" indent="0">
              <a:spcAft>
                <a:spcPts val="210"/>
              </a:spcAft>
            </a:pPr>
            <a:r>
              <a:rPr lang="ru" sz="1300">
                <a:solidFill>
                  <a:srgbClr val="0621A5"/>
                </a:solidFill>
                <a:latin typeface="Calibri"/>
              </a:rPr>
              <a:t>Примерная рабочая программа по биологии (7-9 классы).</a:t>
            </a:r>
          </a:p>
          <a:p>
            <a:pPr marL="469900" indent="0">
              <a:spcAft>
                <a:spcPts val="1050"/>
              </a:spcAft>
            </a:pPr>
            <a:r>
              <a:rPr lang="ru" sz="1300">
                <a:solidFill>
                  <a:srgbClr val="0621A5"/>
                </a:solidFill>
                <a:latin typeface="Calibri"/>
              </a:rPr>
              <a:t>Углубленный уровень</a:t>
            </a:r>
          </a:p>
          <a:p>
            <a:pPr indent="152400">
              <a:spcAft>
                <a:spcPts val="210"/>
              </a:spcAft>
            </a:pPr>
            <a:r>
              <a:rPr lang="en-US" sz="1100" u="sng">
                <a:solidFill>
                  <a:srgbClr val="0465C1"/>
                </a:solidFill>
                <a:latin typeface="Calibri"/>
                <a:hlinkClick r:id="rId6"/>
              </a:rPr>
              <a:t>https://edsoo.ru/Primernaya rabochaya programma osnovnogo obschego obrazovan</a:t>
            </a:r>
          </a:p>
          <a:p>
            <a:pPr indent="152400">
              <a:lnSpc>
                <a:spcPts val="936"/>
              </a:lnSpc>
            </a:pPr>
            <a:r>
              <a:rPr lang="en-US" sz="1100" u="sng">
                <a:solidFill>
                  <a:srgbClr val="0465C1"/>
                </a:solidFill>
                <a:latin typeface="Calibri"/>
              </a:rPr>
              <a:t>iya predmeta Biologiya uglublennij uroven 0.htm </a:t>
            </a:r>
            <a:r>
              <a:rPr lang="ru" sz="1100" b="1">
                <a:solidFill>
                  <a:srgbClr val="0621A5"/>
                </a:solidFill>
                <a:latin typeface="Calibri"/>
              </a:rPr>
              <a:t>ч__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58240" y="3718560"/>
            <a:ext cx="4319016" cy="2529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000" b="1">
                <a:solidFill>
                  <a:srgbClr val="34589B"/>
                </a:solidFill>
                <a:latin typeface="Calibri"/>
              </a:rPr>
              <a:t>Рабочие программы на уровень СОО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10768" y="4489704"/>
            <a:ext cx="4815840" cy="1950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>
                <a:solidFill>
                  <a:srgbClr val="0621A5"/>
                </a:solidFill>
                <a:latin typeface="Calibri"/>
              </a:rPr>
              <a:t>Примерная рабочая программа по биологии. Базовый уровень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81000" y="4824984"/>
            <a:ext cx="5681472" cy="3413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368"/>
              </a:lnSpc>
            </a:pPr>
            <a:r>
              <a:rPr lang="en-US" sz="1100" u="sng">
                <a:solidFill>
                  <a:srgbClr val="0465C1"/>
                </a:solidFill>
                <a:latin typeface="Calibri"/>
                <a:hlinkClick r:id="rId7"/>
              </a:rPr>
              <a:t>https://edsoo.ru/Primernaya rabochaya programma srednego obschego obrazovaniya pred</a:t>
            </a:r>
            <a:r>
              <a:rPr lang="en-US" sz="1100" u="sng">
                <a:solidFill>
                  <a:srgbClr val="0465C1"/>
                </a:solidFill>
                <a:latin typeface="Calibri"/>
              </a:rPr>
              <a:t> meta Biologiya .htm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034528" y="2907792"/>
            <a:ext cx="542544" cy="1127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336"/>
              </a:lnSpc>
            </a:pPr>
            <a:r>
              <a:rPr lang="ru" sz="400">
                <a:solidFill>
                  <a:srgbClr val="AAA6B2"/>
                </a:solidFill>
                <a:latin typeface="Candara"/>
              </a:rPr>
              <a:t>ИНСТИТУТ СТРАТЕГИИ РАЗВИТИЯ ОБРАЗОВАВ I ИМ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123176" y="3154680"/>
            <a:ext cx="274320" cy="914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>
                <a:solidFill>
                  <a:srgbClr val="D2D6DB"/>
                </a:solidFill>
                <a:latin typeface="Calibri"/>
              </a:rPr>
              <a:t>Новости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229344" y="2883408"/>
            <a:ext cx="987552" cy="85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50">
                <a:solidFill>
                  <a:srgbClr val="3B393B"/>
                </a:solidFill>
                <a:latin typeface="Microsoft Sans Serif"/>
              </a:rPr>
              <a:t>ЕДИНОЕ СОДЕРЖАНИЕ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89136" y="2974848"/>
            <a:ext cx="1121664" cy="85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50">
                <a:solidFill>
                  <a:srgbClr val="692C53"/>
                </a:solidFill>
                <a:latin typeface="Microsoft Sans Serif"/>
              </a:rPr>
              <a:t>П </a:t>
            </a:r>
            <a:r>
              <a:rPr lang="ru" sz="650">
                <a:solidFill>
                  <a:srgbClr val="3B393B"/>
                </a:solidFill>
                <a:latin typeface="Microsoft Sans Serif"/>
              </a:rPr>
              <a:t>ОБЩЕГО ОБРАЗОВАНИЯ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540752" y="3176016"/>
            <a:ext cx="920496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>
                <a:solidFill>
                  <a:srgbClr val="D2D6DB"/>
                </a:solidFill>
                <a:latin typeface="Calibri"/>
              </a:rPr>
              <a:t>Конструктор рабочих программ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619744" y="3176016"/>
            <a:ext cx="554736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>
                <a:solidFill>
                  <a:srgbClr val="D2D6DB"/>
                </a:solidFill>
                <a:latin typeface="Calibri"/>
              </a:rPr>
              <a:t>учебные предметы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332976" y="3176016"/>
            <a:ext cx="597408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>
                <a:solidFill>
                  <a:srgbClr val="FFFFFF"/>
                </a:solidFill>
                <a:latin typeface="Calibri"/>
              </a:rPr>
              <a:t>Рабочие программы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0088880" y="3176016"/>
            <a:ext cx="762000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>
                <a:solidFill>
                  <a:srgbClr val="FFFFFF"/>
                </a:solidFill>
                <a:latin typeface="Calibri"/>
              </a:rPr>
              <a:t>Методические видеоуроки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1277600" y="3176016"/>
            <a:ext cx="566928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 spc="-50">
                <a:solidFill>
                  <a:srgbClr val="AAA6B2"/>
                </a:solidFill>
                <a:latin typeface="Tahoma"/>
              </a:rPr>
              <a:t>Вход I Регистрация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8162544" y="3767328"/>
            <a:ext cx="2889504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>
                <a:solidFill>
                  <a:srgbClr val="3B393B"/>
                </a:solidFill>
                <a:latin typeface="Times New Roman"/>
              </a:rPr>
              <a:t>Конструктор рабочих программ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9698736" y="4242816"/>
            <a:ext cx="829056" cy="1158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00">
                <a:solidFill>
                  <a:srgbClr val="3B393B"/>
                </a:solidFill>
                <a:latin typeface="Times New Roman"/>
              </a:rPr>
              <a:t>Уважаемые коллеги!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9704832" y="4456176"/>
            <a:ext cx="1877568" cy="1524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00">
                <a:solidFill>
                  <a:srgbClr val="3B393B"/>
                </a:solidFill>
                <a:latin typeface="Times New Roman"/>
              </a:rPr>
              <a:t>Информируем вас, Конструктор рабочих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1679936" y="4504944"/>
            <a:ext cx="377952" cy="914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00">
                <a:solidFill>
                  <a:srgbClr val="3B393B"/>
                </a:solidFill>
                <a:latin typeface="Times New Roman"/>
              </a:rPr>
              <a:t>программ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9704832" y="4584192"/>
            <a:ext cx="2353056" cy="1767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00">
                <a:solidFill>
                  <a:srgbClr val="3B393B"/>
                </a:solidFill>
                <a:latin typeface="Times New Roman"/>
              </a:rPr>
              <a:t>закрыт на доработку для обновления под Федеральные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1807952" y="4760976"/>
            <a:ext cx="249936" cy="85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50">
                <a:solidFill>
                  <a:srgbClr val="3B393B"/>
                </a:solidFill>
                <a:latin typeface="Times New Roman"/>
              </a:rPr>
              <a:t>Новая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192512" y="4767072"/>
            <a:ext cx="1469136" cy="1219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00">
                <a:solidFill>
                  <a:srgbClr val="3B393B"/>
                </a:solidFill>
                <a:latin typeface="Times New Roman"/>
              </a:rPr>
              <a:t>общеобразовательные программы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9698736" y="4785360"/>
            <a:ext cx="377952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00">
                <a:solidFill>
                  <a:srgbClr val="3B393B"/>
                </a:solidFill>
                <a:latin typeface="Times New Roman"/>
              </a:rPr>
              <a:t>основные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9698736" y="4876800"/>
            <a:ext cx="2359152" cy="1767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00">
                <a:solidFill>
                  <a:srgbClr val="3B393B"/>
                </a:solidFill>
                <a:latin typeface="Times New Roman"/>
              </a:rPr>
              <a:t>версия конструктора будет доступна 30 марта 2023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9704832" y="5090160"/>
            <a:ext cx="201168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00">
                <a:solidFill>
                  <a:srgbClr val="3B393B"/>
                </a:solidFill>
                <a:latin typeface="Times New Roman"/>
              </a:rPr>
              <a:t>года.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9704832" y="5279136"/>
            <a:ext cx="1950720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95352"/>
                </a:solidFill>
                <a:latin typeface="Tahoma"/>
              </a:rPr>
              <a:t>Инструкция по работе с Конструктором рабочих программ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17576" y="5772912"/>
            <a:ext cx="5876544" cy="69494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R="228600" indent="0" algn="r">
              <a:spcAft>
                <a:spcPts val="1050"/>
              </a:spcAft>
            </a:pPr>
            <a:r>
              <a:rPr lang="ru" sz="1300">
                <a:solidFill>
                  <a:srgbClr val="0621A5"/>
                </a:solidFill>
                <a:latin typeface="Calibri"/>
              </a:rPr>
              <a:t>Примерная рабочая программа по биологии. Углубленный уровень</a:t>
            </a:r>
          </a:p>
          <a:p>
            <a:pPr indent="0" algn="just">
              <a:lnSpc>
                <a:spcPts val="1440"/>
              </a:lnSpc>
              <a:spcAft>
                <a:spcPts val="210"/>
              </a:spcAft>
            </a:pPr>
            <a:r>
              <a:rPr lang="en-US" sz="1100" u="sng">
                <a:solidFill>
                  <a:srgbClr val="0465C1"/>
                </a:solidFill>
                <a:latin typeface="Calibri"/>
                <a:hlinkClick r:id="rId8"/>
              </a:rPr>
              <a:t>https://edsoo.ru/Primernaya rabochaya programma srednego obschego obrazovaniya pred</a:t>
            </a:r>
            <a:r>
              <a:rPr lang="en-US" sz="1100" u="sng">
                <a:solidFill>
                  <a:srgbClr val="0465C1"/>
                </a:solidFill>
                <a:latin typeface="Calibri"/>
              </a:rPr>
              <a:t> meta Biologiya uglublennij uroven.htm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9086088" y="5718048"/>
            <a:ext cx="2895600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1700" b="1" u="sng">
                <a:solidFill>
                  <a:srgbClr val="34589B"/>
                </a:solidFill>
                <a:latin typeface="Calibri"/>
                <a:hlinkClick r:id="rId9"/>
              </a:rPr>
              <a:t>https://edsoo.ru/constructor/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4576" y="1871472"/>
            <a:ext cx="673608" cy="4145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744" y="1917192"/>
            <a:ext cx="725424" cy="7071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4672" y="1917192"/>
            <a:ext cx="725424" cy="7071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9776" y="1920240"/>
            <a:ext cx="731520" cy="7284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6064" y="1920240"/>
            <a:ext cx="630936" cy="4175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3664" y="1932432"/>
            <a:ext cx="707136" cy="7162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1304" y="2404872"/>
            <a:ext cx="621792" cy="4267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16768" y="2407920"/>
            <a:ext cx="633984" cy="4175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8800" y="2883408"/>
            <a:ext cx="743712" cy="6370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95688" y="2907792"/>
            <a:ext cx="743712" cy="7040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1280" y="2910840"/>
            <a:ext cx="679704" cy="6035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91272" y="2913888"/>
            <a:ext cx="621792" cy="59740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52760" y="2913888"/>
            <a:ext cx="801624" cy="70713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81088" y="2926080"/>
            <a:ext cx="621792" cy="6096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40496" y="2932176"/>
            <a:ext cx="603504" cy="60350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82912" y="3669792"/>
            <a:ext cx="890016" cy="81076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683240" y="3669792"/>
            <a:ext cx="944880" cy="82905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32704" y="3709416"/>
            <a:ext cx="637032" cy="65836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223760" y="3709416"/>
            <a:ext cx="615696" cy="65836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949184" y="3709416"/>
            <a:ext cx="594360" cy="64617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64808" y="3724656"/>
            <a:ext cx="640080" cy="66751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656320" y="3745992"/>
            <a:ext cx="603504" cy="6583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355080" y="4626864"/>
            <a:ext cx="633984" cy="67970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062216" y="4636008"/>
            <a:ext cx="673608" cy="66141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799832" y="4642104"/>
            <a:ext cx="1341120" cy="66751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614416" y="4648200"/>
            <a:ext cx="673608" cy="66446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568696" y="5373624"/>
            <a:ext cx="3316224" cy="88087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378696" y="5373624"/>
            <a:ext cx="743712" cy="82905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436352" y="5398008"/>
            <a:ext cx="789432" cy="810768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2514600" y="155448"/>
            <a:ext cx="6236208" cy="7315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3200" b="1">
                <a:solidFill>
                  <a:srgbClr val="0621A5"/>
                </a:solidFill>
                <a:latin typeface="Calibri"/>
              </a:rPr>
              <a:t>Федеральный перечень учебников</a:t>
            </a:r>
          </a:p>
          <a:p>
            <a:pPr indent="0" algn="ctr"/>
            <a:r>
              <a:rPr lang="en-US" sz="2700" u="sng">
                <a:solidFill>
                  <a:srgbClr val="0465C1"/>
                </a:solidFill>
                <a:latin typeface="Calibri"/>
                <a:hlinkClick r:id="rId31"/>
              </a:rPr>
              <a:t>https://fpu.edu.ru/document/7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53768" y="1133856"/>
            <a:ext cx="2127504" cy="240792"/>
          </a:xfrm>
          <a:prstGeom prst="rect">
            <a:avLst/>
          </a:prstGeom>
          <a:solidFill>
            <a:srgbClr val="4575C4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FFFFFF"/>
                </a:solidFill>
                <a:latin typeface="Times New Roman"/>
              </a:rPr>
              <a:t>Автор, издательство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244328" y="1133856"/>
            <a:ext cx="524256" cy="195072"/>
          </a:xfrm>
          <a:prstGeom prst="rect">
            <a:avLst/>
          </a:prstGeom>
          <a:solidFill>
            <a:srgbClr val="4575C4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FFFFFF"/>
                </a:solidFill>
                <a:latin typeface="Times New Roman"/>
              </a:rPr>
              <a:t>10-11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40080" y="3721608"/>
            <a:ext cx="4477512" cy="466344"/>
          </a:xfrm>
          <a:prstGeom prst="rect">
            <a:avLst/>
          </a:prstGeom>
          <a:solidFill>
            <a:srgbClr val="DFE8ED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896"/>
              </a:lnSpc>
            </a:pPr>
            <a:r>
              <a:rPr lang="ru" sz="1600">
                <a:solidFill>
                  <a:srgbClr val="24376B"/>
                </a:solidFill>
                <a:latin typeface="Times New Roman"/>
              </a:rPr>
              <a:t>УМК Биология. 5-11 класс. / В.И. Сивоглазов и др. Издательство «Просвещение» (концентрическая)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40080" y="4587240"/>
            <a:ext cx="3697224" cy="710184"/>
          </a:xfrm>
          <a:prstGeom prst="rect">
            <a:avLst/>
          </a:prstGeom>
          <a:solidFill>
            <a:srgbClr val="BACDE9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920"/>
              </a:lnSpc>
            </a:pPr>
            <a:r>
              <a:rPr lang="ru" sz="1600">
                <a:solidFill>
                  <a:srgbClr val="24376B"/>
                </a:solidFill>
                <a:latin typeface="Times New Roman"/>
              </a:rPr>
              <a:t>Линия УМК Биология 5-9 класс./Под ред. В.В. Пасечника</a:t>
            </a:r>
          </a:p>
          <a:p>
            <a:pPr indent="0" algn="just">
              <a:lnSpc>
                <a:spcPts val="1920"/>
              </a:lnSpc>
            </a:pPr>
            <a:r>
              <a:rPr lang="ru" sz="1600">
                <a:solidFill>
                  <a:srgbClr val="24376B"/>
                </a:solidFill>
                <a:latin typeface="Times New Roman"/>
              </a:rPr>
              <a:t>Издательство «Просвещение» (линейная)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40080" y="5452872"/>
            <a:ext cx="3736848" cy="707136"/>
          </a:xfrm>
          <a:prstGeom prst="rect">
            <a:avLst/>
          </a:prstGeom>
          <a:solidFill>
            <a:srgbClr val="DFE8ED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920"/>
              </a:lnSpc>
            </a:pPr>
            <a:r>
              <a:rPr lang="ru" sz="1600">
                <a:solidFill>
                  <a:srgbClr val="24376B"/>
                </a:solidFill>
                <a:latin typeface="Times New Roman"/>
              </a:rPr>
              <a:t>Линия УМК И.Н. Пономаревой. Биология (концентрическая и линейная) (5-11 класс) Издательство «Просвещение»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40080" y="1987296"/>
            <a:ext cx="4672584" cy="466344"/>
          </a:xfrm>
          <a:prstGeom prst="rect">
            <a:avLst/>
          </a:prstGeom>
          <a:solidFill>
            <a:srgbClr val="DFE8ED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896"/>
              </a:lnSpc>
            </a:pPr>
            <a:r>
              <a:rPr lang="ru" sz="1600">
                <a:solidFill>
                  <a:srgbClr val="24376B"/>
                </a:solidFill>
                <a:latin typeface="Times New Roman"/>
              </a:rPr>
              <a:t>УМК Биология. 5-11 класс / Под ред. В.В. Пасечника. Издательство «Просвещение» (концентрическая)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40080" y="2901696"/>
            <a:ext cx="3959352" cy="466344"/>
          </a:xfrm>
          <a:prstGeom prst="rect">
            <a:avLst/>
          </a:prstGeom>
          <a:solidFill>
            <a:srgbClr val="BACDE9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920"/>
              </a:lnSpc>
            </a:pPr>
            <a:r>
              <a:rPr lang="ru" sz="1600">
                <a:solidFill>
                  <a:srgbClr val="24376B"/>
                </a:solidFill>
                <a:latin typeface="Times New Roman"/>
              </a:rPr>
              <a:t>УМК Биология. 5-11 класс / В.И. Сивоглазов. Издательство «Просвещение» (линейная)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990344" y="6428232"/>
            <a:ext cx="5590032" cy="237744"/>
          </a:xfrm>
          <a:prstGeom prst="rect">
            <a:avLst/>
          </a:prstGeom>
          <a:solidFill>
            <a:srgbClr val="F4B184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latin typeface="Calibri"/>
              </a:rPr>
              <a:t>Используем учебники школьного библиотечного фонда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3648" cy="12862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53312" y="128016"/>
            <a:ext cx="10021824" cy="548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60"/>
              </a:lnSpc>
            </a:pPr>
            <a:r>
              <a:rPr lang="ru" sz="2000" b="1">
                <a:solidFill>
                  <a:srgbClr val="0621A5"/>
                </a:solidFill>
                <a:latin typeface="Calibri"/>
              </a:rPr>
              <a:t>Материалы для обучающихся по биологии 6 класс (линия УМК Биология. 5-11 класс. / / под ред. В.В. Пасечника. Издательство «Просвещение» (концентрическая))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85088" y="883920"/>
            <a:ext cx="3072384" cy="4754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69900" indent="-469900">
              <a:lnSpc>
                <a:spcPts val="2256"/>
              </a:lnSpc>
            </a:pPr>
            <a:r>
              <a:rPr lang="ru" sz="1500">
                <a:solidFill>
                  <a:srgbClr val="34589B"/>
                </a:solidFill>
                <a:latin typeface="Calibri"/>
              </a:rPr>
              <a:t>Примерная рабочая программа по биологии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89648" y="890016"/>
            <a:ext cx="3785616" cy="2194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>
                <a:solidFill>
                  <a:srgbClr val="34589B"/>
                </a:solidFill>
                <a:latin typeface="Calibri"/>
              </a:rPr>
              <a:t>Рекомендованные источники информации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9728" y="1444752"/>
            <a:ext cx="3864864" cy="2499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latin typeface="Calibri"/>
              </a:rPr>
              <a:t>Раздел 1.Растительный организм (6 ч)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9728" y="2353056"/>
            <a:ext cx="4139184" cy="10911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36"/>
              </a:lnSpc>
            </a:pPr>
            <a:r>
              <a:rPr lang="ru" sz="1700" b="1" dirty="0">
                <a:latin typeface="Calibri"/>
              </a:rPr>
              <a:t>Раздел 2.Строение и жизнедеятельность растительного организма (27 ч):</a:t>
            </a:r>
          </a:p>
          <a:p>
            <a:pPr indent="0" algn="just"/>
            <a:r>
              <a:rPr lang="ru" sz="1700" dirty="0">
                <a:latin typeface="Calibri"/>
              </a:rPr>
              <a:t>• Питание растений (8 ч) </a:t>
            </a:r>
            <a:endParaRPr lang="ru" sz="1700" dirty="0">
              <a:solidFill>
                <a:srgbClr val="34589B"/>
              </a:solidFill>
              <a:latin typeface="Calibri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9728" y="4383024"/>
            <a:ext cx="2627376" cy="2621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latin typeface="Calibri"/>
              </a:rPr>
              <a:t>• Дыхание растения (2 ч).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4048" y="4687824"/>
            <a:ext cx="3511296" cy="2560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latin typeface="Calibri"/>
              </a:rPr>
              <a:t>Транспорт веществ в растении (5 ч)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2336" y="5583936"/>
            <a:ext cx="2871216" cy="5608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352"/>
              </a:lnSpc>
            </a:pPr>
            <a:r>
              <a:rPr lang="ru" sz="1700" dirty="0">
                <a:latin typeface="Calibri"/>
              </a:rPr>
              <a:t>Рост растения (4 ч).    </a:t>
            </a:r>
            <a:endParaRPr lang="ru" sz="1700" baseline="30000" dirty="0">
              <a:latin typeface="Calibri"/>
            </a:endParaRPr>
          </a:p>
          <a:p>
            <a:pPr indent="0" algn="just">
              <a:lnSpc>
                <a:spcPts val="2352"/>
              </a:lnSpc>
            </a:pPr>
            <a:r>
              <a:rPr lang="ru" sz="1700" dirty="0">
                <a:latin typeface="Calibri"/>
              </a:rPr>
              <a:t>Размножение растения (7 ч).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2336" y="6480048"/>
            <a:ext cx="2346960" cy="2621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latin typeface="Calibri"/>
              </a:rPr>
              <a:t>Развитие растения (1 ч).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38928" y="1438656"/>
            <a:ext cx="6144768" cy="5608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376"/>
              </a:lnSpc>
            </a:pPr>
            <a:r>
              <a:rPr lang="ru" sz="1700" u="sng">
                <a:solidFill>
                  <a:srgbClr val="0465C1"/>
                </a:solidFill>
                <a:latin typeface="Calibri"/>
                <a:hlinkClick r:id="rId3"/>
              </a:rPr>
              <a:t>Строение растительной клетки</a:t>
            </a:r>
            <a:r>
              <a:rPr lang="ru" sz="1700">
                <a:latin typeface="Calibri"/>
              </a:rPr>
              <a:t>. Фоксфорд </a:t>
            </a:r>
            <a:r>
              <a:rPr lang="en-US" sz="1700">
                <a:latin typeface="Calibri"/>
              </a:rPr>
              <a:t>(</a:t>
            </a:r>
            <a:r>
              <a:rPr lang="en-US" sz="1700">
                <a:latin typeface="Calibri"/>
                <a:hlinkClick r:id="rId4"/>
              </a:rPr>
              <a:t>https://foxford.ru/</a:t>
            </a:r>
            <a:r>
              <a:rPr lang="en-US" sz="1700">
                <a:latin typeface="Calibri"/>
              </a:rPr>
              <a:t>) </a:t>
            </a:r>
            <a:r>
              <a:rPr lang="ru" sz="1700" u="sng">
                <a:solidFill>
                  <a:srgbClr val="0465C1"/>
                </a:solidFill>
                <a:latin typeface="Calibri"/>
                <a:hlinkClick r:id="rId5"/>
              </a:rPr>
              <a:t>Растительные ткани.</a:t>
            </a:r>
            <a:r>
              <a:rPr lang="ru" sz="1700">
                <a:solidFill>
                  <a:srgbClr val="0465C1"/>
                </a:solidFill>
                <a:latin typeface="Calibri"/>
                <a:hlinkClick r:id="rId5"/>
              </a:rPr>
              <a:t> </a:t>
            </a:r>
            <a:r>
              <a:rPr lang="en-US" sz="1700">
                <a:latin typeface="Calibri"/>
              </a:rPr>
              <a:t>Internet </a:t>
            </a:r>
            <a:r>
              <a:rPr lang="ru" sz="1700">
                <a:latin typeface="Calibri"/>
              </a:rPr>
              <a:t>урок </a:t>
            </a:r>
            <a:r>
              <a:rPr lang="en-US" sz="1700">
                <a:latin typeface="Calibri"/>
              </a:rPr>
              <a:t>(</a:t>
            </a:r>
            <a:r>
              <a:rPr lang="en-US" sz="1700">
                <a:latin typeface="Calibri"/>
                <a:hlinkClick r:id="rId6"/>
              </a:rPr>
              <a:t>https://interneturok.ru/</a:t>
            </a:r>
            <a:r>
              <a:rPr lang="en-US" sz="1700">
                <a:latin typeface="Calibri"/>
              </a:rPr>
              <a:t>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834128" y="2633472"/>
            <a:ext cx="7114032" cy="40599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256"/>
              </a:lnSpc>
              <a:spcAft>
                <a:spcPts val="1470"/>
              </a:spcAft>
            </a:pPr>
            <a:r>
              <a:rPr lang="ru" sz="1700">
                <a:latin typeface="Calibri"/>
                <a:hlinkClick r:id="rId7"/>
              </a:rPr>
              <a:t>•    </a:t>
            </a:r>
            <a:r>
              <a:rPr lang="ru" sz="1700" u="sng">
                <a:solidFill>
                  <a:srgbClr val="0465C1"/>
                </a:solidFill>
                <a:latin typeface="Calibri"/>
                <a:hlinkClick r:id="rId7"/>
              </a:rPr>
              <a:t>Побег и почки. Листорасположение и листовая мозаика. Строение и</a:t>
            </a:r>
            <a:r>
              <a:rPr lang="ru" sz="1700" u="sng">
                <a:solidFill>
                  <a:srgbClr val="0465C1"/>
                </a:solidFill>
                <a:latin typeface="Calibri"/>
              </a:rPr>
              <a:t> </a:t>
            </a:r>
            <a:r>
              <a:rPr lang="ru" sz="1700" u="sng">
                <a:solidFill>
                  <a:srgbClr val="0465C1"/>
                </a:solidFill>
                <a:latin typeface="Calibri"/>
                <a:hlinkClick r:id="rId7"/>
              </a:rPr>
              <a:t>функции листа. Простые и сложные листья. Видоизменения листьев.</a:t>
            </a:r>
            <a:r>
              <a:rPr lang="ru" sz="1700" u="sng">
                <a:solidFill>
                  <a:srgbClr val="0465C1"/>
                </a:solidFill>
                <a:latin typeface="Calibri"/>
              </a:rPr>
              <a:t> Особенности внутреннего строения листа в связи с его функциями </a:t>
            </a:r>
            <a:r>
              <a:rPr lang="ru" sz="1700" u="sng">
                <a:solidFill>
                  <a:srgbClr val="0465C1"/>
                </a:solidFill>
                <a:latin typeface="Calibri"/>
                <a:hlinkClick r:id="rId7"/>
              </a:rPr>
              <a:t>(кожица и устьица, основная ткань листа, проводящие пучки).</a:t>
            </a:r>
            <a:r>
              <a:rPr lang="ru" sz="1700">
                <a:solidFill>
                  <a:srgbClr val="0465C1"/>
                </a:solidFill>
                <a:latin typeface="Calibri"/>
                <a:hlinkClick r:id="rId7"/>
              </a:rPr>
              <a:t> </a:t>
            </a:r>
            <a:r>
              <a:rPr lang="en-US" sz="1700">
                <a:latin typeface="Calibri"/>
                <a:hlinkClick r:id="rId7"/>
              </a:rPr>
              <a:t>Inter</a:t>
            </a:r>
            <a:r>
              <a:rPr lang="en-US" sz="1700">
                <a:latin typeface="Calibri"/>
              </a:rPr>
              <a:t>net </a:t>
            </a:r>
            <a:r>
              <a:rPr lang="ru" sz="1700">
                <a:latin typeface="Calibri"/>
              </a:rPr>
              <a:t>урок </a:t>
            </a:r>
            <a:r>
              <a:rPr lang="en-US" sz="1700">
                <a:latin typeface="Calibri"/>
              </a:rPr>
              <a:t>(</a:t>
            </a:r>
            <a:r>
              <a:rPr lang="en-US" sz="1700">
                <a:latin typeface="Calibri"/>
                <a:hlinkClick r:id="rId6"/>
              </a:rPr>
              <a:t>https://interneturok.ru/</a:t>
            </a:r>
            <a:r>
              <a:rPr lang="en-US" sz="1700">
                <a:latin typeface="Calibri"/>
              </a:rPr>
              <a:t>)</a:t>
            </a:r>
          </a:p>
          <a:p>
            <a:pPr marL="342900" indent="-342900">
              <a:spcAft>
                <a:spcPts val="630"/>
              </a:spcAft>
            </a:pPr>
            <a:r>
              <a:rPr lang="ru" sz="1700">
                <a:latin typeface="Calibri"/>
              </a:rPr>
              <a:t>Соответствие с учебником</a:t>
            </a:r>
          </a:p>
          <a:p>
            <a:pPr indent="0" algn="just">
              <a:spcAft>
                <a:spcPts val="630"/>
              </a:spcAft>
            </a:pPr>
            <a:r>
              <a:rPr lang="ru" sz="1700">
                <a:latin typeface="Calibri"/>
                <a:hlinkClick r:id="rId8"/>
              </a:rPr>
              <a:t>•    </a:t>
            </a:r>
            <a:r>
              <a:rPr lang="ru" sz="1700" u="sng">
                <a:solidFill>
                  <a:srgbClr val="0465C1"/>
                </a:solidFill>
                <a:latin typeface="Calibri"/>
                <a:hlinkClick r:id="rId8"/>
              </a:rPr>
              <a:t>Транспорт веществ в растении</a:t>
            </a:r>
            <a:r>
              <a:rPr lang="ru" sz="1700">
                <a:latin typeface="Calibri"/>
              </a:rPr>
              <a:t>. </a:t>
            </a:r>
            <a:r>
              <a:rPr lang="en-US" sz="1700">
                <a:latin typeface="Calibri"/>
              </a:rPr>
              <a:t>Internet </a:t>
            </a:r>
            <a:r>
              <a:rPr lang="ru" sz="1700">
                <a:latin typeface="Calibri"/>
              </a:rPr>
              <a:t>урок </a:t>
            </a:r>
            <a:r>
              <a:rPr lang="en-US" sz="1700">
                <a:latin typeface="Calibri"/>
              </a:rPr>
              <a:t>(</a:t>
            </a:r>
            <a:r>
              <a:rPr lang="en-US" sz="1700">
                <a:latin typeface="Calibri"/>
                <a:hlinkClick r:id="rId6"/>
              </a:rPr>
              <a:t>https://interneturok.ru/</a:t>
            </a:r>
            <a:r>
              <a:rPr lang="en-US" sz="1700">
                <a:latin typeface="Calibri"/>
              </a:rPr>
              <a:t>)</a:t>
            </a:r>
          </a:p>
          <a:p>
            <a:pPr marL="342900" indent="-342900">
              <a:lnSpc>
                <a:spcPts val="2136"/>
              </a:lnSpc>
            </a:pPr>
            <a:r>
              <a:rPr lang="ru" sz="1700">
                <a:latin typeface="Calibri"/>
                <a:hlinkClick r:id="rId9"/>
              </a:rPr>
              <a:t>•    </a:t>
            </a:r>
            <a:r>
              <a:rPr lang="ru" sz="1700" u="sng">
                <a:solidFill>
                  <a:srgbClr val="0465C1"/>
                </a:solidFill>
                <a:latin typeface="Calibri"/>
                <a:hlinkClick r:id="rId9"/>
              </a:rPr>
              <a:t>Клеточное строение стебля травянистого и древесного растений.</a:t>
            </a:r>
            <a:r>
              <a:rPr lang="ru" sz="1700" u="sng">
                <a:solidFill>
                  <a:srgbClr val="0465C1"/>
                </a:solidFill>
                <a:latin typeface="Calibri"/>
              </a:rPr>
              <a:t> </a:t>
            </a:r>
            <a:r>
              <a:rPr lang="ru" sz="1700">
                <a:latin typeface="Calibri"/>
              </a:rPr>
              <a:t>Биоуроки ( </a:t>
            </a:r>
            <a:r>
              <a:rPr lang="en-US" sz="1700">
                <a:latin typeface="Calibri"/>
              </a:rPr>
              <a:t>biouroki.ru).</a:t>
            </a:r>
          </a:p>
          <a:p>
            <a:pPr indent="0" algn="just">
              <a:spcAft>
                <a:spcPts val="630"/>
              </a:spcAft>
            </a:pPr>
            <a:r>
              <a:rPr lang="ru" sz="1700">
                <a:latin typeface="Calibri"/>
              </a:rPr>
              <a:t>Соответствие с учебником</a:t>
            </a:r>
          </a:p>
          <a:p>
            <a:pPr marL="342900" indent="-342900">
              <a:lnSpc>
                <a:spcPts val="2184"/>
              </a:lnSpc>
            </a:pPr>
            <a:r>
              <a:rPr lang="ru" sz="1700">
                <a:latin typeface="Calibri"/>
                <a:hlinkClick r:id="rId10"/>
              </a:rPr>
              <a:t>•    </a:t>
            </a:r>
            <a:r>
              <a:rPr lang="ru" sz="1700" u="sng">
                <a:solidFill>
                  <a:srgbClr val="0465C1"/>
                </a:solidFill>
                <a:latin typeface="Calibri"/>
                <a:hlinkClick r:id="rId10"/>
              </a:rPr>
              <a:t>Вегетативное размножение культурных растений.</a:t>
            </a:r>
            <a:r>
              <a:rPr lang="ru" sz="1700">
                <a:solidFill>
                  <a:srgbClr val="0465C1"/>
                </a:solidFill>
                <a:latin typeface="Calibri"/>
                <a:hlinkClick r:id="rId10"/>
              </a:rPr>
              <a:t> </a:t>
            </a:r>
            <a:r>
              <a:rPr lang="en-US" sz="1700">
                <a:latin typeface="Calibri"/>
              </a:rPr>
              <a:t>Internet </a:t>
            </a:r>
            <a:r>
              <a:rPr lang="ru" sz="1700">
                <a:latin typeface="Calibri"/>
              </a:rPr>
              <a:t>урок </a:t>
            </a:r>
            <a:r>
              <a:rPr lang="en-US" sz="1700">
                <a:latin typeface="Calibri"/>
              </a:rPr>
              <a:t>(</a:t>
            </a:r>
            <a:r>
              <a:rPr lang="en-US" sz="1700">
                <a:latin typeface="Calibri"/>
                <a:hlinkClick r:id="rId6"/>
              </a:rPr>
              <a:t>https://interneturok.ru/</a:t>
            </a:r>
            <a:r>
              <a:rPr lang="en-US" sz="1700">
                <a:latin typeface="Calibri"/>
              </a:rPr>
              <a:t>)</a:t>
            </a:r>
          </a:p>
          <a:p>
            <a:pPr indent="0" algn="just"/>
            <a:r>
              <a:rPr lang="ru" sz="1700">
                <a:latin typeface="Calibri"/>
              </a:rPr>
              <a:t>Соответствие с учебником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"/>
            <a:ext cx="954024" cy="1584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17576"/>
            <a:ext cx="728472" cy="77724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960" y="188976"/>
            <a:ext cx="826008" cy="155448"/>
          </a:xfrm>
          <a:prstGeom prst="rect">
            <a:avLst/>
          </a:prstGeom>
          <a:solidFill>
            <a:srgbClr val="79B578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>
                <a:solidFill>
                  <a:srgbClr val="FFFFFF"/>
                </a:solidFill>
                <a:latin typeface="Calibri"/>
              </a:rPr>
              <a:t>БИОЛОГИЯ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91056" y="164592"/>
            <a:ext cx="9073896" cy="518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  <a:spcAft>
                <a:spcPts val="630"/>
              </a:spcAft>
            </a:pPr>
            <a:r>
              <a:rPr lang="ru" sz="2000" b="1">
                <a:solidFill>
                  <a:srgbClr val="0621A5"/>
                </a:solidFill>
                <a:latin typeface="Calibri"/>
              </a:rPr>
              <a:t>Материалы для обучающихся по биологии 6 класс (линия УМК Биология. 5-11 класс. / В.И. Сивоглазов и др. Издательство «Просвещение» (концентрическая)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47928" y="902208"/>
            <a:ext cx="3011424" cy="2133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>
                <a:solidFill>
                  <a:srgbClr val="34589B"/>
                </a:solidFill>
                <a:latin typeface="Calibri"/>
              </a:rPr>
              <a:t>Примерная рабочая программа по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58584" y="905256"/>
            <a:ext cx="3727704" cy="2103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630"/>
              </a:spcBef>
              <a:spcAft>
                <a:spcPts val="630"/>
              </a:spcAft>
            </a:pPr>
            <a:r>
              <a:rPr lang="ru" sz="1500">
                <a:solidFill>
                  <a:srgbClr val="34589B"/>
                </a:solidFill>
                <a:latin typeface="Calibri"/>
              </a:rPr>
              <a:t>Рекомендованные источники информации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94688" y="1185672"/>
            <a:ext cx="819912" cy="1798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630"/>
              </a:spcBef>
              <a:spcAft>
                <a:spcPts val="630"/>
              </a:spcAft>
            </a:pPr>
            <a:r>
              <a:rPr lang="ru" sz="1500">
                <a:solidFill>
                  <a:srgbClr val="34589B"/>
                </a:solidFill>
                <a:latin typeface="Calibri"/>
              </a:rPr>
              <a:t>биологии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9560" y="1514856"/>
            <a:ext cx="4078224" cy="13868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208"/>
              </a:lnSpc>
            </a:pPr>
            <a:r>
              <a:rPr lang="ru" sz="1700" b="1" dirty="0">
                <a:latin typeface="Calibri"/>
              </a:rPr>
              <a:t>Раздел 1.Растительный организм (6 ч) Раздел 2.Строение и жизнедеятельность растительного организма (27 ч):</a:t>
            </a:r>
          </a:p>
          <a:p>
            <a:pPr indent="0" algn="just"/>
            <a:r>
              <a:rPr lang="ru" sz="1700" dirty="0">
                <a:latin typeface="Calibri"/>
              </a:rPr>
              <a:t>• Питание растений (8 ч) </a:t>
            </a:r>
            <a:endParaRPr lang="ru" sz="1700" dirty="0">
              <a:solidFill>
                <a:srgbClr val="34589B"/>
              </a:solidFill>
              <a:latin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9560" y="3861816"/>
            <a:ext cx="3938016" cy="14386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spcAft>
                <a:spcPts val="630"/>
              </a:spcAft>
            </a:pPr>
            <a:r>
              <a:rPr lang="ru" sz="1700" dirty="0">
                <a:latin typeface="Calibri"/>
              </a:rPr>
              <a:t>•    Дыхание растения (2 ч).    </a:t>
            </a:r>
            <a:endParaRPr lang="ru" sz="1700" dirty="0">
              <a:solidFill>
                <a:srgbClr val="34589B"/>
              </a:solidFill>
              <a:latin typeface="Calibri"/>
            </a:endParaRPr>
          </a:p>
          <a:p>
            <a:pPr indent="0" algn="just">
              <a:spcAft>
                <a:spcPts val="2310"/>
              </a:spcAft>
            </a:pPr>
            <a:r>
              <a:rPr lang="ru" sz="1700" dirty="0">
                <a:latin typeface="Calibri"/>
              </a:rPr>
              <a:t>•    Транспорт веществ в растении (5 ч</a:t>
            </a:r>
            <a:r>
              <a:rPr lang="ru" sz="1700" dirty="0" smtClean="0">
                <a:latin typeface="Calibri"/>
              </a:rPr>
              <a:t>)</a:t>
            </a:r>
            <a:endParaRPr lang="ru" sz="1700" dirty="0">
              <a:solidFill>
                <a:srgbClr val="34589B"/>
              </a:solidFill>
              <a:latin typeface="Calibri"/>
            </a:endParaRPr>
          </a:p>
          <a:p>
            <a:pPr indent="0" algn="just">
              <a:spcAft>
                <a:spcPts val="630"/>
              </a:spcAft>
            </a:pPr>
            <a:r>
              <a:rPr lang="ru" sz="1700" dirty="0">
                <a:latin typeface="Calibri"/>
              </a:rPr>
              <a:t>•    Рост растения (4 ч).    </a:t>
            </a:r>
            <a:endParaRPr lang="ru" sz="1700" dirty="0">
              <a:solidFill>
                <a:srgbClr val="34589B"/>
              </a:solidFill>
              <a:latin typeface="Calibri"/>
            </a:endParaRPr>
          </a:p>
          <a:p>
            <a:pPr indent="0" algn="just"/>
            <a:r>
              <a:rPr lang="ru" sz="1700" dirty="0">
                <a:latin typeface="Calibri"/>
              </a:rPr>
              <a:t>•    Размножение растения (7 ч).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9560" y="5961888"/>
            <a:ext cx="4181856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/>
            <a:r>
              <a:rPr lang="ru" sz="1700" dirty="0">
                <a:latin typeface="Calibri"/>
              </a:rPr>
              <a:t>• Развитие растения (1 ч). </a:t>
            </a:r>
            <a:endParaRPr lang="ru" sz="1700" strike="sngStrike" dirty="0">
              <a:solidFill>
                <a:srgbClr val="34589B"/>
              </a:solidFill>
              <a:latin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5360" y="1514856"/>
            <a:ext cx="7010400" cy="46085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spcBef>
                <a:spcPts val="630"/>
              </a:spcBef>
              <a:spcAft>
                <a:spcPts val="630"/>
              </a:spcAft>
            </a:pPr>
            <a:r>
              <a:rPr lang="ru" sz="1700">
                <a:latin typeface="Calibri"/>
              </a:rPr>
              <a:t>Раздел 1. Соответствие с учебником.</a:t>
            </a:r>
          </a:p>
          <a:p>
            <a:pPr indent="0" algn="just">
              <a:spcAft>
                <a:spcPts val="2310"/>
              </a:spcAft>
            </a:pPr>
            <a:r>
              <a:rPr lang="ru" sz="1700">
                <a:latin typeface="Calibri"/>
              </a:rPr>
              <a:t>Раздел 2. Не все темы представлены в учебнике</a:t>
            </a:r>
          </a:p>
          <a:p>
            <a:pPr indent="0" algn="just">
              <a:spcAft>
                <a:spcPts val="630"/>
              </a:spcAft>
            </a:pPr>
            <a:r>
              <a:rPr lang="ru" sz="1700">
                <a:latin typeface="Calibri"/>
                <a:hlinkClick r:id="rId4"/>
              </a:rPr>
              <a:t>•    </a:t>
            </a:r>
            <a:r>
              <a:rPr lang="ru" sz="1700" u="sng">
                <a:solidFill>
                  <a:srgbClr val="0465C1"/>
                </a:solidFill>
                <a:latin typeface="Calibri"/>
                <a:hlinkClick r:id="rId4"/>
              </a:rPr>
              <a:t>Почва, её плодородие.</a:t>
            </a:r>
          </a:p>
          <a:p>
            <a:pPr indent="0">
              <a:lnSpc>
                <a:spcPts val="2160"/>
              </a:lnSpc>
            </a:pPr>
            <a:r>
              <a:rPr lang="ru" sz="1700" u="sng">
                <a:solidFill>
                  <a:srgbClr val="0465C1"/>
                </a:solidFill>
                <a:latin typeface="Calibri"/>
                <a:hlinkClick r:id="rId4"/>
              </a:rPr>
              <a:t>Значение обработки почвы (окучивание), внесения удобрений,</a:t>
            </a:r>
            <a:r>
              <a:rPr lang="ru" sz="1700" u="sng">
                <a:solidFill>
                  <a:srgbClr val="0465C1"/>
                </a:solidFill>
                <a:latin typeface="Calibri"/>
              </a:rPr>
              <a:t> прореживание проростков, полива для жизни</a:t>
            </a:r>
          </a:p>
          <a:p>
            <a:pPr indent="0" algn="just">
              <a:lnSpc>
                <a:spcPts val="2160"/>
              </a:lnSpc>
            </a:pPr>
            <a:r>
              <a:rPr lang="ru" sz="1700" u="sng">
                <a:solidFill>
                  <a:srgbClr val="0465C1"/>
                </a:solidFill>
                <a:latin typeface="Calibri"/>
                <a:hlinkClick r:id="rId4"/>
              </a:rPr>
              <a:t>культурных растений. Гидропоника.</a:t>
            </a:r>
            <a:r>
              <a:rPr lang="ru" sz="1700">
                <a:solidFill>
                  <a:srgbClr val="0465C1"/>
                </a:solidFill>
                <a:latin typeface="Calibri"/>
                <a:hlinkClick r:id="rId4"/>
              </a:rPr>
              <a:t> </a:t>
            </a:r>
            <a:r>
              <a:rPr lang="ru" sz="1700">
                <a:latin typeface="Calibri"/>
              </a:rPr>
              <a:t>Большая российская энциклопедия - электронная версия </a:t>
            </a:r>
            <a:r>
              <a:rPr lang="en-US" sz="1700">
                <a:latin typeface="Calibri"/>
              </a:rPr>
              <a:t>(bigenc.ru)</a:t>
            </a:r>
          </a:p>
          <a:p>
            <a:pPr indent="0" algn="just">
              <a:spcAft>
                <a:spcPts val="630"/>
              </a:spcAft>
            </a:pPr>
            <a:r>
              <a:rPr lang="ru" sz="1700">
                <a:latin typeface="Calibri"/>
              </a:rPr>
              <a:t>•    Соответствие с учебником</a:t>
            </a:r>
          </a:p>
          <a:p>
            <a:pPr indent="-292100">
              <a:lnSpc>
                <a:spcPts val="2136"/>
              </a:lnSpc>
            </a:pPr>
            <a:r>
              <a:rPr lang="ru" sz="1700">
                <a:latin typeface="Calibri"/>
                <a:hlinkClick r:id="rId5"/>
              </a:rPr>
              <a:t>•    </a:t>
            </a:r>
            <a:r>
              <a:rPr lang="ru" sz="1700" u="sng">
                <a:solidFill>
                  <a:srgbClr val="0465C1"/>
                </a:solidFill>
                <a:latin typeface="Calibri"/>
                <a:hlinkClick r:id="rId5"/>
              </a:rPr>
              <a:t>Клеточное строение стебля травянистого и древесного растений.</a:t>
            </a:r>
            <a:r>
              <a:rPr lang="ru" sz="1700" u="sng">
                <a:solidFill>
                  <a:srgbClr val="0465C1"/>
                </a:solidFill>
                <a:latin typeface="Calibri"/>
              </a:rPr>
              <a:t> </a:t>
            </a:r>
            <a:r>
              <a:rPr lang="ru" sz="1700">
                <a:latin typeface="Calibri"/>
              </a:rPr>
              <a:t>Биоуроки </a:t>
            </a:r>
            <a:r>
              <a:rPr lang="en-US" sz="1700">
                <a:latin typeface="Calibri"/>
              </a:rPr>
              <a:t>(biouroki.ru).</a:t>
            </a:r>
          </a:p>
          <a:p>
            <a:pPr indent="0" algn="just">
              <a:spcAft>
                <a:spcPts val="630"/>
              </a:spcAft>
            </a:pPr>
            <a:r>
              <a:rPr lang="ru" sz="1700">
                <a:latin typeface="Calibri"/>
              </a:rPr>
              <a:t>•    Соответствие с учебником</a:t>
            </a:r>
          </a:p>
          <a:p>
            <a:pPr indent="-292100">
              <a:lnSpc>
                <a:spcPts val="2160"/>
              </a:lnSpc>
            </a:pPr>
            <a:r>
              <a:rPr lang="ru" sz="1700">
                <a:latin typeface="Calibri"/>
              </a:rPr>
              <a:t>•    </a:t>
            </a:r>
            <a:r>
              <a:rPr lang="ru" sz="1700" u="sng">
                <a:solidFill>
                  <a:srgbClr val="0465C1"/>
                </a:solidFill>
                <a:latin typeface="Calibri"/>
              </a:rPr>
              <a:t>Вегетативное размножение культурных растений. Клоны. </a:t>
            </a:r>
            <a:r>
              <a:rPr lang="ru" sz="1700" u="sng">
                <a:solidFill>
                  <a:srgbClr val="0465C1"/>
                </a:solidFill>
                <a:latin typeface="Calibri"/>
                <a:hlinkClick r:id="rId6"/>
              </a:rPr>
              <a:t>Сохранение признаков материнского растения. Хозяйственное</a:t>
            </a:r>
            <a:r>
              <a:rPr lang="ru" sz="1700" u="sng">
                <a:solidFill>
                  <a:srgbClr val="0465C1"/>
                </a:solidFill>
                <a:latin typeface="Calibri"/>
              </a:rPr>
              <a:t> значение вегетативного размножения.</a:t>
            </a:r>
          </a:p>
          <a:p>
            <a:pPr indent="0" algn="just"/>
            <a:r>
              <a:rPr lang="ru" sz="1700">
                <a:latin typeface="Calibri"/>
              </a:rPr>
              <a:t>•    Соответствие с учебником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537" y="3607724"/>
            <a:ext cx="3032760" cy="12374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537" y="5376672"/>
            <a:ext cx="5919216" cy="61874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39616" y="585216"/>
            <a:ext cx="5193792" cy="356616"/>
          </a:xfrm>
          <a:prstGeom prst="rect">
            <a:avLst/>
          </a:prstGeom>
          <a:solidFill>
            <a:srgbClr val="DFE8ED"/>
          </a:solidFill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6300"/>
              </a:spcAft>
            </a:pPr>
            <a:r>
              <a:rPr lang="ru" sz="3100" b="1">
                <a:solidFill>
                  <a:srgbClr val="0621A5"/>
                </a:solidFill>
                <a:latin typeface="Tahoma"/>
              </a:rPr>
              <a:t>Обновленный ФГОС </a:t>
            </a:r>
            <a:r>
              <a:rPr lang="en-US" sz="3100" b="1">
                <a:solidFill>
                  <a:srgbClr val="0621A5"/>
                </a:solidFill>
                <a:latin typeface="Tahoma"/>
              </a:rPr>
              <a:t>COO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55896" y="1920240"/>
            <a:ext cx="3761232" cy="243840"/>
          </a:xfrm>
          <a:prstGeom prst="rect">
            <a:avLst/>
          </a:prstGeom>
          <a:solidFill>
            <a:srgbClr val="DFE8ED"/>
          </a:solidFill>
        </p:spPr>
        <p:txBody>
          <a:bodyPr wrap="none" lIns="0" tIns="0" rIns="0" bIns="0">
            <a:noAutofit/>
          </a:bodyPr>
          <a:lstStyle/>
          <a:p>
            <a:pPr indent="0" algn="ctr">
              <a:spcBef>
                <a:spcPts val="6300"/>
              </a:spcBef>
              <a:spcAft>
                <a:spcPts val="2940"/>
              </a:spcAft>
            </a:pPr>
            <a:r>
              <a:rPr lang="ru" sz="1700" b="1">
                <a:solidFill>
                  <a:srgbClr val="0621A5"/>
                </a:solidFill>
                <a:latin typeface="Calibri"/>
              </a:rPr>
              <a:t>Преемственность ФГОС 2012 и 2022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58705" y="2686119"/>
            <a:ext cx="5516880" cy="420624"/>
          </a:xfrm>
          <a:prstGeom prst="rect">
            <a:avLst/>
          </a:prstGeom>
          <a:solidFill>
            <a:srgbClr val="DFE8ED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512"/>
              </a:lnSpc>
              <a:spcBef>
                <a:spcPts val="2940"/>
              </a:spcBef>
              <a:spcAft>
                <a:spcPts val="1680"/>
              </a:spcAft>
            </a:pPr>
            <a:r>
              <a:rPr lang="ru" sz="1300" b="1" dirty="0">
                <a:solidFill>
                  <a:srgbClr val="0621A5"/>
                </a:solidFill>
                <a:latin typeface="Tahoma"/>
              </a:rPr>
              <a:t>Определение списка учебных предметов , обязательных для изучения на базовом или углубленном уровне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490881" y="3480816"/>
            <a:ext cx="2584704" cy="377952"/>
          </a:xfrm>
          <a:prstGeom prst="rect">
            <a:avLst/>
          </a:prstGeom>
          <a:solidFill>
            <a:srgbClr val="DFE8ED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368"/>
              </a:lnSpc>
              <a:spcBef>
                <a:spcPts val="1680"/>
              </a:spcBef>
            </a:pPr>
            <a:r>
              <a:rPr lang="ru" sz="1400" b="1" dirty="0">
                <a:solidFill>
                  <a:srgbClr val="021359"/>
                </a:solidFill>
                <a:latin typeface="Calibri"/>
              </a:rPr>
              <a:t>Сформулированы по воспитательным направлениям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08585" y="4383024"/>
            <a:ext cx="2749296" cy="719328"/>
          </a:xfrm>
          <a:prstGeom prst="rect">
            <a:avLst/>
          </a:prstGeom>
          <a:solidFill>
            <a:srgbClr val="DFE8ED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392"/>
              </a:lnSpc>
            </a:pPr>
            <a:r>
              <a:rPr lang="ru" sz="1400" b="1" dirty="0">
                <a:solidFill>
                  <a:srgbClr val="021359"/>
                </a:solidFill>
                <a:latin typeface="Calibri"/>
              </a:rPr>
              <a:t>Конкретизированы по УУД: познавательные,</a:t>
            </a:r>
          </a:p>
          <a:p>
            <a:pPr indent="0" algn="ctr">
              <a:lnSpc>
                <a:spcPts val="1392"/>
              </a:lnSpc>
            </a:pPr>
            <a:r>
              <a:rPr lang="ru" sz="1400" b="1" dirty="0">
                <a:solidFill>
                  <a:srgbClr val="021359"/>
                </a:solidFill>
                <a:latin typeface="Calibri"/>
              </a:rPr>
              <a:t>коммуникативные и регулятивные действия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7552" y="2737104"/>
            <a:ext cx="1682496" cy="27553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0080" y="268224"/>
            <a:ext cx="10936224" cy="16672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1260"/>
              </a:spcAft>
            </a:pPr>
            <a:r>
              <a:rPr lang="ru" sz="2600" b="1">
                <a:solidFill>
                  <a:srgbClr val="0621A5"/>
                </a:solidFill>
                <a:latin typeface="Calibri"/>
              </a:rPr>
              <a:t>Воспитательный потенциал урока биологии формируем личностные</a:t>
            </a:r>
          </a:p>
          <a:p>
            <a:pPr marL="241300" indent="0" algn="ctr">
              <a:spcAft>
                <a:spcPts val="1260"/>
              </a:spcAft>
            </a:pPr>
            <a:r>
              <a:rPr lang="ru" sz="2600" b="1">
                <a:solidFill>
                  <a:srgbClr val="0621A5"/>
                </a:solidFill>
                <a:latin typeface="Calibri"/>
              </a:rPr>
              <a:t>результаты</a:t>
            </a:r>
          </a:p>
          <a:p>
            <a:pPr indent="0" algn="r">
              <a:lnSpc>
                <a:spcPts val="2160"/>
              </a:lnSpc>
            </a:pPr>
            <a:r>
              <a:rPr lang="ru" sz="1800" i="1">
                <a:solidFill>
                  <a:srgbClr val="34589B"/>
                </a:solidFill>
                <a:latin typeface="Calibri"/>
              </a:rPr>
              <a:t>« Воспитание человека - гражданина, человека - патриота, должно быть</a:t>
            </a:r>
          </a:p>
          <a:p>
            <a:pPr indent="0" algn="r">
              <a:lnSpc>
                <a:spcPts val="2160"/>
              </a:lnSpc>
            </a:pPr>
            <a:r>
              <a:rPr lang="ru" sz="1800" i="1">
                <a:solidFill>
                  <a:srgbClr val="34589B"/>
                </a:solidFill>
                <a:latin typeface="Calibri"/>
              </a:rPr>
              <a:t>главной целью всего педагогического процесса »</a:t>
            </a:r>
          </a:p>
          <a:p>
            <a:pPr indent="0" algn="r">
              <a:lnSpc>
                <a:spcPts val="2160"/>
              </a:lnSpc>
            </a:pPr>
            <a:r>
              <a:rPr lang="ru" sz="1800" i="1">
                <a:solidFill>
                  <a:srgbClr val="34589B"/>
                </a:solidFill>
                <a:latin typeface="Calibri"/>
              </a:rPr>
              <a:t>М.В. Ломоносов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96696" y="2697480"/>
            <a:ext cx="3553968" cy="26487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1680"/>
              </a:spcAft>
            </a:pPr>
            <a:r>
              <a:rPr lang="ru" sz="1500">
                <a:solidFill>
                  <a:srgbClr val="34589B"/>
                </a:solidFill>
                <a:latin typeface="Calibri"/>
              </a:rPr>
              <a:t>Содержание работы на уроке:</a:t>
            </a:r>
          </a:p>
          <a:p>
            <a:pPr indent="0" algn="ctr">
              <a:lnSpc>
                <a:spcPts val="2160"/>
              </a:lnSpc>
              <a:spcAft>
                <a:spcPts val="1260"/>
              </a:spcAft>
            </a:pPr>
            <a:r>
              <a:rPr lang="ru" sz="1700">
                <a:latin typeface="Calibri"/>
              </a:rPr>
              <a:t>Формирование у обучающихся уважительного отношения к труду, упорства в преодолении трудностей на примерах деятельности выдающихся ученых, врачей.</a:t>
            </a:r>
          </a:p>
          <a:p>
            <a:pPr indent="0" algn="ctr">
              <a:lnSpc>
                <a:spcPts val="2160"/>
              </a:lnSpc>
            </a:pPr>
            <a:r>
              <a:rPr lang="ru" sz="1700">
                <a:latin typeface="Calibri"/>
              </a:rPr>
              <a:t>Содержательная линия через весь курс биологии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25056" y="2676144"/>
            <a:ext cx="3980688" cy="5303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84"/>
              </a:lnSpc>
            </a:pPr>
            <a:r>
              <a:rPr lang="ru" sz="1700">
                <a:solidFill>
                  <a:srgbClr val="34589B"/>
                </a:solidFill>
                <a:latin typeface="Calibri"/>
              </a:rPr>
              <a:t>Формирование личностных результатов обучающихся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59296" y="3785616"/>
            <a:ext cx="4700016" cy="2164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700" u="sng">
                <a:latin typeface="Calibri"/>
              </a:rPr>
              <a:t>Патриотическое воспитание</a:t>
            </a:r>
            <a:r>
              <a:rPr lang="ru" sz="1700">
                <a:latin typeface="Calibri"/>
              </a:rPr>
              <a:t>: гордость за вклад российских и советских ученых в развитие мировой биологической науки; ценностное отношение к достижениям российских учёных биологов.</a:t>
            </a:r>
          </a:p>
          <a:p>
            <a:pPr indent="0">
              <a:lnSpc>
                <a:spcPts val="2160"/>
              </a:lnSpc>
            </a:pPr>
            <a:r>
              <a:rPr lang="ru" sz="1700" u="sng">
                <a:latin typeface="Calibri"/>
              </a:rPr>
              <a:t>Трудовое воспитание:</a:t>
            </a:r>
          </a:p>
          <a:p>
            <a:pPr indent="0">
              <a:lnSpc>
                <a:spcPts val="2160"/>
              </a:lnSpc>
            </a:pPr>
            <a:r>
              <a:rPr lang="ru" sz="1700">
                <a:latin typeface="Calibri"/>
              </a:rPr>
              <a:t>интерес к практическому изучению</a:t>
            </a:r>
          </a:p>
          <a:p>
            <a:pPr indent="0">
              <a:lnSpc>
                <a:spcPts val="2160"/>
              </a:lnSpc>
            </a:pPr>
            <a:r>
              <a:rPr lang="ru" sz="1700">
                <a:latin typeface="Calibri"/>
              </a:rPr>
              <a:t>профессий, связанных с биологией.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136" y="3166872"/>
            <a:ext cx="1688592" cy="2779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47800" y="161544"/>
            <a:ext cx="8848344" cy="77114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1260"/>
              </a:spcAft>
            </a:pPr>
            <a:r>
              <a:rPr lang="ru" sz="2600" b="1">
                <a:solidFill>
                  <a:srgbClr val="0621A5"/>
                </a:solidFill>
                <a:latin typeface="Calibri"/>
              </a:rPr>
              <a:t>Воспитательный потенциал урока биологии: формируем</a:t>
            </a:r>
          </a:p>
          <a:p>
            <a:pPr indent="0" algn="ctr"/>
            <a:r>
              <a:rPr lang="ru" sz="2600" b="1">
                <a:solidFill>
                  <a:srgbClr val="0621A5"/>
                </a:solidFill>
                <a:latin typeface="Calibri"/>
              </a:rPr>
              <a:t>личностные результаты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63168" y="2700528"/>
            <a:ext cx="3636264" cy="26609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  <a:spcAft>
                <a:spcPts val="840"/>
              </a:spcAft>
            </a:pPr>
            <a:r>
              <a:rPr lang="ru" sz="1700">
                <a:solidFill>
                  <a:srgbClr val="34589B"/>
                </a:solidFill>
                <a:latin typeface="Calibri"/>
              </a:rPr>
              <a:t>Содержание и формы работы на уроке</a:t>
            </a:r>
          </a:p>
          <a:p>
            <a:pPr indent="0" algn="ctr">
              <a:lnSpc>
                <a:spcPts val="1680"/>
              </a:lnSpc>
            </a:pPr>
            <a:r>
              <a:rPr lang="ru" sz="1500">
                <a:latin typeface="Calibri"/>
              </a:rPr>
              <a:t>Объяснение биологических закономерностей, лежащих в основе глобальных атмосферных явлений. Демонстрация работы приборов позволяющих осуществлять экологический мониторинг в месте проживания. Проведение экскурсий, демонстрация фрагментов фильмов о результатах производственной деятельности человека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15328" y="2377440"/>
            <a:ext cx="4565904" cy="37063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84"/>
              </a:lnSpc>
              <a:spcAft>
                <a:spcPts val="1260"/>
              </a:spcAft>
            </a:pPr>
            <a:r>
              <a:rPr lang="ru" sz="1700">
                <a:solidFill>
                  <a:srgbClr val="34589B"/>
                </a:solidFill>
                <a:latin typeface="Calibri"/>
              </a:rPr>
              <a:t>Формирование личностных результатов обучающихся</a:t>
            </a:r>
          </a:p>
          <a:p>
            <a:pPr indent="0">
              <a:lnSpc>
                <a:spcPts val="1896"/>
              </a:lnSpc>
            </a:pPr>
            <a:r>
              <a:rPr lang="ru" sz="1500" i="1" u="sng">
                <a:latin typeface="Calibri"/>
              </a:rPr>
              <a:t>Экологическое воспитание</a:t>
            </a:r>
            <a:r>
              <a:rPr lang="ru" sz="1500">
                <a:latin typeface="Calibri"/>
              </a:rPr>
              <a:t>:</a:t>
            </a:r>
          </a:p>
          <a:p>
            <a:pPr indent="0">
              <a:lnSpc>
                <a:spcPts val="1896"/>
              </a:lnSpc>
            </a:pPr>
            <a:r>
              <a:rPr lang="ru" sz="1500">
                <a:latin typeface="Calibri"/>
              </a:rPr>
              <a:t>осознание глобального характера экологических</a:t>
            </a:r>
          </a:p>
          <a:p>
            <a:pPr indent="0">
              <a:lnSpc>
                <a:spcPts val="1896"/>
              </a:lnSpc>
            </a:pPr>
            <a:r>
              <a:rPr lang="ru" sz="1500">
                <a:latin typeface="Calibri"/>
              </a:rPr>
              <a:t>проблем и путей их решения; планирования</a:t>
            </a:r>
          </a:p>
          <a:p>
            <a:pPr indent="0">
              <a:lnSpc>
                <a:spcPts val="1896"/>
              </a:lnSpc>
            </a:pPr>
            <a:r>
              <a:rPr lang="ru" sz="1500">
                <a:latin typeface="Calibri"/>
              </a:rPr>
              <a:t>поступков и оценки их возможных последствий для</a:t>
            </a:r>
          </a:p>
          <a:p>
            <a:pPr indent="0">
              <a:lnSpc>
                <a:spcPts val="1896"/>
              </a:lnSpc>
            </a:pPr>
            <a:r>
              <a:rPr lang="ru" sz="1500">
                <a:latin typeface="Calibri"/>
              </a:rPr>
              <a:t>окружающей среды</a:t>
            </a:r>
          </a:p>
          <a:p>
            <a:pPr indent="0">
              <a:lnSpc>
                <a:spcPts val="1896"/>
              </a:lnSpc>
            </a:pPr>
            <a:r>
              <a:rPr lang="ru" sz="1500" i="1" u="sng">
                <a:latin typeface="Calibri"/>
              </a:rPr>
              <a:t>Ценности научного познания</a:t>
            </a:r>
            <a:r>
              <a:rPr lang="ru" sz="1500">
                <a:latin typeface="Calibri"/>
              </a:rPr>
              <a:t>:</a:t>
            </a:r>
          </a:p>
          <a:p>
            <a:pPr indent="0">
              <a:lnSpc>
                <a:spcPts val="1896"/>
              </a:lnSpc>
            </a:pPr>
            <a:r>
              <a:rPr lang="ru" sz="1500">
                <a:latin typeface="Calibri"/>
              </a:rPr>
              <a:t>осознание ценности физической науки как мощного</a:t>
            </a:r>
          </a:p>
          <a:p>
            <a:pPr indent="0">
              <a:lnSpc>
                <a:spcPts val="1896"/>
              </a:lnSpc>
            </a:pPr>
            <a:r>
              <a:rPr lang="ru" sz="1500">
                <a:latin typeface="Calibri"/>
              </a:rPr>
              <a:t>инструмента познания мира</a:t>
            </a:r>
          </a:p>
          <a:p>
            <a:pPr indent="0">
              <a:lnSpc>
                <a:spcPts val="1896"/>
              </a:lnSpc>
            </a:pPr>
            <a:r>
              <a:rPr lang="ru" sz="1500" i="1" u="sng">
                <a:latin typeface="Calibri"/>
              </a:rPr>
              <a:t>Формирование культуры здоровья и</a:t>
            </a:r>
          </a:p>
          <a:p>
            <a:pPr indent="0">
              <a:lnSpc>
                <a:spcPts val="1896"/>
              </a:lnSpc>
            </a:pPr>
            <a:r>
              <a:rPr lang="ru" sz="1500" i="1" u="sng">
                <a:latin typeface="Calibri"/>
              </a:rPr>
              <a:t>эмоционального благополучия</a:t>
            </a:r>
            <a:r>
              <a:rPr lang="ru" sz="1500">
                <a:latin typeface="Calibri"/>
              </a:rPr>
              <a:t>:</a:t>
            </a:r>
          </a:p>
          <a:p>
            <a:pPr indent="0">
              <a:lnSpc>
                <a:spcPts val="1896"/>
              </a:lnSpc>
            </a:pPr>
            <a:r>
              <a:rPr lang="ru" sz="1500">
                <a:latin typeface="Calibri"/>
              </a:rPr>
              <a:t>осознание ценности безопасного образа жизни в</a:t>
            </a:r>
          </a:p>
          <a:p>
            <a:pPr indent="0">
              <a:lnSpc>
                <a:spcPts val="1896"/>
              </a:lnSpc>
            </a:pPr>
            <a:r>
              <a:rPr lang="ru" sz="1500">
                <a:latin typeface="Calibri"/>
              </a:rPr>
              <a:t>современном технологическом мире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7848" y="213360"/>
            <a:ext cx="8519160" cy="3413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600" b="1">
                <a:solidFill>
                  <a:srgbClr val="0621A5"/>
                </a:solidFill>
                <a:latin typeface="Calibri"/>
              </a:rPr>
              <a:t>Подготовка учебной части ОУ к новому учебному году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90600" y="1021080"/>
            <a:ext cx="2420112" cy="2651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000" b="1">
                <a:solidFill>
                  <a:srgbClr val="34589B"/>
                </a:solidFill>
                <a:latin typeface="Calibri"/>
              </a:rPr>
              <a:t>Февраль -март 2023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93648" y="1365504"/>
            <a:ext cx="155448" cy="792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1470"/>
              </a:spcAft>
            </a:pPr>
            <a:r>
              <a:rPr lang="ru" sz="1300">
                <a:latin typeface="Calibri"/>
              </a:rPr>
              <a:t>✓</a:t>
            </a:r>
          </a:p>
          <a:p>
            <a:pPr indent="0">
              <a:spcAft>
                <a:spcPts val="420"/>
              </a:spcAft>
            </a:pPr>
            <a:r>
              <a:rPr lang="ru" sz="1300">
                <a:latin typeface="Calibri"/>
              </a:rPr>
              <a:t>✓</a:t>
            </a:r>
          </a:p>
          <a:p>
            <a:pPr indent="0"/>
            <a:r>
              <a:rPr lang="ru" sz="1300">
                <a:latin typeface="Calibri"/>
              </a:rPr>
              <a:t>✓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74064" y="1377696"/>
            <a:ext cx="2953512" cy="8351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300" dirty="0">
                <a:latin typeface="Calibri"/>
              </a:rPr>
              <a:t>Вебинары о подходах в преподавании предметов в 2023/2024 уч. году. Предварительное комплектование ОО Обучение педагогов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63952" y="1030917"/>
            <a:ext cx="5358384" cy="10454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33400" indent="0" algn="just">
              <a:spcAft>
                <a:spcPts val="1050"/>
              </a:spcAft>
            </a:pPr>
            <a:r>
              <a:rPr lang="ru" sz="2000" b="1" dirty="0" smtClean="0">
                <a:solidFill>
                  <a:srgbClr val="C10000"/>
                </a:solidFill>
                <a:latin typeface="Calibri"/>
              </a:rPr>
              <a:t> </a:t>
            </a:r>
            <a:r>
              <a:rPr lang="ru" sz="2000" b="1" dirty="0" smtClean="0">
                <a:solidFill>
                  <a:srgbClr val="34589B"/>
                </a:solidFill>
                <a:latin typeface="Calibri"/>
              </a:rPr>
              <a:t>Июнь-август </a:t>
            </a:r>
            <a:r>
              <a:rPr lang="ru" sz="2000" b="1" dirty="0">
                <a:solidFill>
                  <a:srgbClr val="34589B"/>
                </a:solidFill>
                <a:latin typeface="Calibri"/>
              </a:rPr>
              <a:t>2023</a:t>
            </a:r>
          </a:p>
          <a:p>
            <a:pPr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Сбор в учебной части ОУ рабочих программ</a:t>
            </a:r>
          </a:p>
          <a:p>
            <a:pPr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Проверка зам. директора рабочих программ на исполнение ФГОС.</a:t>
            </a:r>
          </a:p>
          <a:p>
            <a:pPr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Обучение педагогов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17448" y="2676144"/>
            <a:ext cx="152400" cy="4693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500" b="1" dirty="0">
              <a:solidFill>
                <a:srgbClr val="D2D6DB"/>
              </a:solidFill>
              <a:latin typeface="Tahoma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38928" y="2596896"/>
            <a:ext cx="152400" cy="466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500" b="1" dirty="0">
              <a:solidFill>
                <a:srgbClr val="D2D6DB"/>
              </a:solidFill>
              <a:latin typeface="Tahoma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53200" y="2578608"/>
            <a:ext cx="152400" cy="466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500" b="1" dirty="0">
              <a:solidFill>
                <a:srgbClr val="D2D6DB"/>
              </a:solidFill>
              <a:latin typeface="Tahoma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299448" y="2578608"/>
            <a:ext cx="152400" cy="466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500" b="1" dirty="0">
              <a:solidFill>
                <a:srgbClr val="D2D6DB"/>
              </a:solidFill>
              <a:latin typeface="Tahom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4736" y="3681984"/>
            <a:ext cx="7516368" cy="25115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353312" indent="0">
              <a:spcAft>
                <a:spcPts val="630"/>
              </a:spcAft>
            </a:pPr>
            <a:r>
              <a:rPr lang="ru" sz="2000" b="1" dirty="0" smtClean="0">
                <a:solidFill>
                  <a:srgbClr val="34589B"/>
                </a:solidFill>
                <a:latin typeface="Calibri"/>
              </a:rPr>
              <a:t>Апрель </a:t>
            </a:r>
            <a:r>
              <a:rPr lang="ru" sz="2000" b="1" dirty="0">
                <a:solidFill>
                  <a:srgbClr val="34589B"/>
                </a:solidFill>
                <a:latin typeface="Calibri"/>
              </a:rPr>
              <a:t>- июнь 2023</a:t>
            </a:r>
          </a:p>
          <a:p>
            <a:pPr marL="743712"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Принятие решения о введении обновленных ФГОС коллегиальным органом ОО</a:t>
            </a:r>
          </a:p>
          <a:p>
            <a:pPr marL="743712"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Корректировка ООП</a:t>
            </a:r>
          </a:p>
          <a:p>
            <a:pPr marL="743712"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Корректировка рабочих программ НОО и ООО</a:t>
            </a:r>
          </a:p>
          <a:p>
            <a:pPr marL="743712"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Разработка рабочих программ СОО</a:t>
            </a:r>
          </a:p>
          <a:p>
            <a:pPr marL="743712"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Обучение педагогов</a:t>
            </a:r>
          </a:p>
          <a:p>
            <a:pPr marL="1023112" indent="-279400">
              <a:lnSpc>
                <a:spcPts val="1680"/>
              </a:lnSpc>
            </a:pPr>
            <a:r>
              <a:rPr lang="ru" sz="1300" dirty="0">
                <a:latin typeface="Calibri"/>
              </a:rPr>
              <a:t>✓    Проведение родительских собраний обучающихся 5 и 10 классов (информирование родителей о введении обновленных ФГОС)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040112" y="3468624"/>
            <a:ext cx="152400" cy="4724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500" b="1" dirty="0">
              <a:solidFill>
                <a:srgbClr val="D2D6DB"/>
              </a:solidFill>
              <a:latin typeface="Tahoma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456815" y="3704844"/>
            <a:ext cx="3465576" cy="14965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1800" indent="0" algn="ctr">
              <a:spcAft>
                <a:spcPts val="1050"/>
              </a:spcAft>
            </a:pPr>
            <a:r>
              <a:rPr lang="ru" sz="2000" b="1" dirty="0" smtClean="0">
                <a:solidFill>
                  <a:srgbClr val="34589B"/>
                </a:solidFill>
                <a:latin typeface="Calibri"/>
              </a:rPr>
              <a:t> </a:t>
            </a:r>
            <a:r>
              <a:rPr lang="ru" sz="2000" b="1" dirty="0">
                <a:solidFill>
                  <a:srgbClr val="34589B"/>
                </a:solidFill>
                <a:latin typeface="Calibri"/>
              </a:rPr>
              <a:t>Август 2023</a:t>
            </a:r>
          </a:p>
          <a:p>
            <a:pPr marL="304800" indent="-304800">
              <a:lnSpc>
                <a:spcPts val="1680"/>
              </a:lnSpc>
            </a:pPr>
            <a:r>
              <a:rPr lang="ru" sz="1300" dirty="0">
                <a:latin typeface="Calibri"/>
              </a:rPr>
              <a:t>✓    Утверждение директором ОУ рабочих программ (ФГОС-2022)</a:t>
            </a:r>
          </a:p>
          <a:p>
            <a:pPr marL="304800" indent="-304800">
              <a:lnSpc>
                <a:spcPts val="1680"/>
              </a:lnSpc>
            </a:pPr>
            <a:r>
              <a:rPr lang="ru" sz="1300" dirty="0">
                <a:latin typeface="Calibri"/>
              </a:rPr>
              <a:t>✓    Утверждение ООП на уровень начального/ основного /среднего общего образования (ФГОС-2022)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8328" y="1752600"/>
            <a:ext cx="10654216" cy="182121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6800"/>
              </a:spcAft>
            </a:pPr>
            <a:r>
              <a:rPr lang="ru" sz="3300" b="1" dirty="0" smtClean="0">
                <a:solidFill>
                  <a:srgbClr val="0465C1"/>
                </a:solidFill>
                <a:latin typeface="Tahoma"/>
              </a:rPr>
              <a:t>                        Спасибо </a:t>
            </a:r>
            <a:r>
              <a:rPr lang="ru" sz="3300" b="1" dirty="0">
                <a:solidFill>
                  <a:srgbClr val="0465C1"/>
                </a:solidFill>
                <a:latin typeface="Tahoma"/>
              </a:rPr>
              <a:t>за </a:t>
            </a:r>
            <a:r>
              <a:rPr lang="ru" sz="3300" b="1" dirty="0" smtClean="0">
                <a:solidFill>
                  <a:srgbClr val="0465C1"/>
                </a:solidFill>
                <a:latin typeface="Tahoma"/>
              </a:rPr>
              <a:t>внимание !     </a:t>
            </a:r>
            <a:endParaRPr lang="ru" sz="3300" b="1" dirty="0">
              <a:solidFill>
                <a:srgbClr val="0465C1"/>
              </a:solidFill>
              <a:latin typeface="Tahom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34440" y="5193792"/>
            <a:ext cx="2694432" cy="5059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Bef>
                <a:spcPts val="16800"/>
              </a:spcBef>
              <a:spcAft>
                <a:spcPts val="420"/>
              </a:spcAft>
            </a:pPr>
            <a:endParaRPr lang="en-US" sz="1700" dirty="0">
              <a:latin typeface="Calibri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1938</Words>
  <Application>Microsoft Office PowerPoint</Application>
  <PresentationFormat>Произвольный</PresentationFormat>
  <Paragraphs>372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19</cp:revision>
  <dcterms:modified xsi:type="dcterms:W3CDTF">2023-03-24T06:49:58Z</dcterms:modified>
</cp:coreProperties>
</file>