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81" r:id="rId18"/>
    <p:sldId id="282" r:id="rId19"/>
    <p:sldId id="283" r:id="rId20"/>
    <p:sldId id="286" r:id="rId21"/>
    <p:sldId id="287" r:id="rId22"/>
  </p:sldIdLst>
  <p:sldSz cx="12192000" cy="6859588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74" autoAdjust="0"/>
  </p:normalViewPr>
  <p:slideViewPr>
    <p:cSldViewPr>
      <p:cViewPr>
        <p:scale>
          <a:sx n="66" d="100"/>
          <a:sy n="66" d="100"/>
        </p:scale>
        <p:origin x="-876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edsoo.ru/Normativnie_dokumenti.ht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edu.gov.ru/document/60b620e25e4db7214971c16f6b813b0d/" TargetMode="External"/><Relationship Id="rId5" Type="http://schemas.openxmlformats.org/officeDocument/2006/relationships/hyperlink" Target="http://publication.pravo.gov.ru/Document/View/0001202211010045" TargetMode="External"/><Relationship Id="rId4" Type="http://schemas.openxmlformats.org/officeDocument/2006/relationships/hyperlink" Target="https://www.consultant.ru/document/cons_doc_LAW_14017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User-089\Downloads\&#1056;&#1119;&#1056;&#160;&#1056;&#1119;_&#1056;&#1038;&#1056;&#1115;&#1056;&#1115;_&#1056;&#164;&#1056;&#1105;&#1056;&#183;&#1056;&#1105;&#1056;&#1108;&#1056;&#176;_&#1056;&#8216;&#1056;&#176;&#1056;&#183;&#1056;&#1109;&#1056;&#1030;&#1057;&#8249;&#1056;&#8470;_&#1057;&#1107;&#1057;&#1026;&#1056;&#1109;&#1056;&#1030;&#1056;&#181;&#1056;&#1029;&#1057;&#1034;.pdf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C:\Users\User-089\Downloads\&#1056;&#1119;&#1056;&#160;&#1056;&#1119;%20&#1056;&#164;&#1056;&#152;&#1056;&#8212;&#1056;&#152;&#1056;&#1113;&#1056;&#1106;_&#1056;&#1115;&#1056;&#1115;&#1056;&#1115;_&#1056;&#1032;&#1056;&#1110;&#1056;&#187;&#1057;&#1107;&#1056;&#177;&#1056;&#187;&#1056;&#181;&#1056;&#1029;&#1056;&#1029;&#1057;&#8249;&#1056;&#8470;%20&#1057;&#1107;&#1057;&#1026;&#1056;&#1109;&#1056;&#1030;&#1056;&#181;&#1056;&#1029;&#1057;&#1034;.pdf" TargetMode="External"/><Relationship Id="rId5" Type="http://schemas.openxmlformats.org/officeDocument/2006/relationships/hyperlink" Target="file:///C:\Users\User-089\Downloads\&#1056;&#164;&#1056;&#1105;&#1056;&#183;&#1056;&#1105;&#1056;&#1108;&#1056;&#176;.%20&#1056;&#1115;&#1057;&#1027;&#1056;&#1029;&#1056;&#1109;&#1056;&#1030;&#1056;&#1029;&#1056;&#1109;&#1056;&#181;%20&#1056;&#1109;&#1056;&#177;&#1057;&#8240;&#1056;&#181;&#1056;&#181;%20&#1056;&#1109;&#1056;&#177;&#1057;&#1026;&#1056;&#176;&#1056;&#183;&#1056;&#1109;&#1056;&#1030;&#1056;&#176;&#1056;&#1029;&#1056;&#1105;&#1056;&#181;_7-9.pdf" TargetMode="External"/><Relationship Id="rId4" Type="http://schemas.openxmlformats.org/officeDocument/2006/relationships/hyperlink" Target="file:///C:\Users\User-089\Downloads\&#1056;&#1119;&#1056;&#160;&#1056;&#1119;_&#1056;&#1038;&#1056;&#1115;&#1056;&#1115;_&#1056;&#164;&#1056;&#1105;&#1056;&#183;&#1056;&#1105;&#1056;&#1108;&#1056;&#176;_&#1056;&#1032;&#1056;&#1110;&#1056;&#187;&#1057;&#1107;&#1056;&#177;&#1056;&#187;&#1056;&#181;&#1056;&#1029;&#1056;&#1029;&#1057;&#8249;&#1056;&#8470;_&#1057;&#1107;&#1057;&#1026;&#1056;&#1109;&#1056;&#1030;&#1056;&#181;&#1056;&#1029;&#1057;&#1034;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89304" y="1566672"/>
            <a:ext cx="9354312" cy="438340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5760"/>
              </a:lnSpc>
              <a:spcBef>
                <a:spcPts val="630"/>
              </a:spcBef>
            </a:pPr>
            <a:r>
              <a:rPr lang="ru" sz="4700" b="1" spc="-50" dirty="0">
                <a:solidFill>
                  <a:srgbClr val="375EA6"/>
                </a:solidFill>
                <a:latin typeface="Calibri"/>
              </a:rPr>
              <a:t>Преподавание предмета «Физика»</a:t>
            </a:r>
          </a:p>
          <a:p>
            <a:pPr indent="0" algn="ctr">
              <a:lnSpc>
                <a:spcPts val="5760"/>
              </a:lnSpc>
              <a:spcAft>
                <a:spcPts val="2310"/>
              </a:spcAft>
            </a:pPr>
            <a:r>
              <a:rPr lang="ru" sz="4700" b="1" spc="-50" dirty="0">
                <a:solidFill>
                  <a:srgbClr val="375EA6"/>
                </a:solidFill>
                <a:latin typeface="Calibri"/>
              </a:rPr>
              <a:t>в 2023-2024 уч.году: единое образовательное пространство </a:t>
            </a:r>
            <a:r>
              <a:rPr lang="ru" sz="4700" b="1" spc="-50" dirty="0" smtClean="0">
                <a:solidFill>
                  <a:srgbClr val="375EA6"/>
                </a:solidFill>
                <a:latin typeface="Calibri"/>
              </a:rPr>
              <a:t>РФ</a:t>
            </a:r>
          </a:p>
          <a:p>
            <a:pPr indent="0" algn="ctr">
              <a:lnSpc>
                <a:spcPts val="5760"/>
              </a:lnSpc>
              <a:spcAft>
                <a:spcPts val="2310"/>
              </a:spcAft>
            </a:pPr>
            <a:endParaRPr lang="ru" sz="4700" b="1" spc="-50" dirty="0">
              <a:solidFill>
                <a:srgbClr val="375EA6"/>
              </a:solidFill>
              <a:latin typeface="Calibri"/>
            </a:endParaRPr>
          </a:p>
          <a:p>
            <a:pPr indent="0" algn="ctr">
              <a:lnSpc>
                <a:spcPts val="5760"/>
              </a:lnSpc>
              <a:spcAft>
                <a:spcPts val="2310"/>
              </a:spcAft>
            </a:pPr>
            <a:r>
              <a:rPr lang="ru" sz="2000" b="1" spc="-50" dirty="0" smtClean="0">
                <a:latin typeface="Times New Roman" pitchFamily="18" charset="0"/>
                <a:cs typeface="Times New Roman" pitchFamily="18" charset="0"/>
              </a:rPr>
              <a:t>                                              Методист ГБУ ДПО «Отрадненский РЦ»  Иванова Н.А.</a:t>
            </a:r>
            <a:endParaRPr lang="ru" sz="2000" b="1" spc="-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7952" y="5254752"/>
            <a:ext cx="3227832" cy="896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440"/>
              </a:lnSpc>
              <a:spcBef>
                <a:spcPts val="2310"/>
              </a:spcBef>
            </a:pPr>
            <a:endParaRPr lang="ru" sz="1100" dirty="0">
              <a:solidFill>
                <a:srgbClr val="1C3264"/>
              </a:solidFill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46320" y="6370320"/>
            <a:ext cx="2901696" cy="2346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Bef>
                <a:spcPts val="1470"/>
              </a:spcBef>
            </a:pPr>
            <a:endParaRPr lang="ru" sz="1800" b="1" dirty="0">
              <a:solidFill>
                <a:srgbClr val="1C3264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" y="2081784"/>
            <a:ext cx="466344" cy="2362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352" y="1408176"/>
            <a:ext cx="4529328" cy="44256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19784" y="344424"/>
            <a:ext cx="9265920" cy="289560"/>
          </a:xfrm>
          <a:prstGeom prst="rect">
            <a:avLst/>
          </a:prstGeom>
          <a:solidFill>
            <a:srgbClr val="4473C5"/>
          </a:solidFill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80"/>
              </a:spcAft>
            </a:pPr>
            <a:r>
              <a:rPr lang="ru" sz="1900" b="1">
                <a:solidFill>
                  <a:srgbClr val="FFFFFF"/>
                </a:solidFill>
                <a:latin typeface="Calibri"/>
              </a:rPr>
              <a:t>ПРАВОВЫЕ ОРИЕНТИРЫ ДЛЯ ОБРАЗОВАТЕЛЬНОЙ ОРГАНИЗАЦИИ В 2023-2024 УЧ. 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50976" y="2075688"/>
            <a:ext cx="5209032" cy="4328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704"/>
              </a:lnSpc>
              <a:spcBef>
                <a:spcPts val="5040"/>
              </a:spcBef>
              <a:spcAft>
                <a:spcPts val="3780"/>
              </a:spcAft>
            </a:pPr>
            <a:r>
              <a:rPr lang="ru" sz="1300" b="1">
                <a:solidFill>
                  <a:srgbClr val="375EA6"/>
                </a:solidFill>
                <a:latin typeface="Calibri"/>
              </a:rPr>
              <a:t>ФЗ-№273 «ОБ ОБРАЗОВАНИИ В РОССИЙСКОЙ ФЕДЕРАЦИИ» </a:t>
            </a:r>
            <a:r>
              <a:rPr lang="en-US" sz="1300" b="1" u="sng">
                <a:solidFill>
                  <a:srgbClr val="0467C0"/>
                </a:solidFill>
                <a:latin typeface="Calibri"/>
                <a:hlinkClick r:id="rId4"/>
              </a:rPr>
              <a:t>https://www.consultant.ru/document/cons doc LAW </a:t>
            </a:r>
            <a:r>
              <a:rPr lang="ru" sz="1300" b="1" u="sng">
                <a:solidFill>
                  <a:srgbClr val="0467C0"/>
                </a:solidFill>
                <a:latin typeface="Calibri"/>
                <a:hlinkClick r:id="rId4"/>
              </a:rPr>
              <a:t>140174/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59289" y="5374010"/>
            <a:ext cx="3499104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3780"/>
              </a:spcBef>
              <a:spcAft>
                <a:spcPts val="3780"/>
              </a:spcAft>
            </a:pPr>
            <a:r>
              <a:rPr lang="ru" sz="1300" b="1" u="sng" dirty="0">
                <a:solidFill>
                  <a:srgbClr val="375EA6"/>
                </a:solidFill>
                <a:latin typeface="Calibri"/>
                <a:hlinkClick r:id="rId5"/>
              </a:rPr>
              <a:t>ФЕДЕРАЛЬНЫЙ ПЕРЕЧЕНЬ УЧЕБНИКОВ</a:t>
            </a:r>
            <a:r>
              <a:rPr lang="ru" sz="1300" b="1" dirty="0">
                <a:solidFill>
                  <a:srgbClr val="375EA6"/>
                </a:solidFill>
                <a:latin typeface="Calibri"/>
                <a:hlinkClick r:id="rId5"/>
              </a:rPr>
              <a:t> </a:t>
            </a:r>
            <a:r>
              <a:rPr lang="ru" sz="1300" b="1" dirty="0">
                <a:solidFill>
                  <a:srgbClr val="375EA6"/>
                </a:solidFill>
                <a:latin typeface="Calibri"/>
              </a:rPr>
              <a:t>2022г.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59289" y="6224016"/>
            <a:ext cx="4907280" cy="3749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3780"/>
              </a:spcBef>
              <a:spcAft>
                <a:spcPts val="210"/>
              </a:spcAft>
            </a:pPr>
            <a:r>
              <a:rPr lang="ru" sz="1300" b="1" dirty="0">
                <a:solidFill>
                  <a:srgbClr val="375EA6"/>
                </a:solidFill>
                <a:latin typeface="Calibri"/>
              </a:rPr>
              <a:t>КОНЦЕПЦИЯ ПРЕПОДАВАНИЯ ФИЗИКИ</a:t>
            </a:r>
          </a:p>
          <a:p>
            <a:pPr indent="0">
              <a:spcAft>
                <a:spcPts val="10080"/>
              </a:spcAft>
            </a:pPr>
            <a:r>
              <a:rPr lang="en-US" sz="1050" b="1" u="sng" cap="small" dirty="0">
                <a:solidFill>
                  <a:srgbClr val="375EA6"/>
                </a:solidFill>
                <a:latin typeface="Calibri"/>
                <a:hlinkClick r:id="rId6"/>
              </a:rPr>
              <a:t>https://DOCS.EDU.GOV.RU/DOCUMENT/60B620E25E4DB7214971C16F6B813B0D/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644128" y="920496"/>
            <a:ext cx="1682496" cy="2743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984"/>
              </a:lnSpc>
            </a:pPr>
            <a:r>
              <a:rPr lang="ru" sz="1050" b="1" dirty="0" smtClean="0">
                <a:solidFill>
                  <a:srgbClr val="232122"/>
                </a:solidFill>
                <a:latin typeface="Calibri"/>
              </a:rPr>
              <a:t>ЕДИНОЕ </a:t>
            </a:r>
            <a:r>
              <a:rPr lang="ru" sz="1050" b="1" dirty="0">
                <a:solidFill>
                  <a:srgbClr val="232122"/>
                </a:solidFill>
                <a:latin typeface="Calibri"/>
              </a:rPr>
              <a:t>СОДЕРЖАНИЕ </a:t>
            </a:r>
            <a:r>
              <a:rPr lang="ru" sz="1050" b="1" dirty="0" smtClean="0">
                <a:solidFill>
                  <a:srgbClr val="46404C"/>
                </a:solidFill>
                <a:latin typeface="Calibri"/>
              </a:rPr>
              <a:t> </a:t>
            </a:r>
            <a:r>
              <a:rPr lang="ru" sz="1050" b="1" dirty="0">
                <a:solidFill>
                  <a:srgbClr val="232122"/>
                </a:solidFill>
                <a:latin typeface="Calibri"/>
              </a:rPr>
              <a:t>ОБЩЕГО ОБРАЗОВАНИЯ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50480" y="6251448"/>
            <a:ext cx="3874008" cy="3200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10080"/>
              </a:spcBef>
            </a:pPr>
            <a:r>
              <a:rPr lang="ru" sz="2200" b="1" u="sng">
                <a:solidFill>
                  <a:srgbClr val="0467C0"/>
                </a:solidFill>
                <a:latin typeface="Tahoma"/>
                <a:hlinkClick r:id="rId7"/>
              </a:rPr>
              <a:t>Нормативные документы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52" y="5230368"/>
            <a:ext cx="466344" cy="236220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59289" y="4255008"/>
            <a:ext cx="3499104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3780"/>
              </a:spcBef>
              <a:spcAft>
                <a:spcPts val="3780"/>
              </a:spcAft>
            </a:pPr>
            <a:r>
              <a:rPr lang="ru" sz="1300" b="1" u="sng" dirty="0" smtClean="0">
                <a:solidFill>
                  <a:srgbClr val="375EA6"/>
                </a:solidFill>
                <a:latin typeface="Calibri"/>
              </a:rPr>
              <a:t>Обновлённый ФГОС СОО </a:t>
            </a:r>
            <a:r>
              <a:rPr lang="ru" sz="1300" b="1" dirty="0" smtClean="0">
                <a:solidFill>
                  <a:srgbClr val="375EA6"/>
                </a:solidFill>
                <a:latin typeface="Calibri"/>
              </a:rPr>
              <a:t>2022г</a:t>
            </a:r>
            <a:r>
              <a:rPr lang="ru" sz="1300" b="1" dirty="0">
                <a:solidFill>
                  <a:srgbClr val="375EA6"/>
                </a:solidFill>
                <a:latin typeface="Calibri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62614" y="3259361"/>
            <a:ext cx="3499104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3780"/>
              </a:spcBef>
              <a:spcAft>
                <a:spcPts val="3780"/>
              </a:spcAft>
            </a:pPr>
            <a:r>
              <a:rPr lang="ru" sz="1300" b="1" u="sng" dirty="0" smtClean="0">
                <a:solidFill>
                  <a:srgbClr val="375EA6"/>
                </a:solidFill>
                <a:latin typeface="Calibri"/>
              </a:rPr>
              <a:t>Обновлённый ФГОС ООО </a:t>
            </a:r>
            <a:r>
              <a:rPr lang="ru" sz="1300" b="1" dirty="0" smtClean="0">
                <a:solidFill>
                  <a:srgbClr val="375EA6"/>
                </a:solidFill>
                <a:latin typeface="Calibri"/>
              </a:rPr>
              <a:t>2021г</a:t>
            </a:r>
            <a:r>
              <a:rPr lang="ru" sz="1300" b="1" dirty="0">
                <a:solidFill>
                  <a:srgbClr val="375EA6"/>
                </a:solidFill>
                <a:latin typeface="Calibri"/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48" y="30480"/>
            <a:ext cx="1164336" cy="11490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58112"/>
            <a:ext cx="393192" cy="3931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2645664"/>
            <a:ext cx="390144" cy="3901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3880104"/>
            <a:ext cx="429768" cy="4297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" y="4572000"/>
            <a:ext cx="10082784" cy="19659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9080" y="359664"/>
            <a:ext cx="2868168" cy="6522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976"/>
              </a:lnSpc>
            </a:pPr>
            <a:r>
              <a:rPr lang="ru" sz="2700" b="1">
                <a:solidFill>
                  <a:srgbClr val="081EA8"/>
                </a:solidFill>
                <a:latin typeface="Calibri"/>
              </a:rPr>
              <a:t>ЕДИНАЯ СИСТЕМА ОБРАЗОВАНИЯ РФ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28944" y="316992"/>
            <a:ext cx="5352288" cy="10485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700" b="1">
                <a:solidFill>
                  <a:srgbClr val="081EA8"/>
                </a:solidFill>
                <a:latin typeface="Calibri"/>
              </a:rPr>
              <a:t>ЕДИНСТВО СОДЕРЖАНИЯ ОБЩЕГО</a:t>
            </a:r>
          </a:p>
          <a:p>
            <a:pPr indent="0">
              <a:spcAft>
                <a:spcPts val="630"/>
              </a:spcAft>
            </a:pPr>
            <a:r>
              <a:rPr lang="ru" sz="2700" b="1">
                <a:solidFill>
                  <a:srgbClr val="081EA8"/>
                </a:solidFill>
                <a:latin typeface="Calibri"/>
              </a:rPr>
              <a:t>ОБРАЗОВАНИЯ</a:t>
            </a:r>
          </a:p>
          <a:p>
            <a:pPr indent="0"/>
            <a:r>
              <a:rPr lang="ru" sz="2700" b="1">
                <a:solidFill>
                  <a:srgbClr val="081EA8"/>
                </a:solidFill>
                <a:latin typeface="Calibri"/>
              </a:rPr>
              <a:t>ФОП ООО и СОО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4800" y="1490472"/>
            <a:ext cx="4791456" cy="21671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</a:pPr>
            <a:r>
              <a:rPr lang="ru" sz="1900" b="1" dirty="0">
                <a:solidFill>
                  <a:srgbClr val="375EA6"/>
                </a:solidFill>
                <a:latin typeface="Calibri"/>
              </a:rPr>
              <a:t>Единые подходы</a:t>
            </a:r>
          </a:p>
          <a:p>
            <a:pPr indent="0">
              <a:lnSpc>
                <a:spcPts val="2160"/>
              </a:lnSpc>
            </a:pPr>
            <a:r>
              <a:rPr lang="ru" sz="1900" dirty="0">
                <a:solidFill>
                  <a:srgbClr val="081EA8"/>
                </a:solidFill>
                <a:latin typeface="Calibri"/>
              </a:rPr>
              <a:t>к формированию содержания образования и воспитания </a:t>
            </a:r>
            <a:r>
              <a:rPr lang="ru" sz="1900" dirty="0" smtClean="0">
                <a:solidFill>
                  <a:srgbClr val="081EA8"/>
                </a:solidFill>
                <a:latin typeface="Calibri"/>
              </a:rPr>
              <a:t>                                                   </a:t>
            </a:r>
            <a:r>
              <a:rPr lang="ru" sz="1900" b="1" dirty="0" smtClean="0">
                <a:solidFill>
                  <a:srgbClr val="375EA6"/>
                </a:solidFill>
                <a:latin typeface="Calibri"/>
              </a:rPr>
              <a:t>Единые </a:t>
            </a:r>
            <a:r>
              <a:rPr lang="ru" sz="1900" b="1" dirty="0">
                <a:solidFill>
                  <a:srgbClr val="375EA6"/>
                </a:solidFill>
                <a:latin typeface="Calibri"/>
              </a:rPr>
              <a:t>стандарты </a:t>
            </a:r>
            <a:r>
              <a:rPr lang="ru" sz="1900" dirty="0">
                <a:solidFill>
                  <a:srgbClr val="081EA8"/>
                </a:solidFill>
                <a:latin typeface="Calibri"/>
              </a:rPr>
              <a:t>образовательного пространства </a:t>
            </a:r>
            <a:r>
              <a:rPr lang="ru" sz="1900" dirty="0" smtClean="0">
                <a:solidFill>
                  <a:srgbClr val="081EA8"/>
                </a:solidFill>
                <a:latin typeface="Calibri"/>
              </a:rPr>
              <a:t>страны                                   </a:t>
            </a:r>
            <a:r>
              <a:rPr lang="ru" sz="1900" b="1" dirty="0">
                <a:solidFill>
                  <a:srgbClr val="375EA6"/>
                </a:solidFill>
                <a:latin typeface="Calibri"/>
              </a:rPr>
              <a:t>Единая система</a:t>
            </a:r>
          </a:p>
          <a:p>
            <a:pPr indent="0">
              <a:lnSpc>
                <a:spcPts val="2160"/>
              </a:lnSpc>
            </a:pPr>
            <a:r>
              <a:rPr lang="ru" sz="1900" dirty="0">
                <a:solidFill>
                  <a:srgbClr val="081EA8"/>
                </a:solidFill>
                <a:latin typeface="Calibri"/>
              </a:rPr>
              <a:t>мониторинга эффективности деятельности образовательных организаций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62416" y="1652016"/>
            <a:ext cx="1636776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81EA8"/>
                </a:solidFill>
                <a:latin typeface="Calibri"/>
              </a:rPr>
              <a:t>ЦЕЛЕВОЙ РАЗДЕЛ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662928" y="2170176"/>
            <a:ext cx="1636776" cy="1066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300">
                <a:latin typeface="Calibri"/>
              </a:rPr>
              <a:t>пояснительная записка;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662928" y="2322576"/>
            <a:ext cx="4035552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</a:pPr>
            <a:r>
              <a:rPr lang="ru" sz="1300">
                <a:latin typeface="Calibri"/>
              </a:rPr>
              <a:t>планируемые результаты освоения обучающимися ФООП;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659880" y="2505456"/>
            <a:ext cx="5023104" cy="1432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lnSpc>
                <a:spcPts val="1440"/>
              </a:lnSpc>
              <a:spcAft>
                <a:spcPts val="840"/>
              </a:spcAft>
            </a:pPr>
            <a:r>
              <a:rPr lang="ru" sz="1300">
                <a:latin typeface="Calibri"/>
              </a:rPr>
              <a:t>система оценки достижения планируемых результатов освоения ФООП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8281416" y="2819400"/>
            <a:ext cx="2526792" cy="1920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81EA8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458712" y="3054096"/>
            <a:ext cx="4773168" cy="72847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440"/>
              </a:lnSpc>
            </a:pPr>
            <a:r>
              <a:rPr lang="ru" sz="1300">
                <a:solidFill>
                  <a:srgbClr val="FF0000"/>
                </a:solidFill>
                <a:latin typeface="Calibri"/>
              </a:rPr>
              <a:t>■    федеральные рабочие программы учебных предметов</a:t>
            </a:r>
          </a:p>
          <a:p>
            <a:pPr marL="266700" indent="-266700">
              <a:lnSpc>
                <a:spcPts val="1440"/>
              </a:lnSpc>
            </a:pPr>
            <a:r>
              <a:rPr lang="ru" sz="1300">
                <a:latin typeface="Calibri"/>
              </a:rPr>
              <a:t>■    программа формирования универсальных учебных действий у обучающихся;</a:t>
            </a:r>
          </a:p>
          <a:p>
            <a:pPr indent="0" algn="just">
              <a:lnSpc>
                <a:spcPts val="1440"/>
              </a:lnSpc>
            </a:pPr>
            <a:r>
              <a:rPr lang="ru" sz="1300">
                <a:latin typeface="Calibri"/>
              </a:rPr>
              <a:t>■    федеральная рабочая программа воспитания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436864" y="4120896"/>
            <a:ext cx="2676144" cy="2286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081EA8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528816" y="4370832"/>
            <a:ext cx="2374392" cy="1798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FF0000"/>
                </a:solidFill>
                <a:latin typeface="Calibri"/>
              </a:rPr>
              <a:t>■ федеральный учебный план;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7008" y="246888"/>
            <a:ext cx="9784080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700" b="1">
                <a:solidFill>
                  <a:srgbClr val="1C3264"/>
                </a:solidFill>
                <a:latin typeface="Calibri"/>
              </a:rPr>
              <a:t>Место предмета в учебном плане на уровне основного общего</a:t>
            </a:r>
          </a:p>
          <a:p>
            <a:pPr indent="0" algn="ctr"/>
            <a:r>
              <a:rPr lang="ru" sz="2700" b="1">
                <a:solidFill>
                  <a:srgbClr val="1C3264"/>
                </a:solidFill>
                <a:latin typeface="Calibri"/>
              </a:rPr>
              <a:t>образования в 2023-2024 уч. году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00456" y="1514856"/>
          <a:ext cx="10674096" cy="4837176"/>
        </p:xfrm>
        <a:graphic>
          <a:graphicData uri="http://schemas.openxmlformats.org/drawingml/2006/table">
            <a:tbl>
              <a:tblPr/>
              <a:tblGrid>
                <a:gridCol w="3703320"/>
                <a:gridCol w="2103120"/>
                <a:gridCol w="2356104"/>
                <a:gridCol w="2511552"/>
              </a:tblGrid>
              <a:tr h="847344">
                <a:tc rowSpan="2">
                  <a:txBody>
                    <a:bodyPr/>
                    <a:lstStyle/>
                    <a:p>
                      <a:pPr marL="114300" indent="0">
                        <a:spcAft>
                          <a:spcPts val="5040"/>
                        </a:spcAft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Предмет</a:t>
                      </a:r>
                    </a:p>
                    <a:p>
                      <a:pPr marL="2501900"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Количество часов в неделю</a:t>
                      </a: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4100"/>
                    </a:p>
                  </a:txBody>
                  <a:tcPr marL="0" marR="0" marT="0" marB="0"/>
                </a:tc>
              </a:tr>
              <a:tr h="1185672">
                <a:tc vMerge="1">
                  <a:txBody>
                    <a:bodyPr/>
                    <a:lstStyle/>
                    <a:p>
                      <a:endParaRPr sz="5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420"/>
                        </a:spcAft>
                      </a:pPr>
                      <a:r>
                        <a:rPr lang="ru" sz="2300" b="1">
                          <a:solidFill>
                            <a:srgbClr val="1C3264"/>
                          </a:solidFill>
                          <a:latin typeface="Calibri"/>
                        </a:rPr>
                        <a:t>VII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00">
                          <a:solidFill>
                            <a:srgbClr val="FF0000"/>
                          </a:solidFill>
                          <a:latin typeface="Calibri"/>
                        </a:rPr>
                        <a:t>Использование </a:t>
                      </a:r>
                      <a:r>
                        <a:rPr lang="ru" sz="1150" b="1">
                          <a:solidFill>
                            <a:srgbClr val="FF0000"/>
                          </a:solidFill>
                          <a:latin typeface="Calibri"/>
                        </a:rPr>
                        <a:t>ПРП </a:t>
                      </a:r>
                      <a:r>
                        <a:rPr lang="ru" sz="1100">
                          <a:solidFill>
                            <a:srgbClr val="FF0000"/>
                          </a:solidFill>
                          <a:latin typeface="Calibri"/>
                        </a:rPr>
                        <a:t>для базового и углубленного уровней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en-US" sz="1100">
                          <a:solidFill>
                            <a:srgbClr val="1C3264"/>
                          </a:solidFill>
                          <a:latin typeface="Calibri"/>
                        </a:rPr>
                        <a:t>(</a:t>
                      </a:r>
                      <a:r>
                        <a:rPr lang="en-US" sz="1100">
                          <a:solidFill>
                            <a:srgbClr val="1C3264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100">
                          <a:solidFill>
                            <a:srgbClr val="1C3264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416"/>
                        </a:lnSpc>
                      </a:pPr>
                      <a:r>
                        <a:rPr lang="en-US" sz="1150" b="1">
                          <a:solidFill>
                            <a:srgbClr val="1C3264"/>
                          </a:solidFill>
                          <a:latin typeface="Calibri"/>
                        </a:rPr>
                        <a:t>VIII</a:t>
                      </a:r>
                    </a:p>
                    <a:p>
                      <a:pPr indent="0" algn="ctr">
                        <a:lnSpc>
                          <a:spcPts val="1416"/>
                        </a:lnSpc>
                      </a:pPr>
                      <a:r>
                        <a:rPr lang="ru" sz="1150" b="1">
                          <a:solidFill>
                            <a:srgbClr val="1C3264"/>
                          </a:solidFill>
                          <a:latin typeface="Calibri"/>
                        </a:rPr>
                        <a:t>Использование разработанных ранее РП по физике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50" b="1">
                          <a:solidFill>
                            <a:srgbClr val="1C3264"/>
                          </a:solidFill>
                          <a:latin typeface="Calibri"/>
                        </a:rPr>
                        <a:t>IX</a:t>
                      </a:r>
                    </a:p>
                    <a:p>
                      <a:pPr indent="0" algn="ctr">
                        <a:lnSpc>
                          <a:spcPts val="1440"/>
                        </a:lnSpc>
                      </a:pPr>
                      <a:r>
                        <a:rPr lang="ru" sz="1150" b="1">
                          <a:solidFill>
                            <a:srgbClr val="1C3264"/>
                          </a:solidFill>
                          <a:latin typeface="Calibri"/>
                        </a:rPr>
                        <a:t>Использование разработанных ранее РП по физике</a:t>
                      </a:r>
                    </a:p>
                  </a:txBody>
                  <a:tcPr marL="0" marR="0" marT="0" marB="0"/>
                </a:tc>
              </a:tr>
              <a:tr h="856488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1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  <a:p>
                      <a:pPr indent="0" algn="ctr"/>
                      <a:r>
                        <a:rPr lang="ru" sz="1700">
                          <a:solidFill>
                            <a:srgbClr val="1C3264"/>
                          </a:solidFill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>
                          <a:solidFill>
                            <a:srgbClr val="1C3264"/>
                          </a:solidFill>
                          <a:latin typeface="Calibri"/>
                        </a:rPr>
                        <a:t>2*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2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81100" indent="0"/>
                      <a:r>
                        <a:rPr lang="ru" sz="2300" b="1">
                          <a:solidFill>
                            <a:srgbClr val="1C32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856488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31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  <a:p>
                      <a:pPr indent="0" algn="ctr"/>
                      <a:r>
                        <a:rPr lang="ru" sz="1700">
                          <a:solidFill>
                            <a:srgbClr val="1C3264"/>
                          </a:solidFill>
                          <a:latin typeface="Calibri"/>
                        </a:rPr>
                        <a:t>Углубленный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R="190500" indent="0" algn="ctr"/>
                      <a:r>
                        <a:rPr lang="ru" sz="2800" b="1" i="1">
                          <a:solidFill>
                            <a:srgbClr val="1C3264"/>
                          </a:solidFill>
                          <a:latin typeface="Times New Roman"/>
                        </a:rPr>
                        <a:t>3</a:t>
                      </a:r>
                      <a:r>
                        <a:rPr lang="ru" sz="1700" b="1" i="1">
                          <a:solidFill>
                            <a:srgbClr val="1C3264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457200" indent="0" algn="ctr"/>
                      <a:r>
                        <a:rPr lang="ru" sz="2300" b="1">
                          <a:solidFill>
                            <a:srgbClr val="1C3264"/>
                          </a:solidFill>
                          <a:latin typeface="Calibri"/>
                        </a:rPr>
                        <a:t>3**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181100" indent="0"/>
                      <a:r>
                        <a:rPr lang="ru" sz="2300" b="1">
                          <a:solidFill>
                            <a:srgbClr val="1C3264"/>
                          </a:solidFill>
                          <a:latin typeface="Calibri"/>
                        </a:rPr>
                        <a:t>4**</a:t>
                      </a:r>
                    </a:p>
                  </a:txBody>
                  <a:tcPr marL="0" marR="0" marT="0" marB="0" anchor="ctr"/>
                </a:tc>
              </a:tr>
              <a:tr h="387096">
                <a:tc rowSpan="2">
                  <a:txBody>
                    <a:bodyPr/>
                    <a:lstStyle/>
                    <a:p>
                      <a:endParaRPr sz="1900"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500">
                          <a:solidFill>
                            <a:srgbClr val="375EA6"/>
                          </a:solidFill>
                          <a:latin typeface="Calibri"/>
                        </a:rPr>
                        <a:t>*Примерные рабочие программы базового и углубленного уровней</a:t>
                      </a: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76200" indent="0" algn="ctr"/>
                      <a:r>
                        <a:rPr lang="ru" sz="1700">
                          <a:latin typeface="Calibri"/>
                        </a:rPr>
                        <a:t>**Рекомендации УМО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1900"/>
                    </a:p>
                  </a:txBody>
                  <a:tcPr marL="0" marR="0" marT="0" marB="0"/>
                </a:tc>
              </a:tr>
              <a:tr h="704088">
                <a:tc v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3400"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9744" y="201168"/>
            <a:ext cx="9592056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700" b="1">
                <a:solidFill>
                  <a:srgbClr val="1C3264"/>
                </a:solidFill>
                <a:latin typeface="Calibri"/>
              </a:rPr>
              <a:t>Место предмета в учебном плане на уровне среднего общего</a:t>
            </a:r>
          </a:p>
          <a:p>
            <a:pPr indent="0" algn="ctr"/>
            <a:r>
              <a:rPr lang="ru" sz="2700" b="1">
                <a:solidFill>
                  <a:srgbClr val="1C3264"/>
                </a:solidFill>
                <a:latin typeface="Calibri"/>
              </a:rPr>
              <a:t>образования в 2023-2024 уч. году (10 класс)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74904" y="1066800"/>
          <a:ext cx="8851392" cy="5077968"/>
        </p:xfrm>
        <a:graphic>
          <a:graphicData uri="http://schemas.openxmlformats.org/drawingml/2006/table">
            <a:tbl>
              <a:tblPr/>
              <a:tblGrid>
                <a:gridCol w="1871472"/>
                <a:gridCol w="2487168"/>
                <a:gridCol w="2487168"/>
                <a:gridCol w="2005584"/>
              </a:tblGrid>
              <a:tr h="1216152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10 класс</a:t>
                      </a:r>
                    </a:p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Использование ПРП на базовом и углубленном уровне </a:t>
                      </a:r>
                      <a:r>
                        <a:rPr lang="en-US" sz="1300" b="1">
                          <a:solidFill>
                            <a:srgbClr val="1C3264"/>
                          </a:solidFill>
                          <a:latin typeface="Calibri"/>
                        </a:rPr>
                        <a:t>(</a:t>
                      </a:r>
                      <a:r>
                        <a:rPr lang="en-US" sz="1300" b="1">
                          <a:solidFill>
                            <a:srgbClr val="1C3264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300" b="1">
                          <a:solidFill>
                            <a:srgbClr val="1C3264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b"/>
                </a:tc>
              </a:tr>
              <a:tr h="72237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49300" indent="0">
                        <a:lnSpc>
                          <a:spcPts val="1968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Технологический (инженерные классы)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/>
                </a:tc>
              </a:tr>
              <a:tr h="72237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Технологический (</a:t>
                      </a:r>
                      <a:r>
                        <a:rPr lang="ru" sz="1150" b="1">
                          <a:solidFill>
                            <a:srgbClr val="1C3264"/>
                          </a:solidFill>
                          <a:latin typeface="Calibri"/>
                        </a:rPr>
                        <a:t>информационно -технологический)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475488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475488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944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Гуманитарный (варианты 1-6)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3093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Социально-экономический (варианты 1-3)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835152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Базовый/углубленный*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2/5*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9326880" y="2225040"/>
            <a:ext cx="2499360" cy="20330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  <a:spcAft>
                <a:spcPts val="4200"/>
              </a:spcAft>
            </a:pPr>
            <a:r>
              <a:rPr lang="ru" sz="1800" b="1">
                <a:solidFill>
                  <a:srgbClr val="FF0000"/>
                </a:solidFill>
                <a:latin typeface="Calibri"/>
              </a:rPr>
              <a:t>ФИЗИКА В УЧЕБНОМ ПЛАНЕ ЛЮБОГО ПРОФИЛЯ ОБЯЗАТЕЛЬНА</a:t>
            </a:r>
          </a:p>
          <a:p>
            <a:pPr indent="0" algn="ctr"/>
            <a:r>
              <a:rPr lang="ru" sz="4700" b="1" spc="-50">
                <a:solidFill>
                  <a:srgbClr val="FF0000"/>
                </a:solidFill>
                <a:latin typeface="Calibri"/>
              </a:rPr>
              <a:t>I</a:t>
            </a:r>
          </a:p>
          <a:p>
            <a:pPr indent="0" algn="ctr"/>
            <a:r>
              <a:rPr lang="ru" sz="1300">
                <a:solidFill>
                  <a:srgbClr val="FF0000"/>
                </a:solidFill>
                <a:latin typeface="Calibri"/>
              </a:rPr>
              <a:t>€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8744" y="6318504"/>
            <a:ext cx="8232648" cy="408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56"/>
              </a:lnSpc>
            </a:pPr>
            <a:r>
              <a:rPr lang="ru" sz="1300">
                <a:latin typeface="Calibri"/>
              </a:rPr>
              <a:t>*В универсальном профиле два учебных предмета углубления определяет ОУ по заявлению обучающегося (иное сочетание предметов, чем предложено в п. 27.8 ФОП СОО)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9800" y="4843272"/>
            <a:ext cx="1676400" cy="11338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99744" y="167640"/>
            <a:ext cx="959510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2700" b="1">
                <a:solidFill>
                  <a:srgbClr val="1C3264"/>
                </a:solidFill>
                <a:latin typeface="Calibri"/>
              </a:rPr>
              <a:t>Место предмета в учебном плане на уровне среднего общего</a:t>
            </a:r>
          </a:p>
          <a:p>
            <a:pPr indent="0" algn="ctr"/>
            <a:r>
              <a:rPr lang="ru" sz="2700" b="1">
                <a:solidFill>
                  <a:srgbClr val="1C3264"/>
                </a:solidFill>
                <a:latin typeface="Calibri"/>
              </a:rPr>
              <a:t>образования в 2023-2024 уч. году (11 класс)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71856" y="1063752"/>
          <a:ext cx="9134856" cy="4864608"/>
        </p:xfrm>
        <a:graphic>
          <a:graphicData uri="http://schemas.openxmlformats.org/drawingml/2006/table">
            <a:tbl>
              <a:tblPr/>
              <a:tblGrid>
                <a:gridCol w="1883664"/>
                <a:gridCol w="2502408"/>
                <a:gridCol w="2499360"/>
                <a:gridCol w="2249424"/>
              </a:tblGrid>
              <a:tr h="1466088">
                <a:tc>
                  <a:txBody>
                    <a:bodyPr/>
                    <a:lstStyle/>
                    <a:p>
                      <a:pPr indent="0" algn="ctr">
                        <a:spcAft>
                          <a:spcPts val="630"/>
                        </a:spcAft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Учебный</a:t>
                      </a:r>
                    </a:p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предмет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Кол-во часов 11 класс Использование разработанных ранее РП по физике</a:t>
                      </a:r>
                    </a:p>
                  </a:txBody>
                  <a:tcPr marL="0" marR="0" marT="0" marB="0"/>
                </a:tc>
              </a:tr>
              <a:tr h="871728">
                <a:tc>
                  <a:txBody>
                    <a:bodyPr/>
                    <a:lstStyle/>
                    <a:p>
                      <a:pPr marL="88900"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технологический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/>
                </a:tc>
              </a:tr>
              <a:tr h="874776">
                <a:tc>
                  <a:txBody>
                    <a:bodyPr/>
                    <a:lstStyle/>
                    <a:p>
                      <a:pPr marL="88900"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гуманитарный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475488">
                <a:tc>
                  <a:txBody>
                    <a:bodyPr/>
                    <a:lstStyle/>
                    <a:p>
                      <a:pPr marL="88900"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социально-экономический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  <a:tr h="390144">
                <a:tc>
                  <a:txBody>
                    <a:bodyPr/>
                    <a:lstStyle/>
                    <a:p>
                      <a:pPr marL="88900"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универсальный (1)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786384">
                <a:tc>
                  <a:txBody>
                    <a:bodyPr/>
                    <a:lstStyle/>
                    <a:p>
                      <a:pPr marL="88900"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естествознание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универсальный (2)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160" y="387096"/>
            <a:ext cx="10082784" cy="3413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780"/>
              </a:spcAft>
            </a:pPr>
            <a:r>
              <a:rPr lang="ru" sz="2700" b="1">
                <a:solidFill>
                  <a:srgbClr val="1C3264"/>
                </a:solidFill>
                <a:latin typeface="Calibri"/>
              </a:rPr>
              <a:t>Разрабатываем РП на уровень СОО в соответствии с ФОП и ПРП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9099227"/>
              </p:ext>
            </p:extLst>
          </p:nvPr>
        </p:nvGraphicFramePr>
        <p:xfrm>
          <a:off x="2607564" y="1259249"/>
          <a:ext cx="5903976" cy="3960368"/>
        </p:xfrm>
        <a:graphic>
          <a:graphicData uri="http://schemas.openxmlformats.org/drawingml/2006/table">
            <a:tbl>
              <a:tblPr/>
              <a:tblGrid>
                <a:gridCol w="2106168"/>
                <a:gridCol w="2103120"/>
                <a:gridCol w="1694688"/>
              </a:tblGrid>
              <a:tr h="728472"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>
                          <a:solidFill>
                            <a:srgbClr val="1C3264"/>
                          </a:solidFill>
                          <a:latin typeface="Calibri"/>
                        </a:rPr>
                        <a:t>Профиль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Уровень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Кол-во часов 10 класс</a:t>
                      </a:r>
                    </a:p>
                  </a:txBody>
                  <a:tcPr marL="0" marR="0" marT="0" marB="0" anchor="b"/>
                </a:tc>
              </a:tr>
              <a:tr h="722376">
                <a:tc>
                  <a:txBody>
                    <a:bodyPr/>
                    <a:lstStyle/>
                    <a:p>
                      <a:pPr indent="0">
                        <a:lnSpc>
                          <a:spcPts val="1944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Технологический (инженерные классы)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углублённый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/>
                </a:tc>
              </a:tr>
              <a:tr h="673608">
                <a:tc>
                  <a:txBody>
                    <a:bodyPr/>
                    <a:lstStyle/>
                    <a:p>
                      <a:pPr indent="0">
                        <a:spcAft>
                          <a:spcPts val="420"/>
                        </a:spcAft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Технологический</a:t>
                      </a:r>
                    </a:p>
                    <a:p>
                      <a:pPr indent="0">
                        <a:lnSpc>
                          <a:spcPts val="1632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(</a:t>
                      </a:r>
                      <a:r>
                        <a:rPr lang="ru" sz="1150" b="1">
                          <a:solidFill>
                            <a:srgbClr val="1C3264"/>
                          </a:solidFill>
                          <a:latin typeface="Calibri"/>
                        </a:rPr>
                        <a:t>информационно -технологический)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381000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Естественно-научный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475488">
                <a:tc>
                  <a:txBody>
                    <a:bodyPr/>
                    <a:lstStyle/>
                    <a:p>
                      <a:pPr marR="355600" indent="0">
                        <a:lnSpc>
                          <a:spcPts val="1944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Гуманитарный (варианты 1-6)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752856">
                <a:tc>
                  <a:txBody>
                    <a:bodyPr/>
                    <a:lstStyle/>
                    <a:p>
                      <a:pPr indent="0">
                        <a:lnSpc>
                          <a:spcPts val="1920"/>
                        </a:lnSpc>
                      </a:pPr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Социальноэкономический (варианты 1-3)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Универсальный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 b="1">
                          <a:solidFill>
                            <a:srgbClr val="1C3264"/>
                          </a:solidFill>
                          <a:latin typeface="Calibri"/>
                        </a:rPr>
                        <a:t>базовый /углубленный *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 dirty="0">
                          <a:solidFill>
                            <a:srgbClr val="1C3264"/>
                          </a:solidFill>
                          <a:latin typeface="Calibri"/>
                        </a:rPr>
                        <a:t>2 </a:t>
                      </a:r>
                      <a:r>
                        <a:rPr lang="ru" sz="1050" b="1" i="1" dirty="0">
                          <a:solidFill>
                            <a:srgbClr val="1C3264"/>
                          </a:solidFill>
                          <a:latin typeface="Calibri"/>
                        </a:rPr>
                        <a:t>/</a:t>
                      </a:r>
                      <a:r>
                        <a:rPr lang="ru" sz="1150" b="1" i="1" dirty="0">
                          <a:solidFill>
                            <a:srgbClr val="1C3264"/>
                          </a:solidFill>
                          <a:latin typeface="Arial Narrow"/>
                        </a:rPr>
                        <a:t>5</a:t>
                      </a:r>
                      <a:r>
                        <a:rPr lang="ru" sz="1050" b="1" i="1" dirty="0">
                          <a:solidFill>
                            <a:srgbClr val="1C3264"/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56616" y="5227320"/>
            <a:ext cx="7126224" cy="8168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  <a:spcAft>
                <a:spcPts val="840"/>
              </a:spcAft>
            </a:pPr>
            <a:r>
              <a:rPr lang="ru" sz="1300">
                <a:latin typeface="Calibri"/>
              </a:rPr>
              <a:t>*В универсальном профиле два учебных предмета углубления определяет ОУ по заявлению Обучающегося ( иное сочетание предметов, чем предложено в п. 27.8 ФОП СОО)</a:t>
            </a:r>
          </a:p>
          <a:p>
            <a:pPr indent="0" algn="just"/>
            <a:r>
              <a:rPr lang="ru" sz="1700">
                <a:solidFill>
                  <a:srgbClr val="003CF6"/>
                </a:solidFill>
                <a:latin typeface="Calibri"/>
              </a:rPr>
              <a:t>Сроки разработки: март- июнь 2023г.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64480" y="6126480"/>
            <a:ext cx="6294120" cy="1889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1680"/>
              </a:spcBef>
            </a:pPr>
            <a:r>
              <a:rPr lang="ru" sz="1800" b="1">
                <a:solidFill>
                  <a:srgbClr val="FF0000"/>
                </a:solidFill>
                <a:latin typeface="Calibri"/>
              </a:rPr>
              <a:t>ФИЗИКА В УЧЕБНОМ ПЛАНЕ ЛЮБОГО ПРОФИЛЯ ОБЯЗАТЕЛЬНА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2080" y="94488"/>
            <a:ext cx="9116568" cy="5151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700" b="1">
                <a:solidFill>
                  <a:srgbClr val="1C3264"/>
                </a:solidFill>
                <a:latin typeface="Times New Roman"/>
              </a:rPr>
              <a:t>Вариант </a:t>
            </a:r>
            <a:r>
              <a:rPr lang="ru" sz="1700" b="1">
                <a:solidFill>
                  <a:srgbClr val="FF0000"/>
                </a:solidFill>
                <a:latin typeface="Times New Roman"/>
              </a:rPr>
              <a:t>мультипрофильного </a:t>
            </a:r>
            <a:r>
              <a:rPr lang="ru" sz="1700" b="1">
                <a:solidFill>
                  <a:srgbClr val="1C3264"/>
                </a:solidFill>
                <a:latin typeface="Times New Roman"/>
              </a:rPr>
              <a:t>учебного плана школы для 10 класса (социально-экономический + технологический профили) при 6-дневной учебной неделе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30936" y="783336"/>
          <a:ext cx="10954512" cy="5373624"/>
        </p:xfrm>
        <a:graphic>
          <a:graphicData uri="http://schemas.openxmlformats.org/drawingml/2006/table">
            <a:tbl>
              <a:tblPr/>
              <a:tblGrid>
                <a:gridCol w="3099816"/>
                <a:gridCol w="3480816"/>
                <a:gridCol w="2426208"/>
                <a:gridCol w="1947672"/>
              </a:tblGrid>
              <a:tr h="441960">
                <a:tc rowSpan="2">
                  <a:txBody>
                    <a:bodyPr/>
                    <a:lstStyle/>
                    <a:p>
                      <a:pPr indent="0" algn="ctr"/>
                      <a:r>
                        <a:rPr lang="ru" sz="1300">
                          <a:latin typeface="Calibri"/>
                        </a:rPr>
                        <a:t>Предметная область</a:t>
                      </a: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marL="101600" indent="0" algn="ctr"/>
                      <a:r>
                        <a:rPr lang="ru" sz="1300">
                          <a:latin typeface="Calibri"/>
                        </a:rPr>
                        <a:t>Учебный предмет</a:t>
                      </a: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ts val="1704"/>
                        </a:lnSpc>
                      </a:pPr>
                      <a:r>
                        <a:rPr lang="ru" sz="1300">
                          <a:latin typeface="Calibri"/>
                        </a:rPr>
                        <a:t>Уровень изучения предмета / количество часов</a:t>
                      </a: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sz="2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Базовый уровень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127000" indent="0"/>
                      <a:r>
                        <a:rPr lang="ru" sz="1300" b="1">
                          <a:latin typeface="Calibri"/>
                        </a:rPr>
                        <a:t>Углублённый уровень</a:t>
                      </a:r>
                    </a:p>
                  </a:txBody>
                  <a:tcPr marL="0" marR="0" marT="0" marB="0" anchor="b"/>
                </a:tc>
              </a:tr>
              <a:tr h="219456">
                <a:tc rowSpan="2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Русский язык и литература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Русский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Литература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Иностранные языки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Иностранный язык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Общественно-научные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История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Обществознание</a:t>
                      </a:r>
                    </a:p>
                  </a:txBody>
                  <a:tcPr marL="0" marR="0" marT="0" marB="0" anchor="ctr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География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rowSpan="4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Математика и информатика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Алгебра и начала математического анализа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Геометрия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Вероятность и статистика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Информатика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rowSpan="3"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Естественно-научные предметы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Физика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Химия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Биология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rowSpan="2">
                  <a:txBody>
                    <a:bodyPr/>
                    <a:lstStyle/>
                    <a:p>
                      <a:pPr indent="0">
                        <a:lnSpc>
                          <a:spcPts val="1656"/>
                        </a:lnSpc>
                      </a:pPr>
                      <a:r>
                        <a:rPr lang="ru" sz="1300">
                          <a:latin typeface="Calibri"/>
                        </a:rPr>
                        <a:t>Физическая культура, основы безопасности жизнедеятельности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Физическая культура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ОБЖ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22504"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300">
                          <a:latin typeface="Calibri"/>
                        </a:rPr>
                        <a:t>Индивидуальный проект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>
                    <a:solidFill>
                      <a:srgbClr val="C2C1C1"/>
                    </a:solidFill>
                  </a:tcPr>
                </a:tc>
              </a:tr>
              <a:tr h="219456">
                <a:tc rowSpan="3">
                  <a:txBody>
                    <a:bodyPr/>
                    <a:lstStyle/>
                    <a:p>
                      <a:pPr indent="0">
                        <a:lnSpc>
                          <a:spcPts val="1680"/>
                        </a:lnSpc>
                      </a:pPr>
                      <a:r>
                        <a:rPr lang="ru" sz="1300">
                          <a:latin typeface="Calibri"/>
                        </a:rPr>
                        <a:t>Дополнительные учебные предметы, курсы по выбору обучающихся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i="1">
                          <a:latin typeface="Calibri"/>
                        </a:rPr>
                        <a:t>Элективный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rowSpan="3"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222504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i="1">
                          <a:latin typeface="Calibri"/>
                        </a:rPr>
                        <a:t>Спецкурс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219456"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/>
                      <a:r>
                        <a:rPr lang="ru" sz="1400" i="1">
                          <a:latin typeface="Calibri"/>
                        </a:rPr>
                        <a:t>Факультативный курс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sz="1100"/>
                    </a:p>
                  </a:txBody>
                  <a:tcPr marL="0" marR="0" marT="0" marB="0"/>
                </a:tc>
              </a:tr>
              <a:tr h="518160">
                <a:tc gridSpan="3">
                  <a:txBody>
                    <a:bodyPr/>
                    <a:lstStyle/>
                    <a:p>
                      <a:pPr indent="0" algn="ctr">
                        <a:spcAft>
                          <a:spcPts val="210"/>
                        </a:spcAft>
                      </a:pPr>
                      <a:r>
                        <a:rPr lang="ru" sz="1100">
                          <a:latin typeface="Calibri"/>
                        </a:rPr>
                        <a:t>Максимально допустимая недельная нагрузка в соответствии с действующими санитарными правилами и нормами</a:t>
                      </a:r>
                    </a:p>
                    <a:p>
                      <a:pPr indent="0" algn="ctr"/>
                      <a:r>
                        <a:rPr lang="ru" sz="1100">
                          <a:latin typeface="Calibri"/>
                        </a:rPr>
                        <a:t>при 6-дневной учебной неделе</a:t>
                      </a:r>
                    </a:p>
                  </a:txBody>
                  <a:tcPr marL="0" marR="0" marT="0" marB="0" anchor="ctr">
                    <a:solidFill>
                      <a:srgbClr val="D5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sz="25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" sz="1300" b="1">
                          <a:latin typeface="Calibri"/>
                        </a:rPr>
                        <a:t>37</a:t>
                      </a:r>
                    </a:p>
                  </a:txBody>
                  <a:tcPr marL="0" marR="0" marT="0" marB="0" anchor="ctr">
                    <a:solidFill>
                      <a:srgbClr val="D5E1F2"/>
                    </a:solidFill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7616" y="1527048"/>
            <a:ext cx="454152" cy="4145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856" y="3861816"/>
            <a:ext cx="926592" cy="22219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78536" y="271272"/>
            <a:ext cx="9848088" cy="7406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3024"/>
              </a:lnSpc>
            </a:pPr>
            <a:r>
              <a:rPr lang="ru" sz="2700" spc="-50">
                <a:solidFill>
                  <a:srgbClr val="375EA6"/>
                </a:solidFill>
                <a:latin typeface="Calibri"/>
              </a:rPr>
              <a:t>Современные принципы построения курса физики средней школы на углубленном уровне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3024" y="1545336"/>
            <a:ext cx="3593592" cy="6126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32"/>
              </a:lnSpc>
            </a:pPr>
            <a:r>
              <a:rPr lang="ru" sz="1200" b="1">
                <a:solidFill>
                  <a:srgbClr val="46404C"/>
                </a:solidFill>
                <a:latin typeface="Times New Roman"/>
              </a:rPr>
              <a:t>Примерная рабочая программа среднего общего образования предмета «Физика» углубленный уровень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46064" y="1152144"/>
            <a:ext cx="2977896" cy="11917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spcAft>
                <a:spcPts val="1680"/>
              </a:spcAft>
            </a:pPr>
            <a:r>
              <a:rPr lang="ru" sz="1800" b="1">
                <a:solidFill>
                  <a:srgbClr val="1C3264"/>
                </a:solidFill>
                <a:latin typeface="Calibri"/>
              </a:rPr>
              <a:t>В</a:t>
            </a:r>
          </a:p>
          <a:p>
            <a:pPr marR="342900" indent="101600" algn="just">
              <a:lnSpc>
                <a:spcPts val="1080"/>
              </a:lnSpc>
            </a:pPr>
            <a:r>
              <a:rPr lang="ru" sz="750" b="1" i="1">
                <a:solidFill>
                  <a:srgbClr val="46404C"/>
                </a:solidFill>
                <a:latin typeface="Times New Roman"/>
              </a:rPr>
              <a:t>Технические устройства </a:t>
            </a:r>
            <a:r>
              <a:rPr lang="ru" sz="750" b="1" i="1">
                <a:solidFill>
                  <a:srgbClr val="1C3264"/>
                </a:solidFill>
                <a:latin typeface="Times New Roman"/>
              </a:rPr>
              <a:t>и </a:t>
            </a:r>
            <a:r>
              <a:rPr lang="ru" sz="750" b="1" i="1">
                <a:solidFill>
                  <a:srgbClr val="46404C"/>
                </a:solidFill>
                <a:latin typeface="Times New Roman"/>
              </a:rPr>
              <a:t>практическое применение:</a:t>
            </a:r>
            <a:r>
              <a:rPr lang="ru" sz="750" b="1">
                <a:solidFill>
                  <a:srgbClr val="46404C"/>
                </a:solidFill>
                <a:latin typeface="Times New Roman"/>
              </a:rPr>
              <a:t> газоразрядные лампы, электронно-лучевая трубка, полупроводниковые приборы: диод, транзистор, фотодиод, светодиод; гальваника, рафинирование меди, выплавка алюминия, электронная микроскопия.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863584" y="1152144"/>
            <a:ext cx="1316736" cy="2164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1C3264"/>
                </a:solidFill>
                <a:latin typeface="Calibri"/>
              </a:rPr>
              <a:t>каждой теме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043416" y="1584960"/>
            <a:ext cx="2849880" cy="7467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127000" algn="just">
              <a:lnSpc>
                <a:spcPts val="960"/>
              </a:lnSpc>
            </a:pPr>
            <a:r>
              <a:rPr lang="ru" sz="750" b="1" i="1">
                <a:solidFill>
                  <a:srgbClr val="46404C"/>
                </a:solidFill>
                <a:latin typeface="Times New Roman"/>
              </a:rPr>
              <a:t>Технические устройства и технологические процессы:</a:t>
            </a:r>
            <a:r>
              <a:rPr lang="ru" sz="750" b="1">
                <a:solidFill>
                  <a:srgbClr val="46404C"/>
                </a:solidFill>
                <a:latin typeface="Times New Roman"/>
              </a:rPr>
              <a:t> холодильник, кондиционер, дизельный </a:t>
            </a:r>
            <a:r>
              <a:rPr lang="ru" sz="750" b="1">
                <a:solidFill>
                  <a:srgbClr val="1C3264"/>
                </a:solidFill>
                <a:latin typeface="Times New Roman"/>
              </a:rPr>
              <a:t>и </a:t>
            </a:r>
            <a:r>
              <a:rPr lang="ru" sz="750" b="1">
                <a:solidFill>
                  <a:srgbClr val="46404C"/>
                </a:solidFill>
                <a:latin typeface="Times New Roman"/>
              </a:rPr>
              <a:t>карбюраторный двигатели, паровая турбина, получение сверхнизких температур, утилизация «тепловых# отходов с использованием теплового насоса, утилизация биоорганического топлива для выработки «тепловой# </a:t>
            </a:r>
            <a:r>
              <a:rPr lang="ru" sz="750" b="1">
                <a:solidFill>
                  <a:srgbClr val="1C3264"/>
                </a:solidFill>
                <a:latin typeface="Times New Roman"/>
              </a:rPr>
              <a:t>и </a:t>
            </a:r>
            <a:r>
              <a:rPr lang="ru" sz="750" b="1">
                <a:solidFill>
                  <a:srgbClr val="46404C"/>
                </a:solidFill>
                <a:latin typeface="Times New Roman"/>
              </a:rPr>
              <a:t>электроэнергии.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3544" y="2517648"/>
            <a:ext cx="3706368" cy="13197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136"/>
              </a:lnSpc>
            </a:pPr>
            <a:r>
              <a:rPr lang="ru" sz="1800" b="1">
                <a:solidFill>
                  <a:srgbClr val="375EA6"/>
                </a:solidFill>
                <a:latin typeface="Calibri"/>
              </a:rPr>
              <a:t>•    Идея целостности</a:t>
            </a:r>
          </a:p>
          <a:p>
            <a:pPr indent="0" algn="just">
              <a:lnSpc>
                <a:spcPts val="2136"/>
              </a:lnSpc>
            </a:pPr>
            <a:r>
              <a:rPr lang="ru" sz="1800" b="1">
                <a:solidFill>
                  <a:srgbClr val="375EA6"/>
                </a:solidFill>
                <a:latin typeface="Calibri"/>
              </a:rPr>
              <a:t>•    Идея генерализации</a:t>
            </a:r>
          </a:p>
          <a:p>
            <a:pPr indent="0" algn="just">
              <a:lnSpc>
                <a:spcPts val="2136"/>
              </a:lnSpc>
            </a:pPr>
            <a:r>
              <a:rPr lang="ru" sz="1800" b="1">
                <a:solidFill>
                  <a:srgbClr val="375EA6"/>
                </a:solidFill>
                <a:latin typeface="Calibri"/>
              </a:rPr>
              <a:t>•    Идея гуманитаризации</a:t>
            </a:r>
          </a:p>
          <a:p>
            <a:pPr indent="0" algn="just">
              <a:lnSpc>
                <a:spcPts val="2136"/>
              </a:lnSpc>
            </a:pPr>
            <a:r>
              <a:rPr lang="ru" sz="1800" b="1">
                <a:solidFill>
                  <a:srgbClr val="375EA6"/>
                </a:solidFill>
                <a:latin typeface="Calibri"/>
              </a:rPr>
              <a:t>•    Идея экологизации</a:t>
            </a:r>
          </a:p>
          <a:p>
            <a:pPr indent="0" algn="just">
              <a:lnSpc>
                <a:spcPts val="2136"/>
              </a:lnSpc>
            </a:pPr>
            <a:r>
              <a:rPr lang="ru" sz="1800" b="1">
                <a:solidFill>
                  <a:srgbClr val="375EA6"/>
                </a:solidFill>
                <a:latin typeface="Calibri"/>
              </a:rPr>
              <a:t>•    Идея прикладной направленности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8200" y="4639056"/>
            <a:ext cx="4590288" cy="10942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177800" algn="just">
              <a:lnSpc>
                <a:spcPts val="1488"/>
              </a:lnSpc>
            </a:pPr>
            <a:r>
              <a:rPr lang="ru" sz="1200" b="1" i="1">
                <a:solidFill>
                  <a:srgbClr val="232122"/>
                </a:solidFill>
                <a:latin typeface="Times New Roman"/>
              </a:rPr>
              <a:t>Идея прикладной направленности</a:t>
            </a:r>
            <a:r>
              <a:rPr lang="ru" sz="1200" b="1">
                <a:solidFill>
                  <a:srgbClr val="232122"/>
                </a:solidFill>
                <a:latin typeface="Times New Roman"/>
              </a:rPr>
              <a:t>. </a:t>
            </a:r>
            <a:r>
              <a:rPr lang="ru" sz="1200" b="1">
                <a:solidFill>
                  <a:srgbClr val="46404C"/>
                </a:solidFill>
                <a:latin typeface="Times New Roman"/>
              </a:rPr>
              <a:t>Курс физики углублённого уровня предполагает знакомство с </a:t>
            </a:r>
            <a:r>
              <a:rPr lang="ru" sz="1050" b="1">
                <a:solidFill>
                  <a:srgbClr val="46404C"/>
                </a:solidFill>
                <a:latin typeface="Calibri"/>
              </a:rPr>
              <a:t>Широким </a:t>
            </a:r>
            <a:r>
              <a:rPr lang="ru" sz="1200" b="1">
                <a:solidFill>
                  <a:srgbClr val="46404C"/>
                </a:solidFill>
                <a:latin typeface="Times New Roman"/>
              </a:rPr>
              <a:t>кругом технических и технологических приложений изученных теорий </a:t>
            </a:r>
            <a:r>
              <a:rPr lang="ru" sz="1200" b="1">
                <a:solidFill>
                  <a:srgbClr val="232122"/>
                </a:solidFill>
                <a:latin typeface="Times New Roman"/>
              </a:rPr>
              <a:t>и </a:t>
            </a:r>
            <a:r>
              <a:rPr lang="ru" sz="1200" b="1">
                <a:solidFill>
                  <a:srgbClr val="46404C"/>
                </a:solidFill>
                <a:latin typeface="Times New Roman"/>
              </a:rPr>
              <a:t>законов. При этом рассматриваются на уровне общих представлений </a:t>
            </a:r>
            <a:r>
              <a:rPr lang="ru" sz="1200" b="1">
                <a:solidFill>
                  <a:srgbClr val="232122"/>
                </a:solidFill>
                <a:latin typeface="Times New Roman"/>
              </a:rPr>
              <a:t>и </a:t>
            </a:r>
            <a:r>
              <a:rPr lang="ru" sz="1200" b="1">
                <a:solidFill>
                  <a:srgbClr val="46404C"/>
                </a:solidFill>
                <a:latin typeface="Times New Roman"/>
              </a:rPr>
              <a:t>современные технические устройства и технологии.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78152" y="6275832"/>
            <a:ext cx="3916680" cy="22250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03CF6"/>
                </a:solidFill>
                <a:latin typeface="Calibri"/>
              </a:rPr>
              <a:t>Усиление прикладной направленности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479792" y="2727960"/>
            <a:ext cx="3867912" cy="40904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152"/>
              </a:lnSpc>
              <a:spcAft>
                <a:spcPts val="1050"/>
              </a:spcAft>
            </a:pPr>
            <a:r>
              <a:rPr lang="ru" sz="850" b="1">
                <a:solidFill>
                  <a:srgbClr val="46404C"/>
                </a:solidFill>
                <a:latin typeface="Times New Roman"/>
              </a:rPr>
              <a:t>тора учетного процесса. Для углубленного уровня — это система самостоятельного ученического эксперимента, включающего фронтальные ученические опыты при изучении нового материала, лабораторные работы и работы практикума. При этом возможны два способа реализации физического практикума. </a:t>
            </a:r>
            <a:r>
              <a:rPr lang="ru" sz="900">
                <a:solidFill>
                  <a:srgbClr val="46404C"/>
                </a:solidFill>
                <a:latin typeface="Times New Roman"/>
              </a:rPr>
              <a:t>В </a:t>
            </a:r>
            <a:r>
              <a:rPr lang="ru" sz="850" b="1">
                <a:solidFill>
                  <a:srgbClr val="46404C"/>
                </a:solidFill>
                <a:latin typeface="Times New Roman"/>
              </a:rPr>
              <a:t>первом случае практикум проводится либо в конце 10 и </a:t>
            </a:r>
            <a:r>
              <a:rPr lang="ru" sz="850" b="1">
                <a:solidFill>
                  <a:srgbClr val="1C3264"/>
                </a:solidFill>
                <a:latin typeface="Times New Roman"/>
              </a:rPr>
              <a:t>11 </a:t>
            </a:r>
            <a:r>
              <a:rPr lang="ru" sz="850" b="1">
                <a:solidFill>
                  <a:srgbClr val="46404C"/>
                </a:solidFill>
                <a:latin typeface="Times New Roman"/>
              </a:rPr>
              <a:t>классов, либо после первого и второго полугодий в каждом из этик классов. Второй способ — это интеграция работ практикума в систему лабораторных работ, которые проводятся в процессе изучения раздела (гемы). При этом под работами практикума понимается самостоятельное исследование, которое проводится по руководству свёрнутого, обобщённого вида без пошаговой инструкции.</a:t>
            </a:r>
          </a:p>
          <a:p>
            <a:pPr marL="1397000" indent="0">
              <a:spcAft>
                <a:spcPts val="420"/>
              </a:spcAft>
            </a:pPr>
            <a:r>
              <a:rPr lang="ru" sz="1800" b="1">
                <a:solidFill>
                  <a:srgbClr val="1C3264"/>
                </a:solidFill>
                <a:latin typeface="Calibri"/>
              </a:rPr>
              <a:t>В каждой теме</a:t>
            </a:r>
          </a:p>
          <a:p>
            <a:pPr marL="330200" indent="88900">
              <a:lnSpc>
                <a:spcPts val="912"/>
              </a:lnSpc>
            </a:pPr>
            <a:r>
              <a:rPr lang="ru" sz="700" i="1">
                <a:solidFill>
                  <a:srgbClr val="46404C"/>
                </a:solidFill>
                <a:latin typeface="Century Schoolbook"/>
              </a:rPr>
              <a:t>Ученический эксперимент, лабораторные работы, </a:t>
            </a:r>
            <a:r>
              <a:rPr lang="ru" sz="700" i="1" u="sng">
                <a:solidFill>
                  <a:srgbClr val="46404C"/>
                </a:solidFill>
                <a:latin typeface="Century Schoolbook"/>
              </a:rPr>
              <a:t>практикум</a:t>
            </a:r>
            <a:r>
              <a:rPr lang="ru" sz="700">
                <a:solidFill>
                  <a:srgbClr val="375EA6"/>
                </a:solidFill>
                <a:latin typeface="Arial Narrow"/>
              </a:rPr>
              <a:t>_</a:t>
            </a:r>
          </a:p>
          <a:p>
            <a:pPr marL="419100" indent="0" algn="just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1.    Исследование смешанного соединения резисторов.</a:t>
            </a:r>
          </a:p>
          <a:p>
            <a:pPr marL="419100" indent="0" algn="just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2.    Измерение удельного сопротивления проводников.</a:t>
            </a:r>
          </a:p>
          <a:p>
            <a:pPr marL="533400" marR="444500" indent="-114300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3.    Исследование зависимости силы тока от напряжения для лампы накаливания.</a:t>
            </a:r>
          </a:p>
          <a:p>
            <a:pPr marL="419100" indent="0" algn="just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4.    Увеличение предела измерения амперметра (вольтметра).</a:t>
            </a:r>
          </a:p>
          <a:p>
            <a:pPr marL="533400" marR="444500" indent="-114300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5.    Измерение ЭДС и внутреннего сопротивления источника тока.</a:t>
            </a:r>
          </a:p>
          <a:p>
            <a:pPr marL="533400" marR="444500" indent="-114300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6.    Исследование зависимости ЭДС гальванического элемента от времени при коротком замыкании.</a:t>
            </a:r>
          </a:p>
          <a:p>
            <a:pPr marL="533400" marR="444500" indent="-114300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7.    Исследование разности потенциалов между полюсами источника тока от силы тока в цепи.</a:t>
            </a:r>
          </a:p>
          <a:p>
            <a:pPr marL="533400" marR="444500" indent="-114300">
              <a:lnSpc>
                <a:spcPts val="912"/>
              </a:lnSpc>
            </a:pPr>
            <a:r>
              <a:rPr lang="ru" sz="750" b="1">
                <a:solidFill>
                  <a:srgbClr val="46404C"/>
                </a:solidFill>
                <a:latin typeface="Times New Roman"/>
              </a:rPr>
              <a:t>8.    Исследование зависимости полезной мощности источника тока от силы тока.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7608" y="321564"/>
            <a:ext cx="5391912" cy="3931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3150"/>
              </a:spcAft>
            </a:pPr>
            <a:r>
              <a:rPr lang="ru" sz="3100" b="1" dirty="0">
                <a:solidFill>
                  <a:srgbClr val="081EA8"/>
                </a:solidFill>
                <a:latin typeface="Calibri"/>
              </a:rPr>
              <a:t>Основное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711624" y="999744"/>
            <a:ext cx="4376928" cy="4206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704"/>
              </a:lnSpc>
              <a:spcBef>
                <a:spcPts val="3150"/>
              </a:spcBef>
              <a:spcAft>
                <a:spcPts val="2100"/>
              </a:spcAft>
            </a:pPr>
            <a:r>
              <a:rPr lang="ru" sz="1300" dirty="0">
                <a:latin typeface="Calibri"/>
              </a:rPr>
              <a:t>Так как содержание предметов обязательной части ФУП определено по классам в содержательном разделе ФОП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11780" y="1771165"/>
            <a:ext cx="4035552" cy="26822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100"/>
              </a:spcBef>
              <a:spcAft>
                <a:spcPts val="4620"/>
              </a:spcAft>
            </a:pPr>
            <a:r>
              <a:rPr lang="ru" sz="1800" b="1" dirty="0">
                <a:solidFill>
                  <a:srgbClr val="0467C0"/>
                </a:solidFill>
                <a:latin typeface="Calibri"/>
              </a:rPr>
              <a:t>Для разработки РП ООО используются: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471298"/>
              </p:ext>
            </p:extLst>
          </p:nvPr>
        </p:nvGraphicFramePr>
        <p:xfrm>
          <a:off x="1631504" y="2709713"/>
          <a:ext cx="7416824" cy="2664297"/>
        </p:xfrm>
        <a:graphic>
          <a:graphicData uri="http://schemas.openxmlformats.org/drawingml/2006/table">
            <a:tbl>
              <a:tblPr/>
              <a:tblGrid>
                <a:gridCol w="909082"/>
                <a:gridCol w="1301548"/>
                <a:gridCol w="2703216"/>
                <a:gridCol w="2502978"/>
              </a:tblGrid>
              <a:tr h="936791">
                <a:tc>
                  <a:txBody>
                    <a:bodyPr/>
                    <a:lstStyle/>
                    <a:p>
                      <a:pPr marL="101600" indent="0"/>
                      <a:r>
                        <a:rPr lang="ru" sz="1100" dirty="0"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210"/>
                        </a:spcAft>
                      </a:pPr>
                      <a:r>
                        <a:rPr lang="ru" sz="1500">
                          <a:latin typeface="Calibri"/>
                        </a:rPr>
                        <a:t>ФРП</a:t>
                      </a:r>
                    </a:p>
                    <a:p>
                      <a:pPr marL="101600" indent="0">
                        <a:lnSpc>
                          <a:spcPts val="960"/>
                        </a:lnSpc>
                      </a:pPr>
                      <a:r>
                        <a:rPr lang="ru" sz="650">
                          <a:latin typeface="Calibri"/>
                        </a:rPr>
                        <a:t>(портал единого содержания образования </a:t>
                      </a:r>
                      <a:r>
                        <a:rPr lang="en-US" sz="700">
                          <a:solidFill>
                            <a:srgbClr val="0467C0"/>
                          </a:solidFill>
                          <a:latin typeface="Calibri"/>
                        </a:rPr>
                        <a:t>httDs://edsoo.ru/)</a:t>
                      </a:r>
                    </a:p>
                  </a:txBody>
                  <a:tcPr marL="0" marR="0" marT="0" marB="0" anchor="ctr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>
                        <a:spcAft>
                          <a:spcPts val="210"/>
                        </a:spcAft>
                      </a:pPr>
                      <a:r>
                        <a:rPr lang="ru" sz="1500">
                          <a:latin typeface="Calibri"/>
                        </a:rPr>
                        <a:t>ПРП*</a:t>
                      </a:r>
                    </a:p>
                    <a:p>
                      <a:pPr marL="101600" marR="317500" indent="0">
                        <a:lnSpc>
                          <a:spcPts val="1440"/>
                        </a:lnSpc>
                      </a:pPr>
                      <a:r>
                        <a:rPr lang="ru" sz="1100">
                          <a:latin typeface="Calibri"/>
                        </a:rPr>
                        <a:t>(портал единого содержания образования</a:t>
                      </a:r>
                    </a:p>
                    <a:p>
                      <a:pPr marL="101600" indent="0">
                        <a:lnSpc>
                          <a:spcPts val="1440"/>
                        </a:lnSpc>
                      </a:pPr>
                      <a:r>
                        <a:rPr lang="en-US" sz="1050">
                          <a:solidFill>
                            <a:srgbClr val="0467C0"/>
                          </a:solidFill>
                          <a:latin typeface="Calibri"/>
                          <a:hlinkClick r:id="rId2"/>
                        </a:rPr>
                        <a:t>https://edsoo.ru/</a:t>
                      </a:r>
                      <a:r>
                        <a:rPr lang="en-US" sz="1050">
                          <a:solidFill>
                            <a:srgbClr val="0467C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0" marR="0" marT="0" marB="0" anchor="ctr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marL="101600" indent="0" algn="just">
                        <a:spcAft>
                          <a:spcPts val="420"/>
                        </a:spcAft>
                      </a:pPr>
                      <a:r>
                        <a:rPr lang="ru" sz="1500">
                          <a:latin typeface="Calibri"/>
                        </a:rPr>
                        <a:t>Ранее</a:t>
                      </a:r>
                    </a:p>
                    <a:p>
                      <a:pPr marL="101600" indent="0"/>
                      <a:r>
                        <a:rPr lang="ru" sz="1500">
                          <a:latin typeface="Calibri"/>
                        </a:rPr>
                        <a:t>разработанные РП</a:t>
                      </a:r>
                    </a:p>
                  </a:txBody>
                  <a:tcPr marL="0" marR="0" marT="0" marB="0"/>
                </a:tc>
              </a:tr>
              <a:tr h="1016180">
                <a:tc>
                  <a:txBody>
                    <a:bodyPr/>
                    <a:lstStyle/>
                    <a:p>
                      <a:pPr marL="101600" indent="0">
                        <a:spcAft>
                          <a:spcPts val="420"/>
                        </a:spcAft>
                      </a:pPr>
                      <a:r>
                        <a:rPr lang="ru" sz="1100">
                          <a:solidFill>
                            <a:srgbClr val="0467C0"/>
                          </a:solidFill>
                          <a:latin typeface="Calibri"/>
                        </a:rPr>
                        <a:t>7</a:t>
                      </a:r>
                    </a:p>
                    <a:p>
                      <a:pPr marL="101600" indent="0"/>
                      <a:r>
                        <a:rPr lang="ru" sz="1100">
                          <a:solidFill>
                            <a:srgbClr val="0467C0"/>
                          </a:solidFill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47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1600" indent="0">
                        <a:lnSpc>
                          <a:spcPts val="1416"/>
                        </a:lnSpc>
                      </a:pPr>
                      <a:r>
                        <a:rPr lang="ru" sz="1100">
                          <a:latin typeface="Calibri"/>
                        </a:rPr>
                        <a:t>Разработка новых РП на основе ПРП* по предмету</a:t>
                      </a:r>
                    </a:p>
                    <a:p>
                      <a:pPr marL="101600" indent="0">
                        <a:lnSpc>
                          <a:spcPts val="1416"/>
                        </a:lnSpc>
                      </a:pPr>
                      <a:r>
                        <a:rPr lang="ru" sz="1050">
                          <a:solidFill>
                            <a:srgbClr val="FF0000"/>
                          </a:solidFill>
                          <a:latin typeface="Calibri"/>
                        </a:rPr>
                        <a:t>физика</a:t>
                      </a:r>
                    </a:p>
                    <a:p>
                      <a:pPr marL="101600" indent="0">
                        <a:lnSpc>
                          <a:spcPts val="1416"/>
                        </a:lnSpc>
                      </a:pPr>
                      <a:r>
                        <a:rPr lang="ru" sz="1050">
                          <a:solidFill>
                            <a:srgbClr val="FF0000"/>
                          </a:solidFill>
                          <a:latin typeface="Calibri"/>
                        </a:rPr>
                        <a:t>на базовом и углубленном уоовне обучения</a:t>
                      </a:r>
                    </a:p>
                  </a:txBody>
                  <a:tcPr marL="0" marR="0" marT="0" marB="0" anchor="b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endParaRPr sz="4700" dirty="0"/>
                    </a:p>
                  </a:txBody>
                  <a:tcPr marL="0" marR="0" marT="0" marB="0"/>
                </a:tc>
              </a:tr>
              <a:tr h="711326">
                <a:tc>
                  <a:txBody>
                    <a:bodyPr/>
                    <a:lstStyle/>
                    <a:p>
                      <a:pPr marL="101600" indent="0">
                        <a:spcAft>
                          <a:spcPts val="420"/>
                        </a:spcAft>
                      </a:pPr>
                      <a:r>
                        <a:rPr lang="ru" sz="1100">
                          <a:solidFill>
                            <a:srgbClr val="0467C0"/>
                          </a:solidFill>
                          <a:latin typeface="Calibri"/>
                        </a:rPr>
                        <a:t>8-9</a:t>
                      </a:r>
                    </a:p>
                    <a:p>
                      <a:pPr marL="101600" indent="0"/>
                      <a:r>
                        <a:rPr lang="ru" sz="1100">
                          <a:solidFill>
                            <a:srgbClr val="0467C0"/>
                          </a:solidFill>
                          <a:latin typeface="Calibri"/>
                        </a:rPr>
                        <a:t>классы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3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3300"/>
                    </a:p>
                  </a:txBody>
                  <a:tcPr marL="0" marR="0" marT="0" marB="0">
                    <a:solidFill>
                      <a:srgbClr val="D5E1F2"/>
                    </a:solidFill>
                  </a:tcPr>
                </a:tc>
                <a:tc>
                  <a:txBody>
                    <a:bodyPr/>
                    <a:lstStyle/>
                    <a:p>
                      <a:pPr marL="101600" marR="406400" indent="0" algn="just">
                        <a:lnSpc>
                          <a:spcPts val="1440"/>
                        </a:lnSpc>
                      </a:pPr>
                      <a:r>
                        <a:rPr lang="ru" sz="1100" dirty="0">
                          <a:latin typeface="Calibri"/>
                        </a:rPr>
                        <a:t>Использование ранее разработанных РП по физике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987552" y="6409944"/>
            <a:ext cx="3648456" cy="24079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3CF6"/>
                </a:solidFill>
                <a:latin typeface="Calibri"/>
              </a:rPr>
              <a:t>Сроки разработки: март- 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144" y="2205657"/>
            <a:ext cx="7547296" cy="4273317"/>
          </a:xfrm>
          <a:prstGeom prst="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Прямоугольник 2"/>
          <p:cNvSpPr/>
          <p:nvPr/>
        </p:nvSpPr>
        <p:spPr>
          <a:xfrm>
            <a:off x="3719736" y="981522"/>
            <a:ext cx="4279392" cy="7985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300" dirty="0">
                <a:latin typeface="Calibri"/>
              </a:rPr>
              <a:t>Право учителя рабочую программу по предмету разрабатывать на класс, а не на уровень (действительно только для предметов по которым РП разработаны по ФРП или ПРП)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016" y="1054608"/>
            <a:ext cx="1670304" cy="14996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15056" y="67056"/>
            <a:ext cx="6004560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81EA8"/>
                </a:solidFill>
                <a:latin typeface="Calibri"/>
              </a:rPr>
              <a:t>Единая ООП ООО, действующая с 01.09.2023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62128" y="3480816"/>
            <a:ext cx="2005584" cy="725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01600" indent="0">
              <a:spcAft>
                <a:spcPts val="630"/>
              </a:spcAft>
            </a:pPr>
            <a:r>
              <a:rPr lang="ru" sz="3100" b="1">
                <a:latin typeface="Calibri"/>
              </a:rPr>
              <a:t>ООП ООО</a:t>
            </a:r>
          </a:p>
          <a:p>
            <a:pPr marL="101600" indent="0"/>
            <a:r>
              <a:rPr lang="ru" sz="1900">
                <a:latin typeface="Calibri"/>
              </a:rPr>
              <a:t>(одна на уровень)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08832" y="664464"/>
            <a:ext cx="2548128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467C0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163568" y="2737104"/>
            <a:ext cx="1450848" cy="1621536"/>
          </a:xfrm>
          <a:prstGeom prst="rect">
            <a:avLst/>
          </a:prstGeom>
          <a:solidFill>
            <a:srgbClr val="D5E1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Разработка РП с использованием </a:t>
            </a:r>
            <a:r>
              <a:rPr lang="ru" sz="1150" b="1">
                <a:latin typeface="Calibri"/>
              </a:rPr>
              <a:t>ПРП</a:t>
            </a:r>
          </a:p>
          <a:p>
            <a:pPr indent="0" algn="ctr">
              <a:lnSpc>
                <a:spcPts val="1440"/>
              </a:lnSpc>
            </a:pPr>
            <a:r>
              <a:rPr lang="en-US" sz="1100">
                <a:latin typeface="Calibri"/>
              </a:rPr>
              <a:t>(</a:t>
            </a:r>
            <a:r>
              <a:rPr lang="en-US" sz="1100" u="sng">
                <a:solidFill>
                  <a:srgbClr val="0467C0"/>
                </a:solidFill>
                <a:latin typeface="Calibri"/>
                <a:hlinkClick r:id="rId3"/>
              </a:rPr>
              <a:t>https://edsoo.ru/</a:t>
            </a:r>
            <a:r>
              <a:rPr lang="en-US" sz="1100">
                <a:latin typeface="Calibri"/>
              </a:rPr>
              <a:t>) </a:t>
            </a:r>
            <a:r>
              <a:rPr lang="ru" sz="1150" b="1">
                <a:latin typeface="Calibri"/>
              </a:rPr>
              <a:t>в 7 классах по физике на базовом и/или углубленном уровне изучения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33088" y="4882896"/>
            <a:ext cx="1499616" cy="688848"/>
          </a:xfrm>
          <a:prstGeom prst="rect">
            <a:avLst/>
          </a:prstGeom>
          <a:solidFill>
            <a:srgbClr val="D5E1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440"/>
              </a:lnSpc>
            </a:pPr>
            <a:r>
              <a:rPr lang="ru" sz="1100">
                <a:latin typeface="Calibri"/>
              </a:rPr>
              <a:t>Использование ранее разработанных </a:t>
            </a:r>
            <a:r>
              <a:rPr lang="ru" sz="1150" b="1">
                <a:latin typeface="Calibri"/>
              </a:rPr>
              <a:t>РП </a:t>
            </a:r>
            <a:r>
              <a:rPr lang="ru" sz="1100">
                <a:latin typeface="Calibri"/>
              </a:rPr>
              <a:t>по физике в 8-9 классах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27136" y="633984"/>
            <a:ext cx="267614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467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23248" y="1237488"/>
            <a:ext cx="1553272" cy="16337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152400" indent="0">
              <a:lnSpc>
                <a:spcPts val="1920"/>
              </a:lnSpc>
            </a:pPr>
            <a:r>
              <a:rPr lang="ru" sz="1600" b="1" dirty="0">
                <a:latin typeface="Calibri"/>
              </a:rPr>
              <a:t>Учебный</a:t>
            </a:r>
          </a:p>
          <a:p>
            <a:pPr indent="0" algn="ctr">
              <a:lnSpc>
                <a:spcPts val="1920"/>
              </a:lnSpc>
            </a:pPr>
            <a:r>
              <a:rPr lang="ru" sz="1600" b="1" dirty="0">
                <a:latin typeface="Calibri"/>
              </a:rPr>
              <a:t>план:</a:t>
            </a:r>
          </a:p>
          <a:p>
            <a:pPr indent="0" algn="ctr">
              <a:lnSpc>
                <a:spcPts val="1920"/>
              </a:lnSpc>
            </a:pPr>
            <a:r>
              <a:rPr lang="ru" sz="1600" b="1" dirty="0">
                <a:latin typeface="Calibri"/>
              </a:rPr>
              <a:t>количество часов по физике для</a:t>
            </a:r>
          </a:p>
          <a:p>
            <a:pPr indent="0">
              <a:lnSpc>
                <a:spcPts val="1920"/>
              </a:lnSpc>
            </a:pPr>
            <a:r>
              <a:rPr lang="ru" sz="1600" b="1" dirty="0">
                <a:latin typeface="Calibri"/>
              </a:rPr>
              <a:t>7-9 классов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906512" y="3913632"/>
            <a:ext cx="1658112" cy="1225296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Количество часов в 7 классе по физике определяется </a:t>
            </a:r>
            <a:r>
              <a:rPr lang="ru" sz="1300" b="1" dirty="0">
                <a:latin typeface="Calibri"/>
              </a:rPr>
              <a:t>федеральным </a:t>
            </a:r>
            <a:r>
              <a:rPr lang="ru" sz="1300" dirty="0">
                <a:latin typeface="Calibri"/>
              </a:rPr>
              <a:t>учебным планом </a:t>
            </a:r>
            <a:r>
              <a:rPr lang="ru" sz="1300" b="1" dirty="0">
                <a:latin typeface="Calibri"/>
              </a:rPr>
              <a:t>ФОП ООО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27920" y="3700272"/>
            <a:ext cx="1840992" cy="1652016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Количество часов в 8-9 классах по физике определяется учебным планом школы, разработанным ранее на основе учебного плана примерной ООП ООО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84504" y="6409944"/>
            <a:ext cx="3959352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3CF6"/>
                </a:solidFill>
                <a:latin typeface="Calibri"/>
              </a:rPr>
              <a:t>Сроки разработки РП: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093720" y="283464"/>
            <a:ext cx="5891784" cy="2865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300" b="1">
                <a:solidFill>
                  <a:srgbClr val="081EA8"/>
                </a:solidFill>
                <a:latin typeface="Calibri"/>
              </a:rPr>
              <a:t>Единая ООП СОО, действующая с 01.09.2023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1856" y="3029712"/>
            <a:ext cx="2005584" cy="12435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marL="190500" indent="0">
              <a:spcAft>
                <a:spcPts val="630"/>
              </a:spcAft>
            </a:pPr>
            <a:r>
              <a:rPr lang="ru" sz="3100" b="1" dirty="0">
                <a:latin typeface="Calibri"/>
              </a:rPr>
              <a:t>ООП СОО</a:t>
            </a:r>
          </a:p>
          <a:p>
            <a:pPr indent="0"/>
            <a:r>
              <a:rPr lang="ru" sz="1900" dirty="0">
                <a:latin typeface="Calibri"/>
              </a:rPr>
              <a:t>(одна на уровень)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36848" y="1133856"/>
            <a:ext cx="255422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467C0"/>
                </a:solidFill>
                <a:latin typeface="Calibri"/>
              </a:rPr>
              <a:t>Содержательный раздел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51632" y="1798320"/>
            <a:ext cx="1286256" cy="1024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b="1" dirty="0">
                <a:latin typeface="Calibri"/>
              </a:rPr>
              <a:t>РП </a:t>
            </a:r>
            <a:r>
              <a:rPr lang="ru" sz="1900" dirty="0">
                <a:latin typeface="Calibri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900" dirty="0">
                <a:latin typeface="Calibri"/>
              </a:rPr>
              <a:t>предметам </a:t>
            </a:r>
            <a:r>
              <a:rPr lang="ru" sz="1900" b="1" dirty="0">
                <a:latin typeface="Calibri"/>
              </a:rPr>
              <a:t>10 класс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84576" y="3535680"/>
            <a:ext cx="1700784" cy="1475232"/>
          </a:xfrm>
          <a:prstGeom prst="rect">
            <a:avLst/>
          </a:prstGeom>
          <a:solidFill>
            <a:srgbClr val="D5E1F2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56"/>
              </a:lnSpc>
            </a:pPr>
            <a:r>
              <a:rPr lang="ru" sz="1300">
                <a:latin typeface="Calibri"/>
              </a:rPr>
              <a:t>Разработка РП с использованием </a:t>
            </a:r>
            <a:r>
              <a:rPr lang="ru" sz="1300" b="1">
                <a:latin typeface="Calibri"/>
              </a:rPr>
              <a:t>ПРП </a:t>
            </a:r>
            <a:r>
              <a:rPr lang="en-US" sz="1300">
                <a:latin typeface="Calibri"/>
              </a:rPr>
              <a:t>(</a:t>
            </a:r>
            <a:r>
              <a:rPr lang="en-US" sz="1300" u="sng">
                <a:solidFill>
                  <a:srgbClr val="0467C0"/>
                </a:solidFill>
                <a:latin typeface="Calibri"/>
                <a:hlinkClick r:id="rId2"/>
              </a:rPr>
              <a:t>https://edsoo.ru/</a:t>
            </a:r>
            <a:r>
              <a:rPr lang="en-US" sz="1300">
                <a:latin typeface="Calibri"/>
              </a:rPr>
              <a:t>) </a:t>
            </a:r>
            <a:r>
              <a:rPr lang="ru" sz="1300" b="1">
                <a:latin typeface="Calibri"/>
              </a:rPr>
              <a:t>по физике на базовом и/или углубленном уровне изучения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498592" y="1798320"/>
            <a:ext cx="1286256" cy="10241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b="1" dirty="0">
                <a:latin typeface="Calibri"/>
              </a:rPr>
              <a:t>РП </a:t>
            </a:r>
            <a:r>
              <a:rPr lang="ru" sz="1900" dirty="0">
                <a:latin typeface="Calibri"/>
              </a:rPr>
              <a:t>по</a:t>
            </a:r>
          </a:p>
          <a:p>
            <a:pPr indent="0" algn="ctr">
              <a:lnSpc>
                <a:spcPts val="2400"/>
              </a:lnSpc>
            </a:pPr>
            <a:r>
              <a:rPr lang="ru" sz="1900" dirty="0">
                <a:latin typeface="Calibri"/>
              </a:rPr>
              <a:t>предметам </a:t>
            </a:r>
            <a:r>
              <a:rPr lang="ru" sz="1900" b="1" dirty="0">
                <a:latin typeface="Calibri"/>
              </a:rPr>
              <a:t>11 класс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474208" y="3797808"/>
            <a:ext cx="1402080" cy="9448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896"/>
              </a:lnSpc>
            </a:pPr>
            <a:r>
              <a:rPr lang="ru" sz="1500" dirty="0">
                <a:latin typeface="Calibri"/>
              </a:rPr>
              <a:t>Использование</a:t>
            </a:r>
          </a:p>
          <a:p>
            <a:pPr indent="0" algn="ctr">
              <a:lnSpc>
                <a:spcPts val="1896"/>
              </a:lnSpc>
            </a:pPr>
            <a:r>
              <a:rPr lang="ru" sz="1500" dirty="0">
                <a:latin typeface="Calibri"/>
              </a:rPr>
              <a:t>ранее</a:t>
            </a:r>
          </a:p>
          <a:p>
            <a:pPr indent="0" algn="just">
              <a:lnSpc>
                <a:spcPts val="1896"/>
              </a:lnSpc>
            </a:pPr>
            <a:r>
              <a:rPr lang="ru" sz="1500" dirty="0">
                <a:latin typeface="Calibri"/>
              </a:rPr>
              <a:t>разработанных РП по физике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88096" y="1133856"/>
            <a:ext cx="2676144" cy="2438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 b="1">
                <a:solidFill>
                  <a:srgbClr val="0467C0"/>
                </a:solidFill>
                <a:latin typeface="Calibri"/>
              </a:rPr>
              <a:t>Организационный раздел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113776" y="1591056"/>
            <a:ext cx="1188720" cy="12313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b="1" dirty="0">
                <a:latin typeface="Calibri"/>
              </a:rPr>
              <a:t>Учебный план: количество часов по физике для</a:t>
            </a:r>
          </a:p>
          <a:p>
            <a:pPr marL="203200" indent="0">
              <a:lnSpc>
                <a:spcPts val="1680"/>
              </a:lnSpc>
            </a:pPr>
            <a:r>
              <a:rPr lang="ru" sz="1300" b="1" dirty="0">
                <a:latin typeface="Calibri"/>
              </a:rPr>
              <a:t>10 классов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821168" y="3852672"/>
            <a:ext cx="1822704" cy="1383792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Количество часов по физике определяется </a:t>
            </a:r>
            <a:r>
              <a:rPr lang="ru" sz="1300" b="1" dirty="0">
                <a:latin typeface="Calibri"/>
              </a:rPr>
              <a:t>федеральным </a:t>
            </a:r>
            <a:r>
              <a:rPr lang="ru" sz="1300" dirty="0">
                <a:latin typeface="Calibri"/>
              </a:rPr>
              <a:t>учебным планом </a:t>
            </a:r>
            <a:r>
              <a:rPr lang="ru" sz="1300" b="1" dirty="0">
                <a:latin typeface="Calibri"/>
              </a:rPr>
              <a:t>ФОП СОО</a:t>
            </a:r>
          </a:p>
          <a:p>
            <a:pPr indent="0" algn="ctr">
              <a:lnSpc>
                <a:spcPts val="1320"/>
              </a:lnSpc>
            </a:pPr>
            <a:r>
              <a:rPr lang="ru" sz="1000" dirty="0">
                <a:latin typeface="Calibri"/>
              </a:rPr>
              <a:t>(приказ Минпросвещения России от 23.11.2022 №1014)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454640" y="1725168"/>
            <a:ext cx="1237488" cy="12313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b="1" dirty="0">
                <a:latin typeface="Calibri"/>
              </a:rPr>
              <a:t>Учебный план: количество часов по физике для</a:t>
            </a:r>
          </a:p>
          <a:p>
            <a:pPr marL="203200" indent="0">
              <a:lnSpc>
                <a:spcPts val="1680"/>
              </a:lnSpc>
            </a:pPr>
            <a:r>
              <a:rPr lang="ru" sz="1300" b="1" dirty="0">
                <a:latin typeface="Calibri"/>
              </a:rPr>
              <a:t>11 классов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009632" y="3700272"/>
            <a:ext cx="1877568" cy="1652016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1680"/>
              </a:lnSpc>
            </a:pPr>
            <a:r>
              <a:rPr lang="ru" sz="1300" dirty="0">
                <a:latin typeface="Calibri"/>
              </a:rPr>
              <a:t>Количество часов по физике определяется учебным планом школы, разработанным ранее на основе учебного плана примерной ООП СОО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86968" y="6495288"/>
            <a:ext cx="3956304" cy="23774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800">
                <a:solidFill>
                  <a:srgbClr val="003CF6"/>
                </a:solidFill>
                <a:latin typeface="Calibri"/>
              </a:rPr>
              <a:t>Сроки разработки РП: март -июнь 2023г.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4680" y="938818"/>
            <a:ext cx="5190744" cy="281631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1856" y="335280"/>
            <a:ext cx="6172200" cy="4267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050"/>
              </a:spcAft>
            </a:pPr>
            <a:r>
              <a:rPr lang="ru" sz="1900" b="1" dirty="0" smtClean="0">
                <a:solidFill>
                  <a:srgbClr val="0467C0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1C3264"/>
                </a:solidFill>
                <a:latin typeface="Calibri"/>
              </a:rPr>
              <a:t>Примерные рабочие программы на уровень СОО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85088" y="1002792"/>
            <a:ext cx="5879592" cy="5608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3384"/>
              </a:lnSpc>
              <a:spcAft>
                <a:spcPts val="1470"/>
              </a:spcAft>
            </a:pPr>
            <a:r>
              <a:rPr lang="ru" sz="1300" dirty="0">
                <a:solidFill>
                  <a:srgbClr val="081EA8"/>
                </a:solidFill>
                <a:latin typeface="Calibri"/>
              </a:rPr>
              <a:t>Примерная рабочая программа по физике. Базовый уровень </a:t>
            </a:r>
            <a:r>
              <a:rPr lang="en-US" sz="1300" u="sng" dirty="0">
                <a:solidFill>
                  <a:srgbClr val="0467C0"/>
                </a:solidFill>
                <a:latin typeface="Calibri"/>
                <a:hlinkClick r:id="rId3"/>
              </a:rPr>
              <a:t>file:///C:/Users/User-089/Downloads/nPn </a:t>
            </a:r>
            <a:r>
              <a:rPr lang="ru" sz="1300" u="sng" dirty="0">
                <a:solidFill>
                  <a:srgbClr val="0467C0"/>
                </a:solidFill>
                <a:latin typeface="Calibri"/>
                <a:hlinkClick r:id="rId3"/>
              </a:rPr>
              <a:t>СОО Физика Базовый уровень</a:t>
            </a:r>
            <a:r>
              <a:rPr lang="en-US" sz="1300" u="sng" dirty="0">
                <a:solidFill>
                  <a:srgbClr val="0467C0"/>
                </a:solidFill>
                <a:latin typeface="Calibri"/>
                <a:hlinkClick r:id="rId3"/>
              </a:rPr>
              <a:t>-</a:t>
            </a:r>
            <a:r>
              <a:rPr lang="en-US" sz="1300" u="sng" dirty="0" err="1">
                <a:solidFill>
                  <a:srgbClr val="0467C0"/>
                </a:solidFill>
                <a:latin typeface="Calibri"/>
                <a:hlinkClick r:id="rId3"/>
              </a:rPr>
              <a:t>pdf</a:t>
            </a:r>
            <a:endParaRPr lang="en-US" sz="1300" u="sng" dirty="0">
              <a:solidFill>
                <a:srgbClr val="0467C0"/>
              </a:solidFill>
              <a:latin typeface="Calibri"/>
              <a:hlinkClick r:id="rId3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00288" y="225552"/>
            <a:ext cx="3596640" cy="5364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800" b="1">
                <a:solidFill>
                  <a:srgbClr val="FF0000"/>
                </a:solidFill>
                <a:latin typeface="Calibri"/>
              </a:rPr>
              <a:t>Обеспечение единства образовательного пространства РФ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4880" y="2410968"/>
            <a:ext cx="5760720" cy="478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1050"/>
              </a:spcAft>
            </a:pPr>
            <a:r>
              <a:rPr lang="ru" sz="1300">
                <a:solidFill>
                  <a:srgbClr val="081EA8"/>
                </a:solidFill>
                <a:latin typeface="Calibri"/>
              </a:rPr>
              <a:t>Примерная рабочая программа по физике. Углубленный уровень</a:t>
            </a:r>
          </a:p>
          <a:p>
            <a:pPr indent="0" algn="just">
              <a:spcAft>
                <a:spcPts val="3150"/>
              </a:spcAft>
            </a:pPr>
            <a:r>
              <a:rPr lang="ru" sz="1300" u="sng">
                <a:solidFill>
                  <a:srgbClr val="0467C0"/>
                </a:solidFill>
                <a:latin typeface="Calibri"/>
                <a:hlinkClick r:id="rId4"/>
              </a:rPr>
              <a:t>file:///C:/Users/User-089/Downloads/ПPП СОО Физика Углубленный уровень.</a:t>
            </a:r>
            <a:r>
              <a:rPr lang="en-US" sz="1300" u="sng">
                <a:solidFill>
                  <a:srgbClr val="0467C0"/>
                </a:solidFill>
                <a:latin typeface="Calibri"/>
                <a:hlinkClick r:id="rId4"/>
              </a:rPr>
              <a:t>pdf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5632" y="3054096"/>
            <a:ext cx="268224" cy="17678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/>
            <a:r>
              <a:rPr lang="ru" sz="1300">
                <a:solidFill>
                  <a:srgbClr val="081EA8"/>
                </a:solidFill>
                <a:latin typeface="Calibri"/>
              </a:rPr>
              <a:t>ч.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8224" y="3395472"/>
            <a:ext cx="6187440" cy="51816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3150"/>
              </a:spcBef>
            </a:pPr>
            <a:r>
              <a:rPr lang="ru" sz="1900" b="1" dirty="0" smtClean="0">
                <a:solidFill>
                  <a:srgbClr val="375EA6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1C3264"/>
                </a:solidFill>
                <a:latin typeface="Calibri"/>
              </a:rPr>
              <a:t>Примерные рабочие программы на уровень ООО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08304" y="4255008"/>
            <a:ext cx="5955792" cy="5059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57200" indent="0">
              <a:spcAft>
                <a:spcPts val="1050"/>
              </a:spcAft>
            </a:pPr>
            <a:r>
              <a:rPr lang="ru" sz="1300">
                <a:solidFill>
                  <a:srgbClr val="081EA8"/>
                </a:solidFill>
                <a:latin typeface="Calibri"/>
              </a:rPr>
              <a:t>Примерная рабочая программа по физике. Базовый уровень</a:t>
            </a:r>
          </a:p>
          <a:p>
            <a:pPr indent="0"/>
            <a:r>
              <a:rPr lang="en-US" sz="1100" u="sng">
                <a:solidFill>
                  <a:srgbClr val="0467C0"/>
                </a:solidFill>
                <a:latin typeface="Calibri"/>
                <a:hlinkClick r:id="rId5"/>
              </a:rPr>
              <a:t>file:///C:/Users/User </a:t>
            </a:r>
            <a:r>
              <a:rPr lang="ru" sz="1100" u="sng">
                <a:solidFill>
                  <a:srgbClr val="0467C0"/>
                </a:solidFill>
                <a:latin typeface="Calibri"/>
                <a:hlinkClick r:id="rId5"/>
              </a:rPr>
              <a:t>089/Downloads/Физика■%20Основное%20общее%20образование </a:t>
            </a:r>
            <a:r>
              <a:rPr lang="en-US" sz="1100" u="sng">
                <a:solidFill>
                  <a:srgbClr val="0467C0"/>
                </a:solidFill>
                <a:latin typeface="Calibri"/>
                <a:hlinkClick r:id="rId5"/>
              </a:rPr>
              <a:t>7-9.pdf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438656" y="5535168"/>
            <a:ext cx="5047488" cy="2072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>
                <a:solidFill>
                  <a:srgbClr val="081EA8"/>
                </a:solidFill>
                <a:latin typeface="Calibri"/>
              </a:rPr>
              <a:t>Примерная рабочая программа по физике. Углубленный уровень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944880" y="6096000"/>
            <a:ext cx="5894832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100" u="sng">
                <a:solidFill>
                  <a:srgbClr val="0467C0"/>
                </a:solidFill>
                <a:latin typeface="Calibri"/>
                <a:hlinkClick r:id="rId6"/>
              </a:rPr>
              <a:t>file:///C:/Users/User-089/Downloads/ПPП%20ФИЗИКА ООО Углубленный%20уровень.pdf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070848" y="4578096"/>
            <a:ext cx="1280160" cy="1066800"/>
          </a:xfrm>
          <a:prstGeom prst="rect">
            <a:avLst/>
          </a:prstGeom>
          <a:solidFill>
            <a:srgbClr val="D5E1F2"/>
          </a:solidFill>
        </p:spPr>
        <p:txBody>
          <a:bodyPr lIns="0" tIns="0" rIns="0" bIns="0">
            <a:noAutofit/>
          </a:bodyPr>
          <a:lstStyle/>
          <a:p>
            <a:pPr marL="152400" indent="0">
              <a:lnSpc>
                <a:spcPts val="2160"/>
              </a:lnSpc>
            </a:pPr>
            <a:r>
              <a:rPr lang="ru" sz="1800" b="1">
                <a:solidFill>
                  <a:srgbClr val="1C3264"/>
                </a:solidFill>
                <a:latin typeface="Calibri"/>
              </a:rPr>
              <a:t>Структура</a:t>
            </a:r>
          </a:p>
          <a:p>
            <a:pPr marL="241300" indent="0">
              <a:lnSpc>
                <a:spcPts val="2160"/>
              </a:lnSpc>
            </a:pPr>
            <a:r>
              <a:rPr lang="ru" sz="1800" b="1">
                <a:solidFill>
                  <a:srgbClr val="1C3264"/>
                </a:solidFill>
                <a:latin typeface="Calibri"/>
              </a:rPr>
              <a:t>рабочей</a:t>
            </a:r>
          </a:p>
          <a:p>
            <a:pPr indent="0">
              <a:lnSpc>
                <a:spcPts val="2160"/>
              </a:lnSpc>
            </a:pPr>
            <a:r>
              <a:rPr lang="ru" sz="1800" b="1">
                <a:solidFill>
                  <a:srgbClr val="1C3264"/>
                </a:solidFill>
                <a:latin typeface="Calibri"/>
              </a:rPr>
              <a:t>программы</a:t>
            </a:r>
          </a:p>
          <a:p>
            <a:pPr indent="0">
              <a:lnSpc>
                <a:spcPts val="2160"/>
              </a:lnSpc>
            </a:pPr>
            <a:r>
              <a:rPr lang="ru" sz="1800" b="1">
                <a:solidFill>
                  <a:srgbClr val="1C3264"/>
                </a:solidFill>
                <a:latin typeface="Calibri"/>
              </a:rPr>
              <a:t>сохраняется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4256"/>
            <a:ext cx="11740896" cy="557479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25040" y="140208"/>
            <a:ext cx="4517136" cy="38709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ctr">
              <a:spcAft>
                <a:spcPts val="840"/>
              </a:spcAft>
            </a:pPr>
            <a:r>
              <a:rPr lang="ru" sz="3100" b="1">
                <a:solidFill>
                  <a:srgbClr val="081EA8"/>
                </a:solidFill>
                <a:latin typeface="Calibri"/>
              </a:rPr>
              <a:t>Учебники на уровне ООО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7848" y="597408"/>
            <a:ext cx="8327136" cy="66751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320"/>
              </a:lnSpc>
              <a:spcBef>
                <a:spcPts val="840"/>
              </a:spcBef>
            </a:pPr>
            <a:r>
              <a:rPr lang="ru" sz="1100">
                <a:latin typeface="Calibri"/>
              </a:rPr>
              <a:t>Приказ Министерства просвещения Российской Федерации от </a:t>
            </a:r>
            <a:r>
              <a:rPr lang="ru" sz="1100">
                <a:solidFill>
                  <a:srgbClr val="FF0000"/>
                </a:solidFill>
                <a:latin typeface="Calibri"/>
              </a:rPr>
              <a:t>21.09.2022 № 858</a:t>
            </a:r>
          </a:p>
          <a:p>
            <a:pPr indent="0">
              <a:lnSpc>
                <a:spcPts val="1320"/>
              </a:lnSpc>
            </a:pPr>
            <a:r>
              <a:rPr lang="ru" sz="1100">
                <a:latin typeface="Calibri"/>
              </a:rPr>
              <a:t>"Об утверждении </a:t>
            </a:r>
            <a:r>
              <a:rPr lang="ru" sz="1100">
                <a:solidFill>
                  <a:srgbClr val="FF0000"/>
                </a:solidFill>
                <a:latin typeface="Calibri"/>
              </a:rPr>
              <a:t>федерального перечня учебников</a:t>
            </a:r>
            <a:r>
              <a:rPr lang="ru" sz="1100">
                <a:latin typeface="Calibri"/>
              </a:rPr>
              <a:t>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 осуществляющими образовательную деятельность и установления предельного срока использования исключенных учебников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2744" y="4084320"/>
            <a:ext cx="210312" cy="1249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>
                <a:solidFill>
                  <a:srgbClr val="FFFFFF"/>
                </a:solidFill>
                <a:latin typeface="Times New Roman"/>
              </a:rPr>
              <a:t>др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74336" y="4227576"/>
            <a:ext cx="591312" cy="2011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spc="150">
                <a:solidFill>
                  <a:srgbClr val="232122"/>
                </a:solidFill>
                <a:latin typeface="Times New Roman"/>
              </a:rPr>
              <a:t>ЗИКА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2440" y="4258056"/>
            <a:ext cx="603504" cy="20116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spc="150">
                <a:solidFill>
                  <a:srgbClr val="232122"/>
                </a:solidFill>
                <a:latin typeface="Times New Roman"/>
              </a:rPr>
              <a:t>ЗИКА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79064" y="4337304"/>
            <a:ext cx="969264" cy="20421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700" spc="150">
                <a:solidFill>
                  <a:srgbClr val="232122"/>
                </a:solidFill>
                <a:latin typeface="Times New Roman"/>
              </a:rPr>
              <a:t>ФИЗИКА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808720" y="4425696"/>
            <a:ext cx="1179576" cy="2468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200" spc="150">
                <a:latin typeface="Franklin Gothic Heavy"/>
              </a:rPr>
              <a:t>ФИЗИКА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413760" y="5605272"/>
            <a:ext cx="3032760" cy="4937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160"/>
              </a:lnSpc>
            </a:pPr>
            <a:r>
              <a:rPr lang="ru" sz="1600" b="1">
                <a:solidFill>
                  <a:srgbClr val="375EA6"/>
                </a:solidFill>
                <a:latin typeface="Arial Narrow"/>
              </a:rPr>
              <a:t>УМК «физика» И.М. Перышкин, А.И.Иванов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11040" y="2987040"/>
            <a:ext cx="1514856" cy="8077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36"/>
              </a:lnSpc>
            </a:pPr>
            <a:r>
              <a:rPr lang="ru" sz="1600" b="1">
                <a:solidFill>
                  <a:srgbClr val="FFFFFF"/>
                </a:solidFill>
                <a:latin typeface="Arial Narrow"/>
              </a:rPr>
              <a:t>УМК «Архимед»</a:t>
            </a:r>
          </a:p>
          <a:p>
            <a:pPr indent="0" algn="ctr">
              <a:lnSpc>
                <a:spcPts val="2136"/>
              </a:lnSpc>
            </a:pPr>
            <a:r>
              <a:rPr lang="ru" sz="1600">
                <a:solidFill>
                  <a:srgbClr val="FFFFFF"/>
                </a:solidFill>
                <a:latin typeface="Times New Roman"/>
              </a:rPr>
              <a:t>Авт.</a:t>
            </a:r>
          </a:p>
          <a:p>
            <a:pPr indent="0">
              <a:lnSpc>
                <a:spcPts val="2136"/>
              </a:lnSpc>
            </a:pPr>
            <a:r>
              <a:rPr lang="ru" sz="1600">
                <a:solidFill>
                  <a:srgbClr val="FFFFFF"/>
                </a:solidFill>
                <a:latin typeface="Times New Roman"/>
              </a:rPr>
              <a:t>О.Ф.Кабардин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686800" y="3157728"/>
            <a:ext cx="2569464" cy="222504"/>
          </a:xfrm>
          <a:prstGeom prst="rect">
            <a:avLst/>
          </a:prstGeom>
          <a:solidFill>
            <a:srgbClr val="1F4E78"/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FFFFFF"/>
                </a:solidFill>
                <a:latin typeface="Arial Narrow"/>
              </a:rPr>
              <a:t>УМК «ФИЗИКА» ГРАЧЕВА А.В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9392" y="3441192"/>
            <a:ext cx="2307336" cy="7650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1600" b="1" cap="small">
                <a:solidFill>
                  <a:srgbClr val="FFFFFF"/>
                </a:solidFill>
                <a:latin typeface="Arial Narrow"/>
              </a:rPr>
              <a:t>умк</a:t>
            </a:r>
            <a:r>
              <a:rPr lang="ru" sz="1600" b="1">
                <a:solidFill>
                  <a:srgbClr val="FFFFFF"/>
                </a:solidFill>
                <a:latin typeface="Arial Narrow"/>
              </a:rPr>
              <a:t> «Сферы»</a:t>
            </a:r>
          </a:p>
          <a:p>
            <a:pPr indent="0" algn="ctr">
              <a:lnSpc>
                <a:spcPts val="2112"/>
              </a:lnSpc>
            </a:pPr>
            <a:r>
              <a:rPr lang="ru" sz="1600">
                <a:solidFill>
                  <a:srgbClr val="FFFFFF"/>
                </a:solidFill>
                <a:latin typeface="Times New Roman"/>
              </a:rPr>
              <a:t>Авт. Ю.А.Панебратцев, В.В.Белага и др.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24016" y="3608832"/>
            <a:ext cx="1639824" cy="10607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spcAft>
                <a:spcPts val="420"/>
              </a:spcAft>
            </a:pPr>
            <a:r>
              <a:rPr lang="ru" sz="1600" b="1">
                <a:solidFill>
                  <a:srgbClr val="FFFFFF"/>
                </a:solidFill>
                <a:latin typeface="Arial Narrow"/>
              </a:rPr>
              <a:t>УМК</a:t>
            </a:r>
          </a:p>
          <a:p>
            <a:pPr indent="0">
              <a:spcAft>
                <a:spcPts val="420"/>
              </a:spcAft>
            </a:pPr>
            <a:r>
              <a:rPr lang="ru" sz="1600" b="1">
                <a:solidFill>
                  <a:srgbClr val="FFFFFF"/>
                </a:solidFill>
                <a:latin typeface="Arial Narrow"/>
              </a:rPr>
              <a:t>«Классический»</a:t>
            </a:r>
          </a:p>
          <a:p>
            <a:pPr indent="0" algn="ctr">
              <a:lnSpc>
                <a:spcPts val="2160"/>
              </a:lnSpc>
            </a:pPr>
            <a:r>
              <a:rPr lang="ru" sz="1600">
                <a:solidFill>
                  <a:srgbClr val="FFFFFF"/>
                </a:solidFill>
                <a:latin typeface="Times New Roman"/>
              </a:rPr>
              <a:t>Авт. С.В.Громов Н.А.Родина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48056" y="6099048"/>
            <a:ext cx="4236720" cy="5638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2400"/>
              </a:lnSpc>
            </a:pPr>
            <a:r>
              <a:rPr lang="ru" sz="1900" b="1">
                <a:solidFill>
                  <a:srgbClr val="FF0000"/>
                </a:solidFill>
                <a:latin typeface="Calibri"/>
              </a:rPr>
              <a:t>Используем учебники из имеющегося фонда школы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769096" y="6147816"/>
            <a:ext cx="3032760" cy="2651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600" b="1">
                <a:solidFill>
                  <a:srgbClr val="375EA6"/>
                </a:solidFill>
                <a:latin typeface="Arial Narrow"/>
              </a:rPr>
              <a:t>УМК «ФИЗИКА» ПУРЫШЕВОЙ Н.С.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" y="4352544"/>
            <a:ext cx="1298448" cy="17495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376" y="2054352"/>
            <a:ext cx="6120384" cy="43525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46048" y="350520"/>
            <a:ext cx="9902952" cy="12801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R="177800" indent="0" algn="ctr">
              <a:spcAft>
                <a:spcPts val="1890"/>
              </a:spcAft>
            </a:pPr>
            <a:r>
              <a:rPr lang="ru" sz="3100" b="1">
                <a:solidFill>
                  <a:srgbClr val="081EA8"/>
                </a:solidFill>
                <a:latin typeface="Calibri"/>
              </a:rPr>
              <a:t>Учебники на уровне СОО</a:t>
            </a:r>
          </a:p>
          <a:p>
            <a:pPr indent="0" algn="ctr">
              <a:lnSpc>
                <a:spcPts val="1176"/>
              </a:lnSpc>
            </a:pPr>
            <a:r>
              <a:rPr lang="ru" sz="1100">
                <a:latin typeface="Calibri"/>
              </a:rPr>
              <a:t>Приказ Министерства просвещения Российской Федерации от </a:t>
            </a:r>
            <a:r>
              <a:rPr lang="ru" sz="1100">
                <a:solidFill>
                  <a:srgbClr val="FF0000"/>
                </a:solidFill>
                <a:latin typeface="Calibri"/>
              </a:rPr>
              <a:t>21.09.2022 № 858 </a:t>
            </a:r>
            <a:r>
              <a:rPr lang="ru" sz="1100">
                <a:latin typeface="Calibri"/>
              </a:rPr>
              <a:t>"Об утверждении </a:t>
            </a:r>
            <a:r>
              <a:rPr lang="ru" sz="1100">
                <a:solidFill>
                  <a:srgbClr val="FF0000"/>
                </a:solidFill>
                <a:latin typeface="Calibri"/>
              </a:rPr>
              <a:t>федерального перечня учебников</a:t>
            </a:r>
            <a:r>
              <a:rPr lang="ru" sz="1100">
                <a:latin typeface="Calibri"/>
              </a:rPr>
              <a:t>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</a:t>
            </a:r>
          </a:p>
          <a:p>
            <a:pPr indent="0" algn="ctr">
              <a:lnSpc>
                <a:spcPts val="1176"/>
              </a:lnSpc>
              <a:spcAft>
                <a:spcPts val="2100"/>
              </a:spcAft>
            </a:pPr>
            <a:r>
              <a:rPr lang="ru" sz="1100">
                <a:latin typeface="Calibri"/>
              </a:rPr>
              <a:t>деятельность и установления предельного срока использования исключенных учебников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1914144"/>
            <a:ext cx="2340864" cy="32308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2100"/>
              </a:spcBef>
              <a:spcAft>
                <a:spcPts val="4200"/>
              </a:spcAft>
            </a:pPr>
            <a:r>
              <a:rPr lang="ru" sz="2700" spc="-50">
                <a:latin typeface="Calibri"/>
              </a:rPr>
              <a:t>На уровне СОО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42160" y="2926080"/>
            <a:ext cx="1883664" cy="29260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spcBef>
                <a:spcPts val="4200"/>
              </a:spcBef>
            </a:pPr>
            <a:r>
              <a:rPr lang="ru" sz="1700">
                <a:latin typeface="Calibri"/>
              </a:rPr>
              <a:t>Базовый уровень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834896" y="4876800"/>
            <a:ext cx="2261616" cy="25603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Bef>
                <a:spcPts val="8190"/>
              </a:spcBef>
              <a:spcAft>
                <a:spcPts val="6930"/>
              </a:spcAft>
            </a:pPr>
            <a:r>
              <a:rPr lang="ru" sz="1700">
                <a:latin typeface="Calibri"/>
              </a:rPr>
              <a:t>Углубленный уровень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8576" y="6364224"/>
            <a:ext cx="5358384" cy="2621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240276" indent="0">
              <a:spcBef>
                <a:spcPts val="6930"/>
              </a:spcBef>
            </a:pPr>
            <a:r>
              <a:rPr lang="en-US" sz="450">
                <a:solidFill>
                  <a:srgbClr val="232122"/>
                </a:solidFill>
                <a:latin typeface="Calibri"/>
              </a:rPr>
              <a:t>uanevniM nnawiua nnnn«nw&lt;</a:t>
            </a:r>
          </a:p>
          <a:p>
            <a:pPr indent="0"/>
            <a:r>
              <a:rPr lang="ru" sz="1800" b="1">
                <a:solidFill>
                  <a:srgbClr val="FF0000"/>
                </a:solidFill>
                <a:latin typeface="Calibri"/>
              </a:rPr>
              <a:t>Используем учебники из имеющегося фонда школы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484632"/>
            <a:ext cx="1210056" cy="1338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3104" y="3182112"/>
            <a:ext cx="1688592" cy="27797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2984" y="1898904"/>
            <a:ext cx="1130808" cy="707136"/>
          </a:xfrm>
          <a:prstGeom prst="rect">
            <a:avLst/>
          </a:prstGeom>
          <a:solidFill>
            <a:srgbClr val="C2C1C1"/>
          </a:solidFill>
        </p:spPr>
        <p:txBody>
          <a:bodyPr lIns="0" tIns="0" rIns="0" bIns="0">
            <a:noAutofit/>
          </a:bodyPr>
          <a:lstStyle/>
          <a:p>
            <a:pPr indent="0">
              <a:lnSpc>
                <a:spcPts val="888"/>
              </a:lnSpc>
            </a:pPr>
            <a:r>
              <a:rPr lang="ru" sz="1000">
                <a:solidFill>
                  <a:srgbClr val="646463"/>
                </a:solidFill>
                <a:latin typeface="Calibri"/>
              </a:rPr>
              <a:t>Обмеление Аральского моря в результате потери воды при испарении и резком понижении притока внешних вод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97024" y="512064"/>
            <a:ext cx="9713976" cy="16123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792"/>
              </a:lnSpc>
            </a:pPr>
            <a:r>
              <a:rPr lang="ru" sz="3100" b="1">
                <a:solidFill>
                  <a:srgbClr val="081EA8"/>
                </a:solidFill>
                <a:latin typeface="Calibri"/>
              </a:rPr>
              <a:t>Воспитательный потенциал урока физики: формируем личностные результаты</a:t>
            </a:r>
          </a:p>
          <a:p>
            <a:pPr indent="0" algn="r">
              <a:lnSpc>
                <a:spcPts val="1680"/>
              </a:lnSpc>
            </a:pPr>
            <a:r>
              <a:rPr lang="ru" sz="1400" i="1">
                <a:solidFill>
                  <a:srgbClr val="FF0000"/>
                </a:solidFill>
                <a:latin typeface="Calibri"/>
              </a:rPr>
              <a:t>В основу воспитания должна быть положена личная деятельность ученика, а всё искусство воспитателя должно сводиться только к тому, чтобы направлять и регулировать эту деятельность.</a:t>
            </a:r>
          </a:p>
          <a:p>
            <a:pPr indent="0" algn="r">
              <a:lnSpc>
                <a:spcPts val="1680"/>
              </a:lnSpc>
              <a:spcAft>
                <a:spcPts val="4830"/>
              </a:spcAft>
            </a:pPr>
            <a:r>
              <a:rPr lang="ru" sz="1400" i="1">
                <a:solidFill>
                  <a:srgbClr val="FF0000"/>
                </a:solidFill>
                <a:latin typeface="Calibri"/>
              </a:rPr>
              <a:t>Л.Выготский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42416" y="3008376"/>
            <a:ext cx="3803904" cy="308457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/>
            <a:endParaRPr lang="ru" sz="1300" dirty="0">
              <a:solidFill>
                <a:srgbClr val="081EA8"/>
              </a:solidFill>
              <a:latin typeface="Calibri"/>
            </a:endParaRPr>
          </a:p>
          <a:p>
            <a:pPr indent="0" algn="ctr">
              <a:spcAft>
                <a:spcPts val="210"/>
              </a:spcAft>
            </a:pPr>
            <a:r>
              <a:rPr lang="ru" sz="1500" dirty="0">
                <a:solidFill>
                  <a:srgbClr val="FF0000"/>
                </a:solidFill>
                <a:latin typeface="Calibri"/>
              </a:rPr>
              <a:t>Содержание и формы работы на уроке</a:t>
            </a:r>
          </a:p>
          <a:p>
            <a:pPr indent="0" algn="ctr">
              <a:spcAft>
                <a:spcPts val="1470"/>
              </a:spcAft>
            </a:pPr>
            <a:r>
              <a:rPr lang="ru" sz="1500" i="1" dirty="0">
                <a:solidFill>
                  <a:srgbClr val="FF0000"/>
                </a:solidFill>
                <a:latin typeface="Calibri"/>
              </a:rPr>
              <a:t>Например:</a:t>
            </a:r>
          </a:p>
          <a:p>
            <a:pPr indent="0" algn="ctr">
              <a:lnSpc>
                <a:spcPts val="1680"/>
              </a:lnSpc>
              <a:spcAft>
                <a:spcPts val="1050"/>
              </a:spcAft>
            </a:pPr>
            <a:r>
              <a:rPr lang="ru" sz="1500" dirty="0">
                <a:latin typeface="Calibri"/>
              </a:rPr>
              <a:t>Объяснение физических закономерностей, лежащих в основе глобальных атмосферных явлений. Демонстрация работы приборов позволяющих осуществлять экологический мониторинг в месте проживания. Проведение экскурсий, демонстрация фрагментов фильмов о результатах производственной деятельности человека</a:t>
            </a:r>
          </a:p>
          <a:p>
            <a:pPr indent="0" algn="just"/>
            <a:r>
              <a:rPr lang="ru" sz="1500" dirty="0">
                <a:solidFill>
                  <a:srgbClr val="1C3264"/>
                </a:solidFill>
                <a:latin typeface="Calibri"/>
              </a:rPr>
              <a:t>Сквозная содержательная линия 7-11 класс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37248" y="3243072"/>
            <a:ext cx="4632960" cy="31272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896"/>
              </a:lnSpc>
              <a:spcBef>
                <a:spcPts val="420"/>
              </a:spcBef>
            </a:pPr>
            <a:r>
              <a:rPr lang="ru" sz="1500">
                <a:solidFill>
                  <a:srgbClr val="FF0000"/>
                </a:solidFill>
                <a:latin typeface="Calibri"/>
              </a:rPr>
              <a:t>Формирование личностных результатов обучающихся </a:t>
            </a:r>
            <a:r>
              <a:rPr lang="ru" sz="1500" i="1" u="sng">
                <a:latin typeface="Calibri"/>
              </a:rPr>
              <a:t>Экологическое воспитание</a:t>
            </a:r>
            <a:r>
              <a:rPr lang="ru" sz="1500" i="1">
                <a:latin typeface="Calibri"/>
              </a:rPr>
              <a:t>: </a:t>
            </a:r>
            <a:r>
              <a:rPr lang="ru" sz="1500">
                <a:latin typeface="Calibri"/>
              </a:rPr>
              <a:t>осознание глобального характера экологических проблем и путей их решения; планирования поступков и оценки их возможных последствий для окружающей среды </a:t>
            </a:r>
            <a:r>
              <a:rPr lang="ru" sz="1500" i="1" u="sng">
                <a:latin typeface="Calibri"/>
              </a:rPr>
              <a:t>Ценности научного познания</a:t>
            </a:r>
            <a:r>
              <a:rPr lang="ru" sz="1500" i="1">
                <a:latin typeface="Calibri"/>
              </a:rPr>
              <a:t>: </a:t>
            </a:r>
            <a:r>
              <a:rPr lang="ru" sz="1500">
                <a:latin typeface="Calibri"/>
              </a:rPr>
              <a:t>осознание ценности физической науки как мощного инструмента познания мира </a:t>
            </a:r>
            <a:r>
              <a:rPr lang="ru" sz="1500" i="1" u="sng">
                <a:latin typeface="Calibri"/>
              </a:rPr>
              <a:t>Формирование культуры здоровья и эмоционального благополучия</a:t>
            </a:r>
            <a:r>
              <a:rPr lang="ru" sz="1500" i="1">
                <a:latin typeface="Calibri"/>
              </a:rPr>
              <a:t>: </a:t>
            </a:r>
            <a:r>
              <a:rPr lang="ru" sz="1500">
                <a:latin typeface="Calibri"/>
              </a:rPr>
              <a:t>осознание ценности безопасного образа жизни в современном технологическом мире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981200"/>
            <a:ext cx="2819400" cy="44958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304" y="3035808"/>
            <a:ext cx="1463040" cy="9692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58440" y="499872"/>
            <a:ext cx="7549896" cy="8778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ctr">
              <a:lnSpc>
                <a:spcPts val="3840"/>
              </a:lnSpc>
            </a:pPr>
            <a:r>
              <a:rPr lang="ru" sz="3100" b="1">
                <a:solidFill>
                  <a:srgbClr val="081EA8"/>
                </a:solidFill>
                <a:latin typeface="Calibri"/>
              </a:rPr>
              <a:t>Воспитательный потенциал урока физики: формируем личностные результаты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29256" y="1548384"/>
            <a:ext cx="9305544" cy="34442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r">
              <a:lnSpc>
                <a:spcPts val="1512"/>
              </a:lnSpc>
            </a:pPr>
            <a:r>
              <a:rPr lang="ru" sz="1300" i="1">
                <a:solidFill>
                  <a:srgbClr val="FF0000"/>
                </a:solidFill>
                <a:latin typeface="Calibri"/>
              </a:rPr>
              <a:t>В основу воспитания должна быть положена личная деятельность ученика, а всё искусство воспитателя должно сводиться только к тому, чтобы направлять и регулировать эту деятельность.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753344" y="1932432"/>
            <a:ext cx="1002792" cy="12192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r">
              <a:lnSpc>
                <a:spcPts val="1512"/>
              </a:lnSpc>
            </a:pPr>
            <a:r>
              <a:rPr lang="ru" sz="1300" i="1">
                <a:solidFill>
                  <a:srgbClr val="FF0000"/>
                </a:solidFill>
                <a:latin typeface="Calibri"/>
              </a:rPr>
              <a:t>Л.Выготский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53440" y="3432048"/>
            <a:ext cx="920496" cy="4145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"/>
              </a:spcAft>
            </a:pPr>
            <a:r>
              <a:rPr lang="ru" sz="450">
                <a:solidFill>
                  <a:srgbClr val="646463"/>
                </a:solidFill>
                <a:latin typeface="Calibri"/>
              </a:rPr>
              <a:t>(</a:t>
            </a:r>
            <a:r>
              <a:rPr lang="ru" sz="450" spc="-50">
                <a:solidFill>
                  <a:srgbClr val="646463"/>
                </a:solidFill>
                <a:latin typeface="Century Schoolbook"/>
              </a:rPr>
              <a:t>1934</a:t>
            </a:r>
            <a:r>
              <a:rPr lang="ru" sz="450">
                <a:solidFill>
                  <a:srgbClr val="646463"/>
                </a:solidFill>
                <a:latin typeface="Calibri"/>
              </a:rPr>
              <a:t>-</a:t>
            </a:r>
            <a:r>
              <a:rPr lang="ru" sz="450" spc="-50">
                <a:solidFill>
                  <a:srgbClr val="646463"/>
                </a:solidFill>
                <a:latin typeface="Century Schoolbook"/>
              </a:rPr>
              <a:t>1968</a:t>
            </a:r>
            <a:r>
              <a:rPr lang="ru" sz="450">
                <a:solidFill>
                  <a:srgbClr val="646463"/>
                </a:solidFill>
                <a:latin typeface="Calibri"/>
              </a:rPr>
              <a:t>)</a:t>
            </a:r>
          </a:p>
          <a:p>
            <a:pPr indent="0">
              <a:lnSpc>
                <a:spcPts val="552"/>
              </a:lnSpc>
            </a:pPr>
            <a:r>
              <a:rPr lang="ru" sz="500">
                <a:solidFill>
                  <a:srgbClr val="646463"/>
                </a:solidFill>
                <a:latin typeface="Times New Roman"/>
              </a:rPr>
              <a:t>Российский лётчик-космонавт. Первый в мире человек, совершивший полёт в космическое пространство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32688" y="5376672"/>
            <a:ext cx="365760" cy="6705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450">
                <a:solidFill>
                  <a:srgbClr val="46404C"/>
                </a:solidFill>
                <a:latin typeface="Calibri"/>
              </a:rPr>
              <a:t>(</a:t>
            </a:r>
            <a:r>
              <a:rPr lang="ru" sz="450" spc="-50">
                <a:solidFill>
                  <a:srgbClr val="46404C"/>
                </a:solidFill>
                <a:latin typeface="Century Schoolbook"/>
              </a:rPr>
              <a:t>1907</a:t>
            </a:r>
            <a:r>
              <a:rPr lang="ru" sz="450">
                <a:solidFill>
                  <a:srgbClr val="46404C"/>
                </a:solidFill>
                <a:latin typeface="Calibri"/>
              </a:rPr>
              <a:t>-</a:t>
            </a:r>
            <a:r>
              <a:rPr lang="ru" sz="450" spc="-50">
                <a:solidFill>
                  <a:srgbClr val="46404C"/>
                </a:solidFill>
                <a:latin typeface="Century Schoolbook"/>
              </a:rPr>
              <a:t>1966</a:t>
            </a:r>
            <a:r>
              <a:rPr lang="ru" sz="450">
                <a:solidFill>
                  <a:srgbClr val="46404C"/>
                </a:solidFill>
                <a:latin typeface="Calibri"/>
              </a:rPr>
              <a:t>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53440" y="5480304"/>
            <a:ext cx="1030224" cy="4084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504"/>
              </a:lnSpc>
            </a:pPr>
            <a:r>
              <a:rPr lang="ru" sz="500">
                <a:solidFill>
                  <a:srgbClr val="646463"/>
                </a:solidFill>
                <a:latin typeface="Times New Roman"/>
              </a:rPr>
              <a:t>Российский конструктор, под руководством которого были построены первые пилотируемые космические корабли, отработана аппаратура для выхода человека в космос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600200" y="2200656"/>
            <a:ext cx="1734312" cy="12100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тела и др. Возросла роль физики и её влияние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на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технический и социальный прогресс. Свой вклад в развитие современной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физики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внесли видные учёные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России:    Н.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Г. Басов,</a:t>
            </a:r>
          </a:p>
          <a:p>
            <a:pPr indent="0" algn="just">
              <a:lnSpc>
                <a:spcPts val="720"/>
              </a:lnSpc>
            </a:pPr>
            <a:r>
              <a:rPr lang="ru" sz="650">
                <a:solidFill>
                  <a:srgbClr val="46404C"/>
                </a:solidFill>
                <a:latin typeface="Times New Roman"/>
              </a:rPr>
              <a:t>П.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Л. Капица, Л. Д. Ландау,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Л. И.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Мандельштам, А. М. Прохоров и др.</a:t>
            </a:r>
          </a:p>
          <a:p>
            <a:pPr indent="11430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Ярким подтверждением связи науки и техники явился огромный прорыв в области изучения космоса. Так,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4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октября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1957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г. в нашей стране был запущен первый в мире искусственный спутник Земли, а 12 апреля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1961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г.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Юрий Алексеевич Гагарин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стал первым космонавтом. Его полёт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972056" y="3422904"/>
            <a:ext cx="1362456" cy="3566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11430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длился 1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ч 48 мин. А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спустя четыре года, в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1965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г. советский космонавт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Алексей Архипович Леонов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стал первым человеком, вышедшим 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600200" y="3788664"/>
            <a:ext cx="1734312" cy="9753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114300" algn="just">
              <a:lnSpc>
                <a:spcPts val="720"/>
              </a:lnSpc>
            </a:pPr>
            <a:r>
              <a:rPr lang="ru" sz="650">
                <a:solidFill>
                  <a:srgbClr val="AAADAF"/>
                </a:solidFill>
                <a:latin typeface="Times New Roman"/>
              </a:rPr>
              <a:t>_____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открытый космос. Продолжитель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615440" y="3895344"/>
            <a:ext cx="1731264" cy="1530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11430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ность его «прогулки* составила 12 мин 9 с. Следующим этапом в развитии космонавтики стала посадка на Луну американского космического корабля с астронавтами на борту: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Нейлом Армстронгом и Эдвином Олдри-ном,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осуществлённая 21 июля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1969 г.</a:t>
            </a:r>
          </a:p>
          <a:p>
            <a:pPr indent="11430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Большой вклад в научную и техническую разработку космических полётов сделал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Сергей Павлович Королёв.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Он являлся главным конструктором первых боевых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и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космических ракет, искусственных спутников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Земли,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пилотируемых космических кораблей. </a:t>
            </a:r>
            <a:r>
              <a:rPr lang="ru" sz="650">
                <a:solidFill>
                  <a:srgbClr val="46404C"/>
                </a:solidFill>
                <a:latin typeface="Times New Roman"/>
              </a:rPr>
              <a:t>С. П. </a:t>
            </a:r>
            <a:r>
              <a:rPr lang="ru" sz="650">
                <a:solidFill>
                  <a:srgbClr val="646463"/>
                </a:solidFill>
                <a:latin typeface="Times New Roman"/>
              </a:rPr>
              <a:t>Королёв стал основоположником практической космонавтики.</a:t>
            </a:r>
          </a:p>
          <a:p>
            <a:pPr indent="8890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Искусственные спутники Земли (ИСЗ) стали опорными станциями, с помощью которых исследуется кос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990344" y="5437632"/>
            <a:ext cx="1359408" cy="53644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88900" algn="just">
              <a:lnSpc>
                <a:spcPts val="720"/>
              </a:lnSpc>
            </a:pPr>
            <a:r>
              <a:rPr lang="ru" sz="650">
                <a:solidFill>
                  <a:srgbClr val="646463"/>
                </a:solidFill>
                <a:latin typeface="Times New Roman"/>
              </a:rPr>
              <a:t>мическое пространство, ведётся наблюдение и изучение Земли, осуществляется телевещание, спутниковая радиосвязь. Запуск первого ИСЗ послужил толчком для развития процесса управления некоторыми объ-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27320" y="2785872"/>
            <a:ext cx="1603248" cy="134112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-165100">
              <a:spcAft>
                <a:spcPts val="630"/>
              </a:spcAft>
            </a:pPr>
            <a:r>
              <a:rPr lang="ru" sz="1200" b="1">
                <a:solidFill>
                  <a:srgbClr val="46404C"/>
                </a:solidFill>
                <a:latin typeface="Times New Roman"/>
              </a:rPr>
              <a:t>ЛИЧНОСТНЫЕ РЕЗУЛЬТАТЫ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76672" y="3054096"/>
            <a:ext cx="2170176" cy="18288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400" i="1">
                <a:solidFill>
                  <a:srgbClr val="46404C"/>
                </a:solidFill>
                <a:latin typeface="Calibri"/>
              </a:rPr>
              <a:t>Патриотическое ворштш</a:t>
            </a:r>
            <a:r>
              <a:rPr lang="ru" sz="1300">
                <a:solidFill>
                  <a:srgbClr val="46404C"/>
                </a:solidFill>
                <a:latin typeface="Calibri"/>
              </a:rPr>
              <a:t>н»е: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39512" y="3322320"/>
            <a:ext cx="3983736" cy="3322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-165100">
              <a:lnSpc>
                <a:spcPts val="1680"/>
              </a:lnSpc>
            </a:pPr>
            <a:r>
              <a:rPr lang="ru" sz="1300">
                <a:solidFill>
                  <a:srgbClr val="859AA5"/>
                </a:solidFill>
                <a:latin typeface="Calibri"/>
              </a:rPr>
              <a:t>—</a:t>
            </a:r>
            <a:r>
              <a:rPr lang="ru" sz="1300" b="1" spc="-50">
                <a:solidFill>
                  <a:srgbClr val="646463"/>
                </a:solidFill>
                <a:latin typeface="Calibri"/>
              </a:rPr>
              <a:t>проявление интереса и </a:t>
            </a:r>
            <a:r>
              <a:rPr lang="ru" sz="1300">
                <a:solidFill>
                  <a:srgbClr val="646463"/>
                </a:solidFill>
                <a:latin typeface="Calibri"/>
              </a:rPr>
              <a:t>истерии </a:t>
            </a:r>
            <a:r>
              <a:rPr lang="ru" sz="1300" b="1" spc="-50">
                <a:solidFill>
                  <a:srgbClr val="646463"/>
                </a:solidFill>
                <a:latin typeface="Calibri"/>
              </a:rPr>
              <a:t>и </a:t>
            </a:r>
            <a:r>
              <a:rPr lang="ru" sz="1300">
                <a:solidFill>
                  <a:srgbClr val="646463"/>
                </a:solidFill>
                <a:latin typeface="Calibri"/>
              </a:rPr>
              <a:t>современному </a:t>
            </a:r>
            <a:r>
              <a:rPr lang="ru" sz="1300" b="1" spc="-50">
                <a:solidFill>
                  <a:srgbClr val="646463"/>
                </a:solidFill>
                <a:latin typeface="Calibri"/>
              </a:rPr>
              <a:t>СОСТОЯНИИ! </a:t>
            </a:r>
            <a:r>
              <a:rPr lang="ru" sz="1300">
                <a:solidFill>
                  <a:srgbClr val="646463"/>
                </a:solidFill>
                <a:latin typeface="Calibri"/>
              </a:rPr>
              <a:t>российской физической ниукн;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376672" y="3721608"/>
            <a:ext cx="3846576" cy="353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200">
                <a:solidFill>
                  <a:srgbClr val="646463"/>
                </a:solidFill>
                <a:latin typeface="Arial Narrow"/>
              </a:rPr>
              <a:t>ценностное отношение н достижениям российски:: </a:t>
            </a:r>
            <a:r>
              <a:rPr lang="ru" sz="1200">
                <a:solidFill>
                  <a:srgbClr val="46404C"/>
                </a:solidFill>
                <a:latin typeface="Arial Narrow"/>
              </a:rPr>
              <a:t>уче-иых</a:t>
            </a:r>
            <a:r>
              <a:rPr lang="ru" sz="1200">
                <a:solidFill>
                  <a:srgbClr val="646463"/>
                </a:solidFill>
                <a:latin typeface="Arial Narrow"/>
              </a:rPr>
              <a:t>-физиков.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384" y="3650699"/>
            <a:ext cx="5937504" cy="23073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5720" y="734707"/>
            <a:ext cx="4413504" cy="320040"/>
          </a:xfrm>
          <a:prstGeom prst="rect">
            <a:avLst/>
          </a:prstGeom>
          <a:solidFill>
            <a:srgbClr val="D5E1F2"/>
          </a:solidFill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300"/>
              </a:spcAft>
            </a:pPr>
            <a:r>
              <a:rPr lang="ru" sz="3100" b="1" dirty="0">
                <a:solidFill>
                  <a:srgbClr val="081EA8"/>
                </a:solidFill>
                <a:latin typeface="Calibri"/>
              </a:rPr>
              <a:t>Обновленный ФГОС </a:t>
            </a:r>
            <a:r>
              <a:rPr lang="en-US" sz="3100" b="1" dirty="0">
                <a:solidFill>
                  <a:srgbClr val="081EA8"/>
                </a:solidFill>
                <a:latin typeface="Calibri"/>
              </a:rPr>
              <a:t>COO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04388" y="1956816"/>
            <a:ext cx="5696712" cy="1167384"/>
          </a:xfrm>
          <a:prstGeom prst="rect">
            <a:avLst/>
          </a:prstGeom>
          <a:solidFill>
            <a:srgbClr val="D5E1F2"/>
          </a:solidFill>
        </p:spPr>
        <p:txBody>
          <a:bodyPr lIns="0" tIns="0" rIns="0" bIns="0">
            <a:noAutofit/>
          </a:bodyPr>
          <a:lstStyle/>
          <a:p>
            <a:pPr indent="0" algn="just">
              <a:spcBef>
                <a:spcPts val="6300"/>
              </a:spcBef>
              <a:spcAft>
                <a:spcPts val="2730"/>
              </a:spcAft>
            </a:pPr>
            <a:r>
              <a:rPr lang="ru" sz="1900" b="1" dirty="0">
                <a:solidFill>
                  <a:srgbClr val="081EA8"/>
                </a:solidFill>
                <a:latin typeface="Calibri"/>
              </a:rPr>
              <a:t>Преемственность ФГОС 2012 и 2022</a:t>
            </a:r>
          </a:p>
          <a:p>
            <a:pPr indent="0" algn="just">
              <a:lnSpc>
                <a:spcPts val="1944"/>
              </a:lnSpc>
            </a:pPr>
            <a:r>
              <a:rPr lang="ru" sz="1800" b="1" dirty="0">
                <a:solidFill>
                  <a:srgbClr val="081EA8"/>
                </a:solidFill>
                <a:latin typeface="Calibri"/>
              </a:rPr>
              <a:t>Определение списка учебных предметов, обязательных для изучения на базовом или углубленном уровне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68008" y="3458675"/>
            <a:ext cx="2862880" cy="192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1300" b="1" dirty="0" smtClean="0">
                <a:solidFill>
                  <a:srgbClr val="081EA8"/>
                </a:solidFill>
                <a:latin typeface="Calibri"/>
              </a:rPr>
              <a:t>Сформулиованы </a:t>
            </a:r>
            <a:r>
              <a:rPr lang="ru" sz="1300" b="1" dirty="0">
                <a:solidFill>
                  <a:srgbClr val="081EA8"/>
                </a:solidFill>
                <a:latin typeface="Calibri"/>
              </a:rPr>
              <a:t>по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0952" y="213360"/>
            <a:ext cx="8519160" cy="341376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r>
              <a:rPr lang="ru" sz="2700" b="1" dirty="0">
                <a:solidFill>
                  <a:srgbClr val="081EA8"/>
                </a:solidFill>
                <a:latin typeface="Calibri"/>
              </a:rPr>
              <a:t>Подготовка учебной части ОУ к новому учебному году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11424" y="1322832"/>
            <a:ext cx="3681984" cy="17586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900" b="1" dirty="0" smtClean="0">
                <a:solidFill>
                  <a:srgbClr val="375EA6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375EA6"/>
                </a:solidFill>
                <a:latin typeface="Calibri"/>
              </a:rPr>
              <a:t>Февраль-март 2023</a:t>
            </a:r>
          </a:p>
          <a:p>
            <a:pPr marL="749300" indent="-279400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Вебинары о подходах в преподавании предметов в 2023/2024 учебном году</a:t>
            </a:r>
          </a:p>
          <a:p>
            <a:pPr marL="469900" indent="0" algn="just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Предварительное комплектование ОО</a:t>
            </a:r>
          </a:p>
          <a:p>
            <a:pPr marL="469900" indent="0" algn="just">
              <a:lnSpc>
                <a:spcPts val="1680"/>
              </a:lnSpc>
              <a:spcAft>
                <a:spcPts val="1890"/>
              </a:spcAft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Заказ учебников</a:t>
            </a:r>
          </a:p>
          <a:p>
            <a:pPr marL="469900" indent="0"/>
            <a:endParaRPr lang="ru" sz="3100" b="1" dirty="0">
              <a:solidFill>
                <a:srgbClr val="D7E1E4"/>
              </a:solidFill>
              <a:latin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28048" y="1197546"/>
            <a:ext cx="5321808" cy="1630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33400" indent="0" algn="just">
              <a:spcAft>
                <a:spcPts val="1050"/>
              </a:spcAft>
            </a:pPr>
            <a:r>
              <a:rPr lang="ru" sz="1900" b="1" dirty="0" smtClean="0">
                <a:solidFill>
                  <a:srgbClr val="BE0809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375EA6"/>
                </a:solidFill>
                <a:latin typeface="Calibri"/>
              </a:rPr>
              <a:t>Июнь-август 2023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Сбор в учебной части ОУ рабочих программ</a:t>
            </a:r>
          </a:p>
          <a:p>
            <a:pPr indent="0" algn="just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Проверка зам. директора рабочих программ на исполнение ФГОС</a:t>
            </a:r>
          </a:p>
          <a:p>
            <a:pPr indent="0" algn="just">
              <a:lnSpc>
                <a:spcPts val="1680"/>
              </a:lnSpc>
              <a:spcAft>
                <a:spcPts val="2100"/>
              </a:spcAft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Обучение педагогов</a:t>
            </a:r>
          </a:p>
          <a:p>
            <a:pPr marL="215900" indent="0" algn="just"/>
            <a:r>
              <a:rPr lang="ru" sz="4800" dirty="0" smtClean="0">
                <a:solidFill>
                  <a:srgbClr val="D7E1E4"/>
                </a:solidFill>
                <a:latin typeface="Times New Roman"/>
              </a:rPr>
              <a:t> </a:t>
            </a:r>
            <a:r>
              <a:rPr lang="en-US" sz="4800" dirty="0" smtClean="0">
                <a:solidFill>
                  <a:srgbClr val="D7E1E4"/>
                </a:solidFill>
                <a:latin typeface="Times New Roman"/>
              </a:rPr>
              <a:t>   </a:t>
            </a:r>
            <a:endParaRPr lang="en-US" sz="4800" dirty="0">
              <a:solidFill>
                <a:srgbClr val="D7E1E4"/>
              </a:solidFill>
              <a:latin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82573" y="3573810"/>
            <a:ext cx="7284720" cy="252679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333500" indent="0">
              <a:spcAft>
                <a:spcPts val="630"/>
              </a:spcAft>
            </a:pPr>
            <a:r>
              <a:rPr lang="ru" sz="1900" b="1" dirty="0" smtClean="0">
                <a:solidFill>
                  <a:srgbClr val="375EA6"/>
                </a:solidFill>
                <a:latin typeface="Calibri"/>
              </a:rPr>
              <a:t>Март </a:t>
            </a:r>
            <a:r>
              <a:rPr lang="ru" sz="1900" b="1" dirty="0">
                <a:solidFill>
                  <a:srgbClr val="375EA6"/>
                </a:solidFill>
                <a:latin typeface="Calibri"/>
              </a:rPr>
              <a:t>-июнь 2023</a:t>
            </a:r>
          </a:p>
          <a:p>
            <a:pPr marL="1041400" indent="0" algn="just">
              <a:lnSpc>
                <a:spcPts val="1680"/>
              </a:lnSpc>
            </a:pPr>
            <a:r>
              <a:rPr lang="ru" sz="1300" dirty="0">
                <a:latin typeface="Calibri"/>
              </a:rPr>
              <a:t>✓    Принятие решения о введении ФГОС коллегиальным органом ОО</a:t>
            </a:r>
          </a:p>
          <a:p>
            <a:pPr marL="1041400" indent="0" algn="just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Разработка/ корректировка ООП</a:t>
            </a:r>
          </a:p>
          <a:p>
            <a:pPr marL="1041400" indent="0" algn="just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Корректировка/ разработка рабочих программ</a:t>
            </a:r>
          </a:p>
          <a:p>
            <a:pPr marL="1333500" indent="-292100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Обучение педагогов (обновленные ФГОС СОО, флагманский курс Академии Минпросвещения)</a:t>
            </a:r>
          </a:p>
          <a:p>
            <a:pPr marL="1333500" indent="-292100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П</a:t>
            </a:r>
            <a:r>
              <a:rPr lang="ru" sz="1300" dirty="0">
                <a:latin typeface="Calibri"/>
              </a:rPr>
              <a:t>роведение родительских собраний, и</a:t>
            </a:r>
            <a:r>
              <a:rPr lang="ru" sz="1300" dirty="0">
                <a:solidFill>
                  <a:srgbClr val="232122"/>
                </a:solidFill>
                <a:latin typeface="Calibri"/>
              </a:rPr>
              <a:t>нформирование родителей о введении обновленных ФГОС СОО (10 кл.</a:t>
            </a:r>
            <a:r>
              <a:rPr lang="ru" sz="1300" dirty="0">
                <a:latin typeface="Calibri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40112" y="3468624"/>
            <a:ext cx="152400" cy="47244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/>
            <a:endParaRPr lang="ru" sz="4700" b="1" spc="-50" dirty="0">
              <a:solidFill>
                <a:srgbClr val="D7E1E4"/>
              </a:solidFill>
              <a:latin typeface="Calibri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88680" y="3704844"/>
            <a:ext cx="3206496" cy="14965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14300" indent="0" algn="ctr">
              <a:spcAft>
                <a:spcPts val="1050"/>
              </a:spcAft>
            </a:pPr>
            <a:r>
              <a:rPr lang="ru" sz="1900" b="1" dirty="0" smtClean="0">
                <a:solidFill>
                  <a:srgbClr val="375EA6"/>
                </a:solidFill>
                <a:latin typeface="Calibri"/>
              </a:rPr>
              <a:t> </a:t>
            </a:r>
            <a:r>
              <a:rPr lang="ru" sz="1900" b="1" dirty="0">
                <a:solidFill>
                  <a:srgbClr val="375EA6"/>
                </a:solidFill>
                <a:latin typeface="Calibri"/>
              </a:rPr>
              <a:t>Август 2023</a:t>
            </a:r>
          </a:p>
          <a:p>
            <a:pPr marL="292100" indent="-292100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Утверждение директором ОУ рабочих программ</a:t>
            </a:r>
          </a:p>
          <a:p>
            <a:pPr marL="292100" indent="-292100">
              <a:lnSpc>
                <a:spcPts val="1680"/>
              </a:lnSpc>
            </a:pPr>
            <a:r>
              <a:rPr lang="ru" sz="1300" dirty="0">
                <a:solidFill>
                  <a:srgbClr val="232122"/>
                </a:solidFill>
                <a:latin typeface="Calibri"/>
              </a:rPr>
              <a:t>✓    Утверждение ООП на уровень начального/ основного/ среднего общего образования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09087" y="2967302"/>
            <a:ext cx="4895088" cy="381000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16800"/>
              </a:spcAft>
            </a:pPr>
            <a:r>
              <a:rPr lang="ru" sz="3300" b="1" dirty="0" smtClean="0">
                <a:solidFill>
                  <a:srgbClr val="0467C0"/>
                </a:solidFill>
                <a:latin typeface="Tahoma"/>
              </a:rPr>
              <a:t>                      Спасибо </a:t>
            </a:r>
            <a:r>
              <a:rPr lang="ru" sz="3300" b="1" dirty="0">
                <a:solidFill>
                  <a:srgbClr val="0467C0"/>
                </a:solidFill>
                <a:latin typeface="Tahoma"/>
              </a:rPr>
              <a:t>за </a:t>
            </a:r>
            <a:r>
              <a:rPr lang="ru" sz="3300" b="1" dirty="0" smtClean="0">
                <a:solidFill>
                  <a:srgbClr val="0467C0"/>
                </a:solidFill>
                <a:latin typeface="Tahoma"/>
              </a:rPr>
              <a:t>внимание!</a:t>
            </a:r>
            <a:endParaRPr lang="ru" sz="3300" b="1" dirty="0">
              <a:solidFill>
                <a:srgbClr val="0467C0"/>
              </a:solidFill>
              <a:latin typeface="Tahom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34440" y="5193792"/>
            <a:ext cx="2694432" cy="50596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12"/>
              </a:lnSpc>
              <a:spcBef>
                <a:spcPts val="16800"/>
              </a:spcBef>
            </a:pPr>
            <a:endParaRPr lang="en-US" sz="1700" dirty="0">
              <a:solidFill>
                <a:srgbClr val="1C3264"/>
              </a:solidFill>
              <a:latin typeface="Calibri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2265</Words>
  <Application>Microsoft Office PowerPoint</Application>
  <PresentationFormat>Произвольный</PresentationFormat>
  <Paragraphs>377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13</cp:revision>
  <dcterms:modified xsi:type="dcterms:W3CDTF">2023-03-24T10:25:01Z</dcterms:modified>
</cp:coreProperties>
</file>