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84" r:id="rId17"/>
    <p:sldId id="285" r:id="rId18"/>
    <p:sldId id="287" r:id="rId19"/>
    <p:sldId id="288" r:id="rId20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hyperlink" Target="http://publication.pravo.gov.ru/Document/View/0001202211010045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hyperlink" Target="https://www.consultant.ru/document/cons_doc_LAW_140174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hyperlink" Target="https://base-garant-ru.turbopages.org/turbo/base.garant.ru/s/73697280/" TargetMode="External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hyperlink" Target="https://docs.edu.gov.ru/document/0b91a0fbd7deae619ad552137f44dc3d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Primernaya_rabochaya_programma_srednego_obschego_obrazovaniya_predmeta_Himiya_bazovij_uroven.htm" TargetMode="External"/><Relationship Id="rId7" Type="http://schemas.openxmlformats.org/officeDocument/2006/relationships/hyperlink" Target="https://edsoo.ru/constructor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Primernaya_rabochaya_programma_osnovnogo_obschego_obrazovaniya_predmeta_Himiya_uglublennij_uroven.htm" TargetMode="External"/><Relationship Id="rId5" Type="http://schemas.openxmlformats.org/officeDocument/2006/relationships/hyperlink" Target="https://edsoo.ru/Primernaya_rabochaya_programma_osnovnogo_obschego_obrazovaniya_predmeta_Himiya_proekt_.htm" TargetMode="External"/><Relationship Id="rId4" Type="http://schemas.openxmlformats.org/officeDocument/2006/relationships/hyperlink" Target="https://edsoo.ru/Primernaya_rabochaya_programma_srednego_obschego_obrazovaniya_predmeta_Himiya_uglublennij_uroven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iu.ru/video-lessons/2f031d1f-30fc-4376-9048-b21febf04797" TargetMode="External"/><Relationship Id="rId3" Type="http://schemas.openxmlformats.org/officeDocument/2006/relationships/hyperlink" Target="https://iu.ru/video-" TargetMode="External"/><Relationship Id="rId7" Type="http://schemas.openxmlformats.org/officeDocument/2006/relationships/hyperlink" Target="https://iu.ru/video-lessons/87820feb-dcdf-4429-a729-9a48e8a25000" TargetMode="External"/><Relationship Id="rId2" Type="http://schemas.openxmlformats.org/officeDocument/2006/relationships/hyperlink" Target="https://resh.edu.ru/subject/lesson/2446/main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sh.edu.ru/subject/lesson/2049/main/" TargetMode="External"/><Relationship Id="rId5" Type="http://schemas.openxmlformats.org/officeDocument/2006/relationships/hyperlink" Target="https://old.bigenc.ru/chemistry/text/2331444" TargetMode="External"/><Relationship Id="rId4" Type="http://schemas.openxmlformats.org/officeDocument/2006/relationships/hyperlink" Target="https://iu.ru/video-lessons?utm_source=infourok&amp;utm_medium=videouroki&amp;utm_campaign=redirect&amp;predmet=himiya&amp;klass=8_klass&amp;stranitsa=5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esh.edu.ru/subject/lesson/6148/start/170461/" TargetMode="External"/><Relationship Id="rId2" Type="http://schemas.openxmlformats.org/officeDocument/2006/relationships/hyperlink" Target="https://yandex.ru/video/touch/preview/11753819320473742873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andex.ru/video/touch/preview/1087940215477278071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34984" y="179832"/>
            <a:ext cx="3014472" cy="630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6510"/>
              </a:spcAft>
            </a:pPr>
            <a:endParaRPr lang="ru" sz="1300" dirty="0">
              <a:solidFill>
                <a:srgbClr val="02135A"/>
              </a:solidFill>
              <a:latin typeface="Arial Unicode M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2792" y="1740408"/>
            <a:ext cx="10232136" cy="2788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5760"/>
              </a:lnSpc>
              <a:spcBef>
                <a:spcPts val="6510"/>
              </a:spcBef>
            </a:pPr>
            <a:r>
              <a:rPr lang="ru" sz="5000" b="1" spc="-100" dirty="0">
                <a:solidFill>
                  <a:srgbClr val="4A539B"/>
                </a:solidFill>
                <a:latin typeface="Times New Roman" pitchFamily="18" charset="0"/>
                <a:cs typeface="Times New Roman" pitchFamily="18" charset="0"/>
              </a:rPr>
              <a:t>Преподавание предмета «Химия» в 2023-2024 учебном году: единое образовательное пространство РФ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60120" y="4986528"/>
            <a:ext cx="10104432" cy="11067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endParaRPr lang="ru" sz="1200" dirty="0">
              <a:solidFill>
                <a:srgbClr val="02135A"/>
              </a:solidFill>
              <a:latin typeface="Arial Unicode M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5640" y="4240760"/>
            <a:ext cx="87938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ts val="2136"/>
              </a:lnSpc>
              <a:spcBef>
                <a:spcPts val="4200"/>
              </a:spcBef>
            </a:pPr>
            <a:r>
              <a:rPr lang="ru" b="1" dirty="0" smtClean="0">
                <a:latin typeface="Franklin Gothic Book"/>
              </a:rPr>
              <a:t>                                                       </a:t>
            </a:r>
          </a:p>
          <a:p>
            <a:pPr indent="0">
              <a:lnSpc>
                <a:spcPts val="2136"/>
              </a:lnSpc>
              <a:spcBef>
                <a:spcPts val="4200"/>
              </a:spcBef>
            </a:pPr>
            <a:r>
              <a:rPr lang="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Методист ГБУ ДПО «Отрадненский РЦ» Иванова Н.А.</a:t>
            </a:r>
            <a:endParaRPr lang="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76" y="2243328"/>
            <a:ext cx="472440" cy="478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9888" y="2447544"/>
            <a:ext cx="204216" cy="2438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2256" y="2447544"/>
            <a:ext cx="207264" cy="2438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76" y="3054096"/>
            <a:ext cx="472440" cy="4815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2936" y="3185160"/>
            <a:ext cx="198120" cy="2377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" y="3855720"/>
            <a:ext cx="472440" cy="4754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9888" y="3916680"/>
            <a:ext cx="204216" cy="2468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92256" y="3916680"/>
            <a:ext cx="207264" cy="2468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09888" y="5992368"/>
            <a:ext cx="204216" cy="2468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92256" y="5992368"/>
            <a:ext cx="207264" cy="246888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96568" y="307848"/>
            <a:ext cx="9884664" cy="2834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1050"/>
              </a:spcAft>
            </a:pPr>
            <a:r>
              <a:rPr lang="ru" sz="1600" b="1" spc="-50">
                <a:solidFill>
                  <a:srgbClr val="2F5597"/>
                </a:solidFill>
                <a:latin typeface="Arial Unicode MS"/>
              </a:rPr>
              <a:t>ПРАВОВЫЕ ОРИЕНТИРЫ ДЛЯ ОБРАЗОВАТЕЛЬНОЙ ОРГАНИЗАЦИИ В 2023-2024 УЧ. Г.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430512" y="749808"/>
            <a:ext cx="1761744" cy="3017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984"/>
              </a:lnSpc>
              <a:spcBef>
                <a:spcPts val="1050"/>
              </a:spcBef>
            </a:pPr>
            <a:r>
              <a:rPr lang="ru" sz="900">
                <a:solidFill>
                  <a:srgbClr val="497592"/>
                </a:solidFill>
                <a:latin typeface="Arial Unicode MS"/>
              </a:rPr>
              <a:t>□ </a:t>
            </a:r>
            <a:r>
              <a:rPr lang="ru" sz="900">
                <a:solidFill>
                  <a:srgbClr val="261C35"/>
                </a:solidFill>
                <a:latin typeface="Arial Unicode MS"/>
              </a:rPr>
              <a:t>ЕДИНОЕ СОДЕРЖАНИЕ </a:t>
            </a:r>
            <a:r>
              <a:rPr lang="ru" sz="900">
                <a:solidFill>
                  <a:srgbClr val="6D2664"/>
                </a:solidFill>
                <a:latin typeface="Arial Unicode MS"/>
              </a:rPr>
              <a:t>□ </a:t>
            </a:r>
            <a:r>
              <a:rPr lang="ru" sz="900">
                <a:solidFill>
                  <a:srgbClr val="261C35"/>
                </a:solidFill>
                <a:latin typeface="Arial Unicode MS"/>
              </a:rPr>
              <a:t>ОБЩЕГО ОБРАЗОВАНИЯ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90600" y="2362200"/>
            <a:ext cx="5833872" cy="441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56"/>
              </a:lnSpc>
            </a:pPr>
            <a:r>
              <a:rPr lang="ru" sz="1400" b="1">
                <a:solidFill>
                  <a:srgbClr val="4472C4"/>
                </a:solidFill>
                <a:latin typeface="Arial Unicode MS"/>
              </a:rPr>
              <a:t>ФЗ-№273 «ОБ ОБРАЗОВАНИИ В РОССИЙСКОЙ ФЕДЕРАЦИИ» </a:t>
            </a:r>
            <a:r>
              <a:rPr lang="en-US" sz="1200" b="1" u="sng">
                <a:solidFill>
                  <a:srgbClr val="0464C1"/>
                </a:solidFill>
                <a:latin typeface="Arial Unicode MS"/>
                <a:hlinkClick r:id="rId12"/>
              </a:rPr>
              <a:t>https://www.consultant.ru/document/cons doc LAW </a:t>
            </a:r>
            <a:r>
              <a:rPr lang="ru" sz="1200" b="1" u="sng">
                <a:solidFill>
                  <a:srgbClr val="0464C1"/>
                </a:solidFill>
                <a:latin typeface="Arial Unicode MS"/>
                <a:hlinkClick r:id="rId12"/>
              </a:rPr>
              <a:t>140174/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317992" y="2051304"/>
            <a:ext cx="2045208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>
                <a:solidFill>
                  <a:srgbClr val="222121"/>
                </a:solidFill>
                <a:latin typeface="Times New Roman"/>
              </a:rPr>
              <a:t>Нормативные документы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72528" y="2453640"/>
            <a:ext cx="1289304" cy="1280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24F51"/>
                </a:solidFill>
                <a:latin typeface="Times New Roman"/>
              </a:rPr>
              <a:t>ФОП начального общего образования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454896" y="2453640"/>
            <a:ext cx="1255776" cy="1280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24F51"/>
                </a:solidFill>
                <a:latin typeface="Times New Roman"/>
              </a:rPr>
              <a:t>ФОП основного общего образования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61951" y="4843272"/>
            <a:ext cx="420624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 u="sng" dirty="0">
                <a:solidFill>
                  <a:srgbClr val="4472C4"/>
                </a:solidFill>
                <a:latin typeface="Arial Unicode MS"/>
                <a:hlinkClick r:id="rId13"/>
              </a:rPr>
              <a:t>ФЕДЕРАЛЬНЫЙ ПЕРЕЧЕНЬ УЧЕБНИКОВ</a:t>
            </a:r>
            <a:r>
              <a:rPr lang="ru" sz="1400" b="1" dirty="0">
                <a:solidFill>
                  <a:srgbClr val="4472C4"/>
                </a:solidFill>
                <a:latin typeface="Arial Unicode MS"/>
              </a:rPr>
              <a:t> 2022г.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272528" y="3188208"/>
            <a:ext cx="1213104" cy="1280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24F51"/>
                </a:solidFill>
                <a:latin typeface="Times New Roman"/>
              </a:rPr>
              <a:t>ФОП среднего общего образования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454896" y="3188208"/>
            <a:ext cx="1874520" cy="2468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Примерная </a:t>
            </a:r>
            <a:r>
              <a:rPr lang="ru" sz="550">
                <a:solidFill>
                  <a:srgbClr val="656565"/>
                </a:solidFill>
                <a:latin typeface="Times New Roman"/>
              </a:rPr>
              <a:t>основная образовательная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программа </a:t>
            </a:r>
            <a:r>
              <a:rPr lang="en-US" sz="550" b="1" i="1" spc="-50">
                <a:solidFill>
                  <a:srgbClr val="656565"/>
                </a:solidFill>
                <a:latin typeface="Verdana"/>
              </a:rPr>
              <a:t>i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начального общего образования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61951" y="5564124"/>
            <a:ext cx="5373624" cy="387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400" b="1" u="sng" dirty="0">
                <a:solidFill>
                  <a:srgbClr val="0464C1"/>
                </a:solidFill>
                <a:latin typeface="Arial Unicode MS"/>
                <a:hlinkClick r:id="rId14"/>
              </a:rPr>
              <a:t>КОНЦЕПЦИЯ ПРЕПОДАВАНИЯ ХИМИИ</a:t>
            </a:r>
          </a:p>
          <a:p>
            <a:pPr indent="0"/>
            <a:r>
              <a:rPr lang="en-US" sz="1200" u="sng" dirty="0">
                <a:solidFill>
                  <a:srgbClr val="0464C1"/>
                </a:solidFill>
                <a:latin typeface="Arial Unicode MS"/>
                <a:hlinkClick r:id="rId15"/>
              </a:rPr>
              <a:t>https://base-garant-ru.turbopages.Org/turbo/base.garant.ru/s/73697280/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272528" y="3922776"/>
            <a:ext cx="1621536" cy="249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Примерная основная образовательная программа основного общего образования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454896" y="3922776"/>
            <a:ext cx="1612392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Приказ </a:t>
            </a:r>
            <a:r>
              <a:rPr lang="ru" sz="550">
                <a:solidFill>
                  <a:srgbClr val="656565"/>
                </a:solidFill>
                <a:latin typeface="Times New Roman"/>
              </a:rPr>
              <a:t>Министерства просвещения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Российской</a:t>
            </a:r>
          </a:p>
          <a:p>
            <a:pPr indent="0">
              <a:spcAft>
                <a:spcPts val="210"/>
              </a:spcAft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Федерации </a:t>
            </a:r>
            <a:r>
              <a:rPr lang="ru" sz="550">
                <a:solidFill>
                  <a:srgbClr val="656565"/>
                </a:solidFill>
                <a:latin typeface="Times New Roman"/>
              </a:rPr>
              <a:t>от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31.05.2021 № 286 «Об</a:t>
            </a:r>
          </a:p>
          <a:p>
            <a:pPr indent="0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утверждении федерального государственного образовательного </a:t>
            </a:r>
            <a:r>
              <a:rPr lang="ru" sz="550">
                <a:solidFill>
                  <a:srgbClr val="656565"/>
                </a:solidFill>
                <a:latin typeface="Times New Roman"/>
              </a:rPr>
              <a:t>стандарта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начального общего образования» (Зарегистрирован 05.07.2021 № 64100)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72528" y="4962144"/>
            <a:ext cx="1871472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Приказ Министерства просвещения Российской </a:t>
            </a:r>
            <a:r>
              <a:rPr lang="en-US" sz="550" b="1" i="1" spc="-50">
                <a:solidFill>
                  <a:srgbClr val="7F7040"/>
                </a:solidFill>
                <a:latin typeface="Verdana"/>
              </a:rPr>
              <a:t>i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Федерации от 31.05.2021 </a:t>
            </a:r>
            <a:r>
              <a:rPr lang="ru" sz="550">
                <a:solidFill>
                  <a:srgbClr val="261C35"/>
                </a:solidFill>
                <a:latin typeface="Times New Roman"/>
              </a:rPr>
              <a:t>№ 287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«Об</a:t>
            </a:r>
          </a:p>
          <a:p>
            <a:pPr marR="381000" indent="0" algn="just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утверждении федерального государственного образовательного стандарта основного общего образования» (Зарегистрирован 05.07.2021 №</a:t>
            </a:r>
          </a:p>
          <a:p>
            <a:pPr indent="0" algn="just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64101)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454896" y="4962144"/>
            <a:ext cx="1874520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936"/>
              </a:lnSpc>
            </a:pPr>
            <a:r>
              <a:rPr lang="ru" sz="550">
                <a:solidFill>
                  <a:srgbClr val="3B3645"/>
                </a:solidFill>
                <a:latin typeface="Times New Roman"/>
              </a:rPr>
              <a:t>Приказ Министерства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просвещения </a:t>
            </a:r>
            <a:r>
              <a:rPr lang="ru" sz="550">
                <a:solidFill>
                  <a:srgbClr val="3B3645"/>
                </a:solidFill>
                <a:latin typeface="Times New Roman"/>
              </a:rPr>
              <a:t>Российской </a:t>
            </a:r>
            <a:r>
              <a:rPr lang="en-US" sz="550" b="1" i="1" spc="-50">
                <a:solidFill>
                  <a:srgbClr val="787777"/>
                </a:solidFill>
                <a:latin typeface="Verdana"/>
              </a:rPr>
              <a:t>i </a:t>
            </a:r>
            <a:r>
              <a:rPr lang="ru" sz="550">
                <a:solidFill>
                  <a:srgbClr val="3B3645"/>
                </a:solidFill>
                <a:latin typeface="Times New Roman"/>
              </a:rPr>
              <a:t>Федерации № 569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от </a:t>
            </a:r>
            <a:r>
              <a:rPr lang="ru" sz="550">
                <a:solidFill>
                  <a:srgbClr val="3B3645"/>
                </a:solidFill>
                <a:latin typeface="Times New Roman"/>
              </a:rPr>
              <a:t>18.07.2022 "О внесении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изменений в федеральный государственный образовательный стандарт начального общего образования” </a:t>
            </a:r>
            <a:r>
              <a:rPr lang="ru" sz="550">
                <a:solidFill>
                  <a:srgbClr val="3B3645"/>
                </a:solidFill>
                <a:latin typeface="Times New Roman"/>
              </a:rPr>
              <a:t>(Зарегистрирован 17.08.2022 №</a:t>
            </a:r>
          </a:p>
          <a:p>
            <a:pPr indent="0">
              <a:lnSpc>
                <a:spcPts val="936"/>
              </a:lnSpc>
            </a:pPr>
            <a:r>
              <a:rPr lang="ru" sz="550">
                <a:solidFill>
                  <a:srgbClr val="3B3645"/>
                </a:solidFill>
                <a:latin typeface="Times New Roman"/>
              </a:rPr>
              <a:t>69676)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272528" y="5998464"/>
            <a:ext cx="1612392" cy="3688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936"/>
              </a:lnSpc>
            </a:pPr>
            <a:r>
              <a:rPr lang="ru" sz="550">
                <a:solidFill>
                  <a:srgbClr val="656565"/>
                </a:solidFill>
                <a:latin typeface="Times New Roman"/>
              </a:rPr>
              <a:t>Приказ Министерства просвещения Российской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Федерации № 568 </a:t>
            </a:r>
            <a:r>
              <a:rPr lang="ru" sz="550">
                <a:solidFill>
                  <a:srgbClr val="656565"/>
                </a:solidFill>
                <a:latin typeface="Times New Roman"/>
              </a:rPr>
              <a:t>от </a:t>
            </a:r>
            <a:r>
              <a:rPr lang="ru" sz="550">
                <a:solidFill>
                  <a:srgbClr val="524F51"/>
                </a:solidFill>
                <a:latin typeface="Times New Roman"/>
              </a:rPr>
              <a:t>18.07.2022 "О внесении изменений в федеральный государственный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454896" y="5998464"/>
            <a:ext cx="1456944" cy="3688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936"/>
              </a:lnSpc>
            </a:pPr>
            <a:r>
              <a:rPr lang="ru" sz="550">
                <a:solidFill>
                  <a:srgbClr val="524F51"/>
                </a:solidFill>
                <a:latin typeface="Times New Roman"/>
              </a:rPr>
              <a:t>Приказ Министерства просвещения РФ от 02.08.2022 № 653 «Об утверждении федерального перечня электронных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85" y="4721352"/>
            <a:ext cx="472440" cy="48158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76" y="5516880"/>
            <a:ext cx="472440" cy="481584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1055024" y="3185160"/>
            <a:ext cx="420624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 u="sng" dirty="0" smtClean="0">
                <a:solidFill>
                  <a:srgbClr val="4472C4"/>
                </a:solidFill>
                <a:latin typeface="Arial Unicode MS"/>
              </a:rPr>
              <a:t>Обновлённый ФГОС   ООО 2021 г.</a:t>
            </a:r>
            <a:endParaRPr lang="ru" sz="1400" b="1" dirty="0">
              <a:solidFill>
                <a:srgbClr val="4472C4"/>
              </a:solidFill>
              <a:latin typeface="Arial Unicode M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61951" y="4022252"/>
            <a:ext cx="420624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 u="sng" dirty="0" smtClean="0">
                <a:solidFill>
                  <a:srgbClr val="4472C4"/>
                </a:solidFill>
                <a:latin typeface="Arial Unicode MS"/>
              </a:rPr>
              <a:t>Обновлённый ФГОС СОО 2022 г.</a:t>
            </a:r>
            <a:endParaRPr lang="ru" sz="1400" b="1" u="sng" dirty="0">
              <a:solidFill>
                <a:srgbClr val="4472C4"/>
              </a:solidFill>
              <a:latin typeface="Arial Unicode M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264" y="67056"/>
            <a:ext cx="1792224" cy="13167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744" y="1658112"/>
            <a:ext cx="390144" cy="3962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2645664"/>
            <a:ext cx="390144" cy="390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3880104"/>
            <a:ext cx="429768" cy="4297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21080" y="905256"/>
            <a:ext cx="4099560" cy="240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ЕДИНАЯ СИСТЕМА ОБРАЗОВАНИЯ РФ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6136" y="2255520"/>
            <a:ext cx="4791456" cy="21671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b="1" dirty="0">
                <a:solidFill>
                  <a:srgbClr val="4472C4"/>
                </a:solidFill>
                <a:latin typeface="Arial Unicode MS"/>
              </a:rPr>
              <a:t>Единые подходы</a:t>
            </a:r>
          </a:p>
          <a:p>
            <a:pPr indent="0">
              <a:lnSpc>
                <a:spcPts val="2160"/>
              </a:lnSpc>
            </a:pPr>
            <a:r>
              <a:rPr lang="ru" sz="1700" dirty="0">
                <a:solidFill>
                  <a:srgbClr val="091AAB"/>
                </a:solidFill>
                <a:latin typeface="Arial Unicode MS"/>
              </a:rPr>
              <a:t>к формированию содержания образования и </a:t>
            </a:r>
            <a:r>
              <a:rPr lang="ru" sz="1700" dirty="0" smtClean="0">
                <a:solidFill>
                  <a:srgbClr val="091AAB"/>
                </a:solidFill>
                <a:latin typeface="Arial Unicode MS"/>
              </a:rPr>
              <a:t>воспитания                                                 </a:t>
            </a:r>
            <a:r>
              <a:rPr lang="ru" sz="1600" b="1" spc="-50" dirty="0">
                <a:solidFill>
                  <a:srgbClr val="4472C4"/>
                </a:solidFill>
                <a:latin typeface="Arial Unicode MS"/>
              </a:rPr>
              <a:t>Единые стандарты </a:t>
            </a:r>
            <a:r>
              <a:rPr lang="ru" sz="1700" dirty="0">
                <a:solidFill>
                  <a:srgbClr val="091AAB"/>
                </a:solidFill>
                <a:latin typeface="Arial Unicode MS"/>
              </a:rPr>
              <a:t>образовательного пространства страны </a:t>
            </a:r>
            <a:r>
              <a:rPr lang="ru" sz="1700" dirty="0" smtClean="0">
                <a:solidFill>
                  <a:srgbClr val="091AAB"/>
                </a:solidFill>
                <a:latin typeface="Arial Unicode MS"/>
              </a:rPr>
              <a:t>                                 </a:t>
            </a:r>
            <a:r>
              <a:rPr lang="ru" sz="1600" b="1" spc="-50" dirty="0" smtClean="0">
                <a:solidFill>
                  <a:srgbClr val="4472C4"/>
                </a:solidFill>
                <a:latin typeface="Arial Unicode MS"/>
              </a:rPr>
              <a:t>Единая </a:t>
            </a:r>
            <a:r>
              <a:rPr lang="ru" sz="1600" b="1" spc="-50" dirty="0">
                <a:solidFill>
                  <a:srgbClr val="4472C4"/>
                </a:solidFill>
                <a:latin typeface="Arial Unicode MS"/>
              </a:rPr>
              <a:t>система</a:t>
            </a:r>
          </a:p>
          <a:p>
            <a:pPr indent="0">
              <a:lnSpc>
                <a:spcPts val="2160"/>
              </a:lnSpc>
            </a:pPr>
            <a:r>
              <a:rPr lang="ru" sz="1700" dirty="0">
                <a:solidFill>
                  <a:srgbClr val="091AAB"/>
                </a:solidFill>
                <a:latin typeface="Arial Unicode MS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52032" y="938784"/>
            <a:ext cx="4276344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600" b="1" cap="small" spc="-50">
                <a:solidFill>
                  <a:srgbClr val="2B366A"/>
                </a:solidFill>
                <a:latin typeface="Arial Unicode MS"/>
              </a:rPr>
              <a:t>ЕДИНСТВО СОДЕРЖАНИЯ ОБЩЕГО ОБРа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186928" y="1213104"/>
            <a:ext cx="1755648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ФОП ООО и СОО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024616" y="946404"/>
            <a:ext cx="499872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 dirty="0">
                <a:solidFill>
                  <a:srgbClr val="2B366A"/>
                </a:solidFill>
                <a:latin typeface="Arial Unicode MS"/>
              </a:rPr>
              <a:t>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631936" y="1670304"/>
            <a:ext cx="1700784" cy="2072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 cap="small">
                <a:solidFill>
                  <a:srgbClr val="091AAB"/>
                </a:solidFill>
                <a:latin typeface="Arial Unicode MS"/>
              </a:rPr>
              <a:t>целевой раздел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62928" y="2170176"/>
            <a:ext cx="1636776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200">
                <a:latin typeface="Arial Unicode MS"/>
              </a:rPr>
              <a:t>пояснительная записка;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62928" y="2322576"/>
            <a:ext cx="4035552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200">
                <a:latin typeface="Arial Unicode MS"/>
              </a:rPr>
              <a:t>планируемые результаты освоения обучающимися ФООП;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59880" y="2505456"/>
            <a:ext cx="5023104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  <a:spcAft>
                <a:spcPts val="840"/>
              </a:spcAft>
            </a:pPr>
            <a:r>
              <a:rPr lang="ru" sz="1200">
                <a:latin typeface="Arial Unicode MS"/>
              </a:rPr>
              <a:t>система оценки достижения планируемых результатов освоения ФООП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281416" y="2819400"/>
            <a:ext cx="2526792" cy="192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091AAB"/>
                </a:solidFill>
                <a:latin typeface="Arial Unicode MS"/>
              </a:rPr>
              <a:t>СОДЕРЖАТЕЛЬНЫЙ РАЗДЕЛ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58712" y="3054096"/>
            <a:ext cx="4773168" cy="728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200">
                <a:solidFill>
                  <a:srgbClr val="FF0000"/>
                </a:solidFill>
                <a:latin typeface="Arial Unicode MS"/>
              </a:rPr>
              <a:t>■    федеральные рабочие программы учебных предмет</a:t>
            </a:r>
            <a:r>
              <a:rPr lang="ru" sz="1200">
                <a:latin typeface="Arial Unicode MS"/>
              </a:rPr>
              <a:t>ов</a:t>
            </a:r>
          </a:p>
          <a:p>
            <a:pPr marL="266700" indent="-266700">
              <a:lnSpc>
                <a:spcPts val="1440"/>
              </a:lnSpc>
            </a:pPr>
            <a:r>
              <a:rPr lang="ru" sz="1200">
                <a:latin typeface="Arial Unicode MS"/>
              </a:rPr>
              <a:t>■    программа формирования универсальных учебных действий у обучающихся;</a:t>
            </a:r>
          </a:p>
          <a:p>
            <a:pPr indent="0" algn="just">
              <a:lnSpc>
                <a:spcPts val="1440"/>
              </a:lnSpc>
            </a:pPr>
            <a:r>
              <a:rPr lang="ru" sz="1200">
                <a:latin typeface="Arial Unicode MS"/>
              </a:rPr>
              <a:t>■    федеральная рабочая программа воспитания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287512" y="4157472"/>
            <a:ext cx="2636520" cy="192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400" b="1">
                <a:solidFill>
                  <a:srgbClr val="091AAB"/>
                </a:solidFill>
                <a:latin typeface="Arial Unicode MS"/>
              </a:rPr>
              <a:t>ОРГАНИЗАЦИОННЫЙ РАЗДЕЛ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376416" y="4407408"/>
            <a:ext cx="2337816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200">
                <a:solidFill>
                  <a:srgbClr val="FF0000"/>
                </a:solidFill>
                <a:latin typeface="Arial Unicode MS"/>
              </a:rPr>
              <a:t>■    федеральный учебный план;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376416" y="4593336"/>
            <a:ext cx="3483864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200">
                <a:latin typeface="Arial Unicode MS"/>
              </a:rPr>
              <a:t>■    федеральный план внеурочной деятельности;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376416" y="4776216"/>
            <a:ext cx="3489960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200">
                <a:latin typeface="Arial Unicode MS"/>
              </a:rPr>
              <a:t>■    федеральный календарный учебный график;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76416" y="4959096"/>
            <a:ext cx="4364736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200">
                <a:latin typeface="Arial Unicode MS"/>
              </a:rPr>
              <a:t>■    федеральный календарный план воспитательной работы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450592" y="5199888"/>
            <a:ext cx="6004560" cy="3596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100">
                <a:solidFill>
                  <a:srgbClr val="C00000"/>
                </a:solidFill>
                <a:latin typeface="Arial Unicode MS"/>
              </a:rPr>
              <a:t>Федеральная образовательная программа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1176" y="316992"/>
            <a:ext cx="8887968" cy="5547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800" b="1" spc="-100">
                <a:solidFill>
                  <a:srgbClr val="2B366A"/>
                </a:solidFill>
                <a:latin typeface="Arial"/>
              </a:rPr>
              <a:t>Место предмета в учебном плане на уровне основного общего образования</a:t>
            </a:r>
          </a:p>
          <a:p>
            <a:pPr indent="0" algn="ctr"/>
            <a:r>
              <a:rPr lang="ru" sz="1800" b="1" spc="-100">
                <a:solidFill>
                  <a:srgbClr val="2B366A"/>
                </a:solidFill>
                <a:latin typeface="Arial"/>
              </a:rPr>
              <a:t>в 2023-2024 уч. 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22832" y="1335024"/>
          <a:ext cx="9275064" cy="3928872"/>
        </p:xfrm>
        <a:graphic>
          <a:graphicData uri="http://schemas.openxmlformats.org/drawingml/2006/table">
            <a:tbl>
              <a:tblPr/>
              <a:tblGrid>
                <a:gridCol w="2862072"/>
                <a:gridCol w="3352800"/>
                <a:gridCol w="3060192"/>
              </a:tblGrid>
              <a:tr h="847344">
                <a:tc>
                  <a:txBody>
                    <a:bodyPr/>
                    <a:lstStyle/>
                    <a:p>
                      <a:pPr marL="114300" indent="0"/>
                      <a:r>
                        <a:rPr lang="ru" sz="2100">
                          <a:solidFill>
                            <a:srgbClr val="FFFFFF"/>
                          </a:solidFill>
                          <a:latin typeface="Arial Unicode MS"/>
                        </a:rPr>
                        <a:t>Предмет</a:t>
                      </a:r>
                    </a:p>
                  </a:txBody>
                  <a:tcPr marL="0" marR="0" marT="0" marB="0">
                    <a:solidFill>
                      <a:srgbClr val="2F5596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ru" sz="2100">
                          <a:solidFill>
                            <a:srgbClr val="FFFFFF"/>
                          </a:solidFill>
                          <a:latin typeface="Arial Unicode MS"/>
                        </a:rPr>
                        <a:t>Количество часов в неделю</a:t>
                      </a:r>
                    </a:p>
                  </a:txBody>
                  <a:tcPr marL="0" marR="0" marT="0" marB="0">
                    <a:solidFill>
                      <a:srgbClr val="2F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/>
                </a:tc>
              </a:tr>
              <a:tr h="1368552">
                <a:tc>
                  <a:txBody>
                    <a:bodyPr/>
                    <a:lstStyle/>
                    <a:p>
                      <a:pPr marR="254000" indent="0" algn="r"/>
                      <a:r>
                        <a:rPr lang="ru" sz="2100">
                          <a:solidFill>
                            <a:srgbClr val="FFFFFF"/>
                          </a:solidFill>
                          <a:latin typeface="Arial Unicode MS"/>
                        </a:rPr>
                        <a:t>Классы</a:t>
                      </a:r>
                    </a:p>
                  </a:txBody>
                  <a:tcPr marL="0" marR="0" marT="0" marB="0" anchor="ctr">
                    <a:solidFill>
                      <a:srgbClr val="2F5596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2100">
                          <a:latin typeface="Arial Unicode MS"/>
                        </a:rPr>
                        <a:t>VIII</a:t>
                      </a:r>
                    </a:p>
                    <a:p>
                      <a:pPr indent="0" algn="ctr">
                        <a:lnSpc>
                          <a:spcPts val="1896"/>
                        </a:lnSpc>
                      </a:pPr>
                      <a:r>
                        <a:rPr lang="ru" sz="1300">
                          <a:solidFill>
                            <a:srgbClr val="385723"/>
                          </a:solidFill>
                          <a:latin typeface="Arial Unicode MS"/>
                        </a:rPr>
                        <a:t>Использование </a:t>
                      </a:r>
                      <a:r>
                        <a:rPr lang="ru" sz="1400" b="1">
                          <a:solidFill>
                            <a:srgbClr val="385723"/>
                          </a:solidFill>
                          <a:latin typeface="Arial Unicode MS"/>
                        </a:rPr>
                        <a:t>ПРП </a:t>
                      </a:r>
                      <a:r>
                        <a:rPr lang="ru" sz="1300">
                          <a:solidFill>
                            <a:srgbClr val="385723"/>
                          </a:solidFill>
                          <a:latin typeface="Arial Unicode MS"/>
                        </a:rPr>
                        <a:t>для базового и углубленного уровней</a:t>
                      </a:r>
                    </a:p>
                    <a:p>
                      <a:pPr indent="0" algn="ctr"/>
                      <a:r>
                        <a:rPr lang="en-US" sz="1000" b="1">
                          <a:solidFill>
                            <a:srgbClr val="2B366A"/>
                          </a:solidFill>
                          <a:latin typeface="Arial Unicode MS"/>
                        </a:rPr>
                        <a:t>(</a:t>
                      </a:r>
                      <a:r>
                        <a:rPr lang="en-US" sz="1000" b="1">
                          <a:solidFill>
                            <a:srgbClr val="2B366A"/>
                          </a:solidFill>
                          <a:latin typeface="Arial Unicode MS"/>
                          <a:hlinkClick r:id="rId2"/>
                        </a:rPr>
                        <a:t>https://edsoo.ru/</a:t>
                      </a:r>
                      <a:r>
                        <a:rPr lang="en-US" sz="1000" b="1">
                          <a:solidFill>
                            <a:srgbClr val="2B366A"/>
                          </a:solidFill>
                          <a:latin typeface="Arial Unicode MS"/>
                        </a:rPr>
                        <a:t>)</a:t>
                      </a:r>
                    </a:p>
                  </a:txBody>
                  <a:tcPr marL="0" marR="0" marT="0" marB="0" anchor="b"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840"/>
                        </a:spcAft>
                      </a:pPr>
                      <a:r>
                        <a:rPr lang="ru" sz="2100">
                          <a:latin typeface="Arial Unicode MS"/>
                        </a:rPr>
                        <a:t>IX</a:t>
                      </a:r>
                    </a:p>
                    <a:p>
                      <a:pPr marL="190500" indent="0">
                        <a:spcAft>
                          <a:spcPts val="420"/>
                        </a:spcAft>
                      </a:pPr>
                      <a:r>
                        <a:rPr lang="ru" sz="1000" b="1">
                          <a:solidFill>
                            <a:srgbClr val="2B366A"/>
                          </a:solidFill>
                          <a:latin typeface="Arial Unicode MS"/>
                        </a:rPr>
                        <a:t>Использование ранее разработанных</a:t>
                      </a:r>
                    </a:p>
                    <a:p>
                      <a:pPr marL="965200" indent="0"/>
                      <a:r>
                        <a:rPr lang="ru" sz="1400" b="1">
                          <a:solidFill>
                            <a:srgbClr val="2B366A"/>
                          </a:solidFill>
                          <a:latin typeface="Arial Unicode MS"/>
                        </a:rPr>
                        <a:t>РП по химии</a:t>
                      </a:r>
                    </a:p>
                  </a:txBody>
                  <a:tcPr marL="0" marR="0" marT="0" marB="0">
                    <a:solidFill>
                      <a:srgbClr val="C6D6ED"/>
                    </a:solidFill>
                  </a:tcPr>
                </a:tc>
              </a:tr>
              <a:tr h="853440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100" b="1">
                          <a:latin typeface="Calibri"/>
                        </a:rPr>
                        <a:t>Химия</a:t>
                      </a:r>
                    </a:p>
                    <a:p>
                      <a:pPr indent="0" algn="ctr"/>
                      <a:r>
                        <a:rPr lang="ru" sz="1700"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100" b="1">
                          <a:solidFill>
                            <a:srgbClr val="385723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1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DCE5F4"/>
                    </a:solidFill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100" b="1">
                          <a:latin typeface="Calibri"/>
                        </a:rPr>
                        <a:t>Химия</a:t>
                      </a:r>
                    </a:p>
                    <a:p>
                      <a:pPr indent="0" algn="ctr"/>
                      <a:r>
                        <a:rPr lang="ru" sz="1700">
                          <a:latin typeface="Calibri"/>
                        </a:rPr>
                        <a:t>Углублённый уровень</a:t>
                      </a:r>
                    </a:p>
                  </a:txBody>
                  <a:tcPr marL="0" marR="0" marT="0" marB="0" anchor="b">
                    <a:solidFill>
                      <a:srgbClr val="C6D6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100" b="1">
                          <a:solidFill>
                            <a:srgbClr val="385723"/>
                          </a:solidFill>
                          <a:latin typeface="Calibri"/>
                        </a:rPr>
                        <a:t>3*или 4 *</a:t>
                      </a:r>
                    </a:p>
                  </a:txBody>
                  <a:tcPr marL="0" marR="0" marT="0" marB="0" anchor="ctr"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100" b="1">
                          <a:latin typeface="Calibri"/>
                        </a:rPr>
                        <a:t>3**</a:t>
                      </a:r>
                    </a:p>
                    <a:p>
                      <a:pPr marL="965200" indent="0"/>
                      <a:r>
                        <a:rPr lang="ru" sz="1200">
                          <a:latin typeface="Arial Unicode MS"/>
                        </a:rPr>
                        <a:t>**Рекомендации УМО</a:t>
                      </a:r>
                    </a:p>
                  </a:txBody>
                  <a:tcPr marL="0" marR="0" marT="0" marB="0" anchor="b">
                    <a:solidFill>
                      <a:srgbClr val="C6D6ED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39824" y="5324856"/>
            <a:ext cx="7120472" cy="1272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46812" indent="0" algn="just">
              <a:lnSpc>
                <a:spcPts val="1584"/>
              </a:lnSpc>
              <a:spcBef>
                <a:spcPts val="210"/>
              </a:spcBef>
            </a:pPr>
            <a:endParaRPr lang="en-US" sz="1000" cap="small" spc="150" dirty="0">
              <a:solidFill>
                <a:srgbClr val="261C35"/>
              </a:solidFill>
              <a:latin typeface="Arial Unicode MS"/>
            </a:endParaRPr>
          </a:p>
          <a:p>
            <a:pPr marL="146812" indent="0" algn="just">
              <a:lnSpc>
                <a:spcPts val="1584"/>
              </a:lnSpc>
            </a:pP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на углублённое изучение учебного предмета </a:t>
            </a:r>
            <a:r>
              <a:rPr lang="ru" sz="1300" b="1" dirty="0" smtClean="0">
                <a:solidFill>
                  <a:srgbClr val="3B3645"/>
                </a:solidFill>
                <a:latin typeface="Times New Roman"/>
              </a:rPr>
              <a:t>«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Химия» может быть отведено по 102 </a:t>
            </a:r>
            <a:r>
              <a:rPr lang="ru" sz="1300" b="1" dirty="0">
                <a:solidFill>
                  <a:srgbClr val="261C35"/>
                </a:solidFill>
                <a:latin typeface="Times New Roman"/>
              </a:rPr>
              <a:t>ч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(3 ч </a:t>
            </a:r>
            <a:r>
              <a:rPr lang="ru" sz="1300" b="1" dirty="0" smtClean="0">
                <a:solidFill>
                  <a:srgbClr val="3B3645"/>
                </a:solidFill>
                <a:latin typeface="Times New Roman"/>
              </a:rPr>
              <a:t>в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неделю) или 136 ч (4 </a:t>
            </a:r>
            <a:r>
              <a:rPr lang="ru" sz="1300" b="1" dirty="0">
                <a:solidFill>
                  <a:srgbClr val="261C35"/>
                </a:solidFill>
                <a:latin typeface="Times New Roman"/>
              </a:rPr>
              <a:t>ч </a:t>
            </a:r>
            <a:r>
              <a:rPr lang="ru" sz="1300" b="1" cap="small" dirty="0">
                <a:solidFill>
                  <a:srgbClr val="3B3645"/>
                </a:solidFill>
                <a:latin typeface="Times New Roman"/>
              </a:rPr>
              <a:t>в</a:t>
            </a:r>
            <a:r>
              <a:rPr lang="ru" sz="1300" b="1" dirty="0" smtClean="0">
                <a:solidFill>
                  <a:srgbClr val="3B3645"/>
                </a:solidFill>
                <a:latin typeface="Times New Roman"/>
              </a:rPr>
              <a:t>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неделю), т. е. </a:t>
            </a:r>
            <a:r>
              <a:rPr lang="ru" sz="1300" b="1" dirty="0">
                <a:solidFill>
                  <a:srgbClr val="261C35"/>
                </a:solidFill>
                <a:latin typeface="Times New Roman"/>
              </a:rPr>
              <a:t>2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ч </a:t>
            </a:r>
            <a:r>
              <a:rPr lang="ru" sz="1300" b="1" cap="small" dirty="0">
                <a:solidFill>
                  <a:srgbClr val="3B3645"/>
                </a:solidFill>
                <a:latin typeface="Times New Roman"/>
              </a:rPr>
              <a:t>в</a:t>
            </a:r>
            <a:r>
              <a:rPr lang="ru" sz="1300" b="1" dirty="0" smtClean="0">
                <a:solidFill>
                  <a:srgbClr val="3B3645"/>
                </a:solidFill>
                <a:latin typeface="Times New Roman"/>
              </a:rPr>
              <a:t>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неделю за счёт обязательной части ООП ООО и </a:t>
            </a:r>
            <a:r>
              <a:rPr lang="ru" sz="1300" b="1" dirty="0">
                <a:solidFill>
                  <a:srgbClr val="261C35"/>
                </a:solidFill>
                <a:latin typeface="Times New Roman"/>
              </a:rPr>
              <a:t>1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— </a:t>
            </a:r>
            <a:r>
              <a:rPr lang="ru" sz="1300" b="1" dirty="0">
                <a:solidFill>
                  <a:srgbClr val="261C35"/>
                </a:solidFill>
                <a:latin typeface="Times New Roman"/>
              </a:rPr>
              <a:t>2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ч за счёт части </a:t>
            </a:r>
            <a:r>
              <a:rPr lang="ru" sz="1300" b="1" dirty="0">
                <a:solidFill>
                  <a:srgbClr val="261C35"/>
                </a:solidFill>
                <a:latin typeface="Times New Roman"/>
              </a:rPr>
              <a:t>ООП </a:t>
            </a:r>
            <a:r>
              <a:rPr lang="ru" sz="1300" b="1" dirty="0" smtClean="0">
                <a:solidFill>
                  <a:srgbClr val="3B3645"/>
                </a:solidFill>
                <a:latin typeface="Times New Roman"/>
              </a:rPr>
              <a:t>ООО, </a:t>
            </a:r>
            <a:r>
              <a:rPr lang="ru" sz="1300" b="1" dirty="0">
                <a:solidFill>
                  <a:srgbClr val="3B3645"/>
                </a:solidFill>
                <a:latin typeface="Times New Roman"/>
              </a:rPr>
              <a:t>формируемой участниками образовательных отношений. Всего 204 (272) ч за два года </a:t>
            </a:r>
            <a:r>
              <a:rPr lang="ru" sz="1300" b="1" u="sng" dirty="0">
                <a:solidFill>
                  <a:srgbClr val="3B3645"/>
                </a:solidFill>
                <a:latin typeface="Times New Roman"/>
              </a:rPr>
              <a:t>обучения.</a:t>
            </a:r>
            <a:r>
              <a:rPr lang="ru" sz="1300" b="1" dirty="0">
                <a:solidFill>
                  <a:srgbClr val="2F5597"/>
                </a:solidFill>
                <a:latin typeface="Times New Roman"/>
              </a:rPr>
              <a:t>_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056" y="2609088"/>
            <a:ext cx="755904" cy="8412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65248" y="777240"/>
            <a:ext cx="7778496" cy="4998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700" b="1" spc="-100" dirty="0">
                <a:solidFill>
                  <a:srgbClr val="2B366A"/>
                </a:solidFill>
                <a:latin typeface="Arial Unicode MS"/>
              </a:rPr>
              <a:t>Место </a:t>
            </a:r>
            <a:r>
              <a:rPr lang="ru" sz="1700" b="1" spc="-100" dirty="0" smtClean="0">
                <a:solidFill>
                  <a:srgbClr val="2B366A"/>
                </a:solidFill>
                <a:latin typeface="Arial Unicode MS"/>
              </a:rPr>
              <a:t> предмета  в </a:t>
            </a:r>
            <a:r>
              <a:rPr lang="ru" sz="1700" b="1" spc="-100" dirty="0">
                <a:solidFill>
                  <a:srgbClr val="2B366A"/>
                </a:solidFill>
                <a:latin typeface="Arial Unicode MS"/>
              </a:rPr>
              <a:t>учебном </a:t>
            </a:r>
            <a:r>
              <a:rPr lang="ru" sz="1700" b="1" spc="-100" dirty="0" smtClean="0">
                <a:solidFill>
                  <a:srgbClr val="2B366A"/>
                </a:solidFill>
                <a:latin typeface="Arial Unicode MS"/>
              </a:rPr>
              <a:t> плане  на  уровне  среднего  общего  образования</a:t>
            </a:r>
            <a:endParaRPr lang="ru" sz="1700" b="1" spc="-100" dirty="0">
              <a:solidFill>
                <a:srgbClr val="2B366A"/>
              </a:solidFill>
              <a:latin typeface="Arial Unicode MS"/>
            </a:endParaRPr>
          </a:p>
          <a:p>
            <a:pPr indent="0" algn="ctr"/>
            <a:r>
              <a:rPr lang="ru" sz="1700" b="1" spc="-100" dirty="0">
                <a:solidFill>
                  <a:srgbClr val="2B366A"/>
                </a:solidFill>
                <a:latin typeface="Arial Unicode MS"/>
              </a:rPr>
              <a:t>в 2023-2024 уч. году (</a:t>
            </a:r>
            <a:r>
              <a:rPr lang="ru" sz="1700" b="1" spc="-100" dirty="0">
                <a:solidFill>
                  <a:srgbClr val="FF0000"/>
                </a:solidFill>
                <a:latin typeface="Arial Unicode MS"/>
              </a:rPr>
              <a:t>10 класс</a:t>
            </a:r>
            <a:r>
              <a:rPr lang="ru" sz="1700" b="1" spc="-100" dirty="0">
                <a:solidFill>
                  <a:srgbClr val="2B366A"/>
                </a:solidFill>
                <a:latin typeface="Arial Unicode MS"/>
              </a:rPr>
              <a:t>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9392" y="1847088"/>
          <a:ext cx="4529328" cy="4181856"/>
        </p:xfrm>
        <a:graphic>
          <a:graphicData uri="http://schemas.openxmlformats.org/drawingml/2006/table">
            <a:tbl>
              <a:tblPr/>
              <a:tblGrid>
                <a:gridCol w="2447544"/>
                <a:gridCol w="2081784"/>
              </a:tblGrid>
              <a:tr h="1075944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Уровень</a:t>
                      </a:r>
                    </a:p>
                  </a:txBody>
                  <a:tcPr marL="0" marR="0" marT="0" marB="0"/>
                </a:tc>
              </a:tr>
              <a:tr h="969264"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Технологический (инженерные классы, информационно -технологический)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базовый</a:t>
                      </a:r>
                    </a:p>
                  </a:txBody>
                  <a:tcPr marL="0" marR="0" marT="0" marB="0"/>
                </a:tc>
              </a:tr>
              <a:tr h="454152"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</a:tr>
              <a:tr h="475488"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Гуманитарный (варианты 1-6)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базовый</a:t>
                      </a:r>
                    </a:p>
                  </a:txBody>
                  <a:tcPr marL="0" marR="0" marT="0" marB="0"/>
                </a:tc>
              </a:tr>
              <a:tr h="722376">
                <a:tc>
                  <a:txBody>
                    <a:bodyPr/>
                    <a:lstStyle/>
                    <a:p>
                      <a:pPr indent="0">
                        <a:lnSpc>
                          <a:spcPts val="1944"/>
                        </a:lnSpc>
                      </a:pPr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Социально-экономический (варианты 1-3)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базовый</a:t>
                      </a:r>
                    </a:p>
                  </a:txBody>
                  <a:tcPr marL="0" marR="0" marT="0" marB="0"/>
                </a:tc>
              </a:tr>
              <a:tr h="484632"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базовый/углублённый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321552" y="1905000"/>
            <a:ext cx="661416" cy="1554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2B366A"/>
                </a:solidFill>
                <a:latin typeface="Arial Unicode MS"/>
              </a:rPr>
              <a:t>10 класс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20640" y="2164080"/>
            <a:ext cx="3063240" cy="9631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208"/>
              </a:lnSpc>
            </a:pPr>
            <a:r>
              <a:rPr lang="ru" sz="1400" b="1">
                <a:solidFill>
                  <a:srgbClr val="FF0000"/>
                </a:solidFill>
                <a:latin typeface="Arial Unicode MS"/>
              </a:rPr>
              <a:t>Использование ПРП на базовом и углубленном уровне</a:t>
            </a:r>
          </a:p>
          <a:p>
            <a:pPr indent="0" algn="ctr">
              <a:lnSpc>
                <a:spcPts val="2208"/>
              </a:lnSpc>
            </a:pPr>
            <a:r>
              <a:rPr lang="en-US" sz="1400" b="1" u="sng">
                <a:solidFill>
                  <a:srgbClr val="2B366A"/>
                </a:solidFill>
                <a:latin typeface="Arial Unicode MS"/>
              </a:rPr>
              <a:t>(</a:t>
            </a:r>
            <a:r>
              <a:rPr lang="en-US" sz="1400" b="1" u="sng">
                <a:solidFill>
                  <a:srgbClr val="2B366A"/>
                </a:solidFill>
                <a:latin typeface="Arial Unicode MS"/>
                <a:hlinkClick r:id="rId3"/>
              </a:rPr>
              <a:t>https;//edsoo.ru/</a:t>
            </a:r>
            <a:r>
              <a:rPr lang="en-US" sz="1400" b="1">
                <a:solidFill>
                  <a:srgbClr val="2B366A"/>
                </a:solidFill>
                <a:latin typeface="Arial Unicode MS"/>
              </a:rPr>
              <a:t>)</a:t>
            </a:r>
          </a:p>
          <a:p>
            <a:pPr indent="0" algn="ctr"/>
            <a:r>
              <a:rPr lang="ru" sz="1200" b="1">
                <a:solidFill>
                  <a:srgbClr val="2B366A"/>
                </a:solidFill>
                <a:latin typeface="Arial Unicode MS"/>
              </a:rPr>
              <a:t>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790432" y="2188464"/>
            <a:ext cx="871728" cy="408432"/>
          </a:xfrm>
          <a:prstGeom prst="rect">
            <a:avLst/>
          </a:prstGeom>
          <a:solidFill>
            <a:srgbClr val="2F5596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200" b="1">
                <a:solidFill>
                  <a:srgbClr val="FFFFFF"/>
                </a:solidFill>
                <a:latin typeface="Arial Unicode MS"/>
              </a:rPr>
              <a:t>Учебные</a:t>
            </a:r>
          </a:p>
          <a:p>
            <a:pPr indent="0"/>
            <a:r>
              <a:rPr lang="ru" sz="1200" b="1">
                <a:solidFill>
                  <a:srgbClr val="FFFFFF"/>
                </a:solidFill>
                <a:latin typeface="Arial Unicode MS"/>
              </a:rPr>
              <a:t>предметы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70976" y="2645664"/>
            <a:ext cx="1292352" cy="768096"/>
          </a:xfrm>
          <a:prstGeom prst="rect">
            <a:avLst/>
          </a:prstGeom>
          <a:solidFill>
            <a:srgbClr val="F8CBAC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84"/>
              </a:lnSpc>
            </a:pPr>
            <a:r>
              <a:rPr lang="ru" sz="1400" b="1">
                <a:solidFill>
                  <a:srgbClr val="C00000"/>
                </a:solidFill>
                <a:latin typeface="Arial Unicode MS"/>
              </a:rPr>
              <a:t>Физика </a:t>
            </a:r>
            <a:r>
              <a:rPr lang="ru" sz="1400" b="1">
                <a:latin typeface="Arial Unicode MS"/>
              </a:rPr>
              <a:t>Б, У </a:t>
            </a:r>
            <a:r>
              <a:rPr lang="ru" sz="1400" b="1">
                <a:solidFill>
                  <a:srgbClr val="C00000"/>
                </a:solidFill>
                <a:latin typeface="Arial Unicode MS"/>
              </a:rPr>
              <a:t>Химия </a:t>
            </a:r>
            <a:r>
              <a:rPr lang="ru" sz="1400" b="1">
                <a:latin typeface="Arial Unicode MS"/>
              </a:rPr>
              <a:t>Б, У </a:t>
            </a:r>
            <a:r>
              <a:rPr lang="ru" sz="1400" b="1">
                <a:solidFill>
                  <a:srgbClr val="C00000"/>
                </a:solidFill>
                <a:latin typeface="Arial Unicode MS"/>
              </a:rPr>
              <a:t>Биология </a:t>
            </a:r>
            <a:r>
              <a:rPr lang="ru" sz="1400" b="1">
                <a:latin typeface="Arial Unicode MS"/>
              </a:rPr>
              <a:t>Б, 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777728" y="2938272"/>
            <a:ext cx="1243584" cy="152400"/>
          </a:xfrm>
          <a:prstGeom prst="rect">
            <a:avLst/>
          </a:prstGeom>
          <a:solidFill>
            <a:srgbClr val="FFE699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>
                <a:latin typeface="Arial Unicode MS"/>
              </a:rPr>
              <a:t>Естествознание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89776" y="3953256"/>
            <a:ext cx="121920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2B366A"/>
                </a:solidFill>
                <a:latin typeface="Arial Unicode MS"/>
              </a:rPr>
              <a:t>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98920" y="4401312"/>
            <a:ext cx="106680" cy="149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2B366A"/>
                </a:solidFill>
                <a:latin typeface="Arial Unicode MS"/>
              </a:rPr>
              <a:t>1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98920" y="4876800"/>
            <a:ext cx="106680" cy="149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2B366A"/>
                </a:solidFill>
                <a:latin typeface="Arial Unicode MS"/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70904" y="5580888"/>
            <a:ext cx="356616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2B366A"/>
                </a:solidFill>
                <a:latin typeface="Arial Unicode MS"/>
              </a:rPr>
              <a:t>1/3*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832848" y="3526536"/>
            <a:ext cx="1962912" cy="1005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700" b="1">
                <a:solidFill>
                  <a:srgbClr val="FF0000"/>
                </a:solidFill>
                <a:latin typeface="Calibri"/>
              </a:rPr>
              <a:t>ХИМИЯ</a:t>
            </a:r>
          </a:p>
          <a:p>
            <a:pPr indent="0" algn="ctr">
              <a:lnSpc>
                <a:spcPts val="2160"/>
              </a:lnSpc>
            </a:pPr>
            <a:r>
              <a:rPr lang="ru" sz="1700" b="1">
                <a:solidFill>
                  <a:srgbClr val="FF0000"/>
                </a:solidFill>
                <a:latin typeface="Calibri"/>
              </a:rPr>
              <a:t>В УЧЕБНОМ ПЛАНЕ ЛЮБОГО ПРОФИЛЯ ОБЯЗАТЕЛЬНА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903464" y="5004816"/>
            <a:ext cx="4206240" cy="1109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1100" b="1" spc="50">
                <a:latin typeface="Verdana"/>
              </a:rPr>
              <a:t>МЕСТО УЧЕБНОГО ПРЕДМЕТА «ХИМИЯ»</a:t>
            </a:r>
          </a:p>
          <a:p>
            <a:pPr indent="0">
              <a:spcAft>
                <a:spcPts val="420"/>
              </a:spcAft>
            </a:pPr>
            <a:r>
              <a:rPr lang="ru" sz="1100" b="1" spc="50">
                <a:latin typeface="Verdana"/>
              </a:rPr>
              <a:t>В УЧЕБНОМ ПЛАНЕ</a:t>
            </a:r>
          </a:p>
          <a:p>
            <a:pPr indent="203200" algn="just">
              <a:lnSpc>
                <a:spcPts val="1176"/>
              </a:lnSpc>
            </a:pPr>
            <a:r>
              <a:rPr lang="ru" sz="1100" b="1">
                <a:latin typeface="Times New Roman"/>
              </a:rPr>
              <a:t>В </a:t>
            </a:r>
            <a:r>
              <a:rPr lang="ru" sz="1100" b="1">
                <a:solidFill>
                  <a:srgbClr val="261C35"/>
                </a:solidFill>
                <a:latin typeface="Times New Roman"/>
              </a:rPr>
              <a:t>системе среднего общего образования «Химия», изучаемая на базовом уровне, признана обязательным учебным предметом, входящим </a:t>
            </a:r>
            <a:r>
              <a:rPr lang="ru" sz="1100" b="1">
                <a:solidFill>
                  <a:srgbClr val="02135A"/>
                </a:solidFill>
                <a:latin typeface="Times New Roman"/>
              </a:rPr>
              <a:t>в </a:t>
            </a:r>
            <a:r>
              <a:rPr lang="ru" sz="1100" b="1">
                <a:solidFill>
                  <a:srgbClr val="261C35"/>
                </a:solidFill>
                <a:latin typeface="Times New Roman"/>
              </a:rPr>
              <a:t>состав предметной области «Естественные науки». Учебным планом на её изучение отведено </a:t>
            </a:r>
            <a:r>
              <a:rPr lang="ru" sz="1100" b="1">
                <a:latin typeface="Times New Roman"/>
              </a:rPr>
              <a:t>70 </a:t>
            </a:r>
            <a:r>
              <a:rPr lang="ru" sz="1100" b="1">
                <a:solidFill>
                  <a:srgbClr val="261C35"/>
                </a:solidFill>
                <a:latin typeface="Times New Roman"/>
              </a:rPr>
              <a:t>учебных часов, по </a:t>
            </a:r>
            <a:r>
              <a:rPr lang="ru" sz="1100" b="1">
                <a:latin typeface="Times New Roman"/>
              </a:rPr>
              <a:t>1 </a:t>
            </a:r>
            <a:r>
              <a:rPr lang="ru" sz="1100" b="1">
                <a:solidFill>
                  <a:srgbClr val="261C35"/>
                </a:solidFill>
                <a:latin typeface="Times New Roman"/>
              </a:rPr>
              <a:t>часу в неделю в </a:t>
            </a:r>
            <a:r>
              <a:rPr lang="ru" sz="1100" b="1">
                <a:latin typeface="Times New Roman"/>
              </a:rPr>
              <a:t>10 </a:t>
            </a:r>
            <a:r>
              <a:rPr lang="ru" sz="1100" b="1">
                <a:solidFill>
                  <a:srgbClr val="261C35"/>
                </a:solidFill>
                <a:latin typeface="Times New Roman"/>
              </a:rPr>
              <a:t>и </a:t>
            </a:r>
            <a:r>
              <a:rPr lang="ru" sz="1050" b="1" spc="100">
                <a:solidFill>
                  <a:srgbClr val="261C35"/>
                </a:solidFill>
                <a:latin typeface="Times New Roman"/>
              </a:rPr>
              <a:t>11</a:t>
            </a:r>
            <a:r>
              <a:rPr lang="ru" sz="1050">
                <a:solidFill>
                  <a:srgbClr val="261C35"/>
                </a:solidFill>
                <a:latin typeface="Times New Roman"/>
              </a:rPr>
              <a:t> </a:t>
            </a:r>
            <a:r>
              <a:rPr lang="ru" sz="1100" b="1">
                <a:solidFill>
                  <a:srgbClr val="261C35"/>
                </a:solidFill>
                <a:latin typeface="Times New Roman"/>
              </a:rPr>
              <a:t>классах соответственно.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9664" y="6284976"/>
            <a:ext cx="11216640" cy="408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56"/>
              </a:lnSpc>
            </a:pPr>
            <a:r>
              <a:rPr lang="ru" sz="1200">
                <a:latin typeface="Arial Unicode MS"/>
              </a:rPr>
              <a:t>*В универсальном профиле два учебных предмета углубления определяет ОУ по заявлению обучающегося ( иное сочетание предметов, чем предложено в п. 27.8 ФОП СОО)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3848" y="929640"/>
            <a:ext cx="7778496" cy="4998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700" b="1" spc="-100" dirty="0">
                <a:solidFill>
                  <a:srgbClr val="2B366A"/>
                </a:solidFill>
                <a:latin typeface="Arial Unicode MS"/>
              </a:rPr>
              <a:t>Место </a:t>
            </a:r>
            <a:r>
              <a:rPr lang="ru" sz="1700" b="1" spc="-100" dirty="0" smtClean="0">
                <a:solidFill>
                  <a:srgbClr val="2B366A"/>
                </a:solidFill>
                <a:latin typeface="Arial Unicode MS"/>
              </a:rPr>
              <a:t> предмета  в  учебном  плане  на  уровне  среднего  общего  образования</a:t>
            </a:r>
            <a:endParaRPr lang="ru" sz="1700" b="1" spc="-100" dirty="0">
              <a:solidFill>
                <a:srgbClr val="2B366A"/>
              </a:solidFill>
              <a:latin typeface="Arial Unicode MS"/>
            </a:endParaRPr>
          </a:p>
          <a:p>
            <a:pPr indent="0" algn="ctr"/>
            <a:r>
              <a:rPr lang="ru" sz="1700" b="1" spc="-100" dirty="0">
                <a:solidFill>
                  <a:srgbClr val="2B366A"/>
                </a:solidFill>
                <a:latin typeface="Arial Unicode MS"/>
              </a:rPr>
              <a:t>в 2023-2024 уч. году (11 класс)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904" y="1615440"/>
          <a:ext cx="8028432" cy="4334256"/>
        </p:xfrm>
        <a:graphic>
          <a:graphicData uri="http://schemas.openxmlformats.org/drawingml/2006/table">
            <a:tbl>
              <a:tblPr/>
              <a:tblGrid>
                <a:gridCol w="2161032"/>
                <a:gridCol w="2154936"/>
                <a:gridCol w="1655064"/>
                <a:gridCol w="2057400"/>
              </a:tblGrid>
              <a:tr h="786384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Учебный 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5100" indent="0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Базовый 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840"/>
                        </a:spcAft>
                      </a:pPr>
                      <a:r>
                        <a:rPr lang="ru" sz="1400" b="1">
                          <a:solidFill>
                            <a:srgbClr val="2B366A"/>
                          </a:solidFill>
                          <a:latin typeface="Arial Unicode MS"/>
                        </a:rPr>
                        <a:t>Углублённый</a:t>
                      </a:r>
                    </a:p>
                    <a:p>
                      <a:pPr indent="0" algn="ctr"/>
                      <a:r>
                        <a:rPr lang="ru" sz="1400" b="1">
                          <a:solidFill>
                            <a:srgbClr val="2B366A"/>
                          </a:solidFill>
                          <a:latin typeface="Arial Unicode MS"/>
                        </a:rPr>
                        <a:t>уровень</a:t>
                      </a:r>
                    </a:p>
                  </a:txBody>
                  <a:tcPr marL="0" marR="0" marT="0" marB="0"/>
                </a:tc>
              </a:tr>
              <a:tr h="826008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Химия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2B366A"/>
                          </a:solidFill>
                          <a:latin typeface="Arial Unicode MS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solidFill>
                            <a:srgbClr val="2B366A"/>
                          </a:solidFill>
                          <a:latin typeface="Arial Unicode MS"/>
                        </a:rPr>
                        <a:t>5</a:t>
                      </a:r>
                    </a:p>
                  </a:txBody>
                  <a:tcPr marL="0" marR="0" marT="0" marB="0"/>
                </a:tc>
              </a:tr>
              <a:tr h="1033272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Социально¬</a:t>
                      </a:r>
                    </a:p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900"/>
                    </a:p>
                  </a:txBody>
                  <a:tcPr marL="0" marR="0" marT="0" marB="0"/>
                </a:tc>
              </a:tr>
              <a:tr h="682752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300"/>
                    </a:p>
                  </a:txBody>
                  <a:tcPr marL="0" marR="0" marT="0" marB="0"/>
                </a:tc>
              </a:tr>
              <a:tr h="1005840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548235"/>
                          </a:solidFill>
                          <a:latin typeface="Arial Unicode MS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8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272016" y="3075432"/>
            <a:ext cx="2115312" cy="20299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Использование</a:t>
            </a:r>
          </a:p>
          <a:p>
            <a:pPr indent="0" algn="ctr">
              <a:lnSpc>
                <a:spcPts val="2400"/>
              </a:lnSpc>
            </a:pP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ранее</a:t>
            </a:r>
          </a:p>
          <a:p>
            <a:pPr indent="0" algn="ctr">
              <a:lnSpc>
                <a:spcPts val="2400"/>
              </a:lnSpc>
            </a:pP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разработанных</a:t>
            </a:r>
          </a:p>
          <a:p>
            <a:pPr indent="0" algn="ctr">
              <a:lnSpc>
                <a:spcPts val="2400"/>
              </a:lnSpc>
            </a:pP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РП</a:t>
            </a:r>
          </a:p>
          <a:p>
            <a:pPr indent="0" algn="ctr">
              <a:lnSpc>
                <a:spcPts val="2400"/>
              </a:lnSpc>
            </a:pP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по химии или</a:t>
            </a:r>
          </a:p>
          <a:p>
            <a:pPr indent="0">
              <a:lnSpc>
                <a:spcPts val="2400"/>
              </a:lnSpc>
            </a:pP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по естествознанию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664" y="158496"/>
            <a:ext cx="9137904" cy="5273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  <a:spcAft>
                <a:spcPts val="1890"/>
              </a:spcAft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Вариант мультипрофильного учебного плана школы для 10 класса (социально-экономический + естественно-научный профили) при 6-дн. учебной неделе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03504" y="984504"/>
          <a:ext cx="10954512" cy="5373624"/>
        </p:xfrm>
        <a:graphic>
          <a:graphicData uri="http://schemas.openxmlformats.org/drawingml/2006/table">
            <a:tbl>
              <a:tblPr/>
              <a:tblGrid>
                <a:gridCol w="3096768"/>
                <a:gridCol w="3483864"/>
                <a:gridCol w="2423160"/>
                <a:gridCol w="1950720"/>
              </a:tblGrid>
              <a:tr h="438912"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 Unicode MS"/>
                        </a:rPr>
                        <a:t>Предметная область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01600" indent="0" algn="ctr"/>
                      <a:r>
                        <a:rPr lang="ru" sz="1200">
                          <a:latin typeface="Arial Unicode MS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1704"/>
                        </a:lnSpc>
                      </a:pPr>
                      <a:r>
                        <a:rPr lang="ru" sz="1200">
                          <a:latin typeface="Arial Unicode MS"/>
                        </a:rPr>
                        <a:t>Уровень изучения предмета / количество часов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2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Базовый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0" indent="0"/>
                      <a:r>
                        <a:rPr lang="ru" sz="1200" b="1">
                          <a:latin typeface="Arial Unicode MS"/>
                        </a:rPr>
                        <a:t>Углублённый уровень</a:t>
                      </a:r>
                    </a:p>
                  </a:txBody>
                  <a:tcPr marL="0" marR="0" marT="0" marB="0" anchor="b"/>
                </a:tc>
              </a:tr>
              <a:tr h="219456">
                <a:tc row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Русский язык и литература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Русский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Литература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Иностранные языки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rowSpan="3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Общественно-научные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История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Обществознание</a:t>
                      </a:r>
                    </a:p>
                  </a:txBody>
                  <a:tcPr marL="0" marR="0" marT="0" marB="0" anchor="ctr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География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4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Геометрия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Вероятность и статистика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Информатика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rowSpan="3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Естественно-научные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Физика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Химия</a:t>
                      </a:r>
                    </a:p>
                  </a:txBody>
                  <a:tcPr marL="0" marR="0" marT="0" marB="0" anchor="ctr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Биология</a:t>
                      </a:r>
                    </a:p>
                  </a:txBody>
                  <a:tcPr marL="0" marR="0" marT="0" marB="0" anchor="ctr">
                    <a:solidFill>
                      <a:srgbClr val="DCE5F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DCE5F4"/>
                    </a:solidFill>
                  </a:tcPr>
                </a:tc>
              </a:tr>
              <a:tr h="222504">
                <a:tc rowSpan="2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200">
                          <a:latin typeface="Arial Unicode MS"/>
                        </a:rPr>
                        <a:t>Физическая культура, основы безопасности жизнедеятельности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Физическая культура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ОБЖ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Индивидуальный проект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rowSpan="3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200">
                          <a:latin typeface="Arial Unicode MS"/>
                        </a:rPr>
                        <a:t>Дополнительные учебные предметы, курсы по выбору обучающихся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Элективный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Спецкурс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6408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i="1">
                          <a:latin typeface="Calibri"/>
                        </a:rPr>
                        <a:t>Факультативный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521208">
                <a:tc gridSpan="3"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000">
                          <a:latin typeface="Arial Unicode MS"/>
                        </a:rPr>
                        <a:t>Максимально допустимая недельная нагрузка в соответствии с действующими санитарными правилами и нормами</a:t>
                      </a:r>
                    </a:p>
                    <a:p>
                      <a:pPr indent="0" algn="ctr"/>
                      <a:r>
                        <a:rPr lang="ru" sz="1000">
                          <a:latin typeface="Arial Unicode MS"/>
                        </a:rPr>
                        <a:t>при 6-дневной учебной неделе</a:t>
                      </a:r>
                    </a:p>
                  </a:txBody>
                  <a:tcPr marL="0" marR="0" marT="0" marB="0" anchor="ctr">
                    <a:solidFill>
                      <a:srgbClr val="DCE5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37</a:t>
                      </a:r>
                    </a:p>
                  </a:txBody>
                  <a:tcPr marL="0" marR="0" marT="0" marB="0" anchor="ctr">
                    <a:solidFill>
                      <a:srgbClr val="DCE5F4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05656" y="320040"/>
            <a:ext cx="3179064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Основное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2832" y="1594104"/>
            <a:ext cx="4276344" cy="3718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200">
                <a:latin typeface="Arial Unicode MS"/>
              </a:rPr>
              <a:t>Так как содержание предметов обязательной части ФУП определено по классам в содержательном разделе 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48144" y="1310640"/>
            <a:ext cx="4151376" cy="8473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200">
                <a:latin typeface="Arial Unicode MS"/>
              </a:rPr>
              <a:t>Право учителя рабочую программу по предмету разрабатывать на класс, а не на уровень (действительно только для предметов по которым РП разработаны по ФРП или ПРП)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9328" y="2414016"/>
            <a:ext cx="4541520" cy="2621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4C1"/>
                </a:solidFill>
                <a:latin typeface="Calibri"/>
              </a:rPr>
              <a:t>Для разработки РП ООП ООО используются</a:t>
            </a:r>
            <a:r>
              <a:rPr lang="ru" sz="1700" b="1">
                <a:latin typeface="Calibri"/>
              </a:rPr>
              <a:t>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154009"/>
              </p:ext>
            </p:extLst>
          </p:nvPr>
        </p:nvGraphicFramePr>
        <p:xfrm>
          <a:off x="813816" y="2865120"/>
          <a:ext cx="4663440" cy="2542032"/>
        </p:xfrm>
        <a:graphic>
          <a:graphicData uri="http://schemas.openxmlformats.org/drawingml/2006/table">
            <a:tbl>
              <a:tblPr/>
              <a:tblGrid>
                <a:gridCol w="691896"/>
                <a:gridCol w="2057400"/>
                <a:gridCol w="1914144"/>
              </a:tblGrid>
              <a:tr h="890016"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 dirty="0">
                          <a:latin typeface="Arial Unicode MS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420"/>
                        </a:spcAft>
                      </a:pPr>
                      <a:r>
                        <a:rPr lang="ru" sz="1300">
                          <a:latin typeface="Arial Unicode MS"/>
                        </a:rPr>
                        <a:t>ПРП*</a:t>
                      </a:r>
                    </a:p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000">
                          <a:latin typeface="Arial Unicode MS"/>
                        </a:rPr>
                        <a:t>(портал единого содержания образования </a:t>
                      </a:r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2"/>
                        </a:rPr>
                        <a:t>https://edsoo.ru/</a:t>
                      </a:r>
                      <a:r>
                        <a:rPr lang="en-US" sz="1000">
                          <a:latin typeface="Arial Unicode MS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C6D6ED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420"/>
                        </a:spcAft>
                      </a:pPr>
                      <a:r>
                        <a:rPr lang="ru" sz="1300">
                          <a:latin typeface="Arial Unicode MS"/>
                        </a:rPr>
                        <a:t>Ранее</a:t>
                      </a:r>
                    </a:p>
                    <a:p>
                      <a:pPr marL="101600" indent="0"/>
                      <a:r>
                        <a:rPr lang="ru" sz="1300">
                          <a:latin typeface="Arial Unicode MS"/>
                        </a:rPr>
                        <a:t>разработанные РП</a:t>
                      </a:r>
                    </a:p>
                  </a:txBody>
                  <a:tcPr marL="0" marR="0" marT="0" marB="0"/>
                </a:tc>
              </a:tr>
              <a:tr h="1005840">
                <a:tc>
                  <a:txBody>
                    <a:bodyPr/>
                    <a:lstStyle/>
                    <a:p>
                      <a:pPr marL="101600" indent="0">
                        <a:spcAft>
                          <a:spcPts val="420"/>
                        </a:spcAft>
                      </a:pPr>
                      <a:r>
                        <a:rPr lang="ru" sz="1000" b="1">
                          <a:solidFill>
                            <a:srgbClr val="0464C1"/>
                          </a:solidFill>
                          <a:latin typeface="Arial Unicode MS"/>
                        </a:rPr>
                        <a:t>8</a:t>
                      </a:r>
                    </a:p>
                    <a:p>
                      <a:pPr marL="101600" indent="0"/>
                      <a:r>
                        <a:rPr lang="ru" sz="1000" b="1">
                          <a:solidFill>
                            <a:srgbClr val="0464C1"/>
                          </a:solidFill>
                          <a:latin typeface="Arial Unicode MS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000" dirty="0">
                          <a:latin typeface="Arial Unicode MS"/>
                        </a:rPr>
                        <a:t>Разработка новых РП на основе ПРП* по предмету </a:t>
                      </a:r>
                      <a:r>
                        <a:rPr lang="ru" sz="1000" dirty="0">
                          <a:solidFill>
                            <a:srgbClr val="FF0000"/>
                          </a:solidFill>
                          <a:latin typeface="Arial Unicode MS"/>
                        </a:rPr>
                        <a:t>химия</a:t>
                      </a:r>
                    </a:p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000" dirty="0">
                          <a:solidFill>
                            <a:srgbClr val="FF0000"/>
                          </a:solidFill>
                          <a:latin typeface="Arial Unicode MS"/>
                        </a:rPr>
                        <a:t>на базовом и углубленном уровне обучения</a:t>
                      </a:r>
                    </a:p>
                  </a:txBody>
                  <a:tcPr marL="0" marR="0" marT="0" marB="0" anchor="b">
                    <a:solidFill>
                      <a:srgbClr val="C6D6ED"/>
                    </a:solidFill>
                  </a:tcPr>
                </a:tc>
                <a:tc>
                  <a:txBody>
                    <a:bodyPr/>
                    <a:lstStyle/>
                    <a:p>
                      <a:endParaRPr sz="3000" dirty="0"/>
                    </a:p>
                  </a:txBody>
                  <a:tcPr marL="0" marR="0" marT="0" marB="0"/>
                </a:tc>
              </a:tr>
              <a:tr h="646176"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 b="1" dirty="0">
                          <a:solidFill>
                            <a:srgbClr val="0464C1"/>
                          </a:solidFill>
                          <a:latin typeface="Arial Unicode MS"/>
                        </a:rPr>
                        <a:t>9</a:t>
                      </a:r>
                    </a:p>
                    <a:p>
                      <a:pPr marL="101600" indent="0"/>
                      <a:r>
                        <a:rPr lang="ru" sz="1000" b="1" dirty="0">
                          <a:solidFill>
                            <a:srgbClr val="0464C1"/>
                          </a:solidFill>
                          <a:latin typeface="Arial Unicode MS"/>
                        </a:rPr>
                        <a:t>классы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200" dirty="0"/>
                    </a:p>
                  </a:txBody>
                  <a:tcPr marL="0" marR="0" marT="0" marB="0">
                    <a:solidFill>
                      <a:srgbClr val="C6D6ED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 dirty="0">
                          <a:latin typeface="Arial Unicode MS"/>
                        </a:rPr>
                        <a:t>Использование ранее</a:t>
                      </a:r>
                    </a:p>
                    <a:p>
                      <a:pPr marL="101600" indent="0"/>
                      <a:r>
                        <a:rPr lang="ru" sz="1000" dirty="0">
                          <a:latin typeface="Arial Unicode MS"/>
                        </a:rPr>
                        <a:t>разработанных РП по</a:t>
                      </a:r>
                    </a:p>
                    <a:p>
                      <a:pPr marL="101600" indent="0"/>
                      <a:r>
                        <a:rPr lang="ru" sz="1000" dirty="0">
                          <a:latin typeface="Arial Unicode MS"/>
                        </a:rPr>
                        <a:t>химии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364224" y="2688336"/>
            <a:ext cx="4145280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023499"/>
                </a:solidFill>
                <a:latin typeface="Calibri"/>
              </a:rPr>
              <a:t>ФЕДЕРАЛЬНЫЕ ОБРАЗОВАТЕЛЬНЫЕ ПРОГРАММЫ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05600" y="3133344"/>
            <a:ext cx="1237488" cy="170688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FFFFFF"/>
                </a:solidFill>
                <a:latin typeface="Calibri"/>
              </a:rPr>
              <a:t>1 января 2023 г.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94704" y="3444240"/>
            <a:ext cx="5199888" cy="3413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12"/>
              </a:lnSpc>
            </a:pPr>
            <a:r>
              <a:rPr lang="ru" sz="650">
                <a:solidFill>
                  <a:srgbClr val="222121"/>
                </a:solidFill>
                <a:latin typeface="Arial Unicode MS"/>
              </a:rPr>
              <a:t>утверждены ФОП в составе следующих компонентов: федерального учебного плана, федерального календарного учебного графика, федеральной рабочей программы воспитания, федерального календарного плана воспитательной работы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05600" y="4090416"/>
            <a:ext cx="1237488" cy="170688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FFFFFF"/>
                </a:solidFill>
                <a:latin typeface="Calibri"/>
              </a:rPr>
              <a:t>1 августа 2023 г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37376" y="4437888"/>
            <a:ext cx="4974336" cy="2316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12"/>
              </a:lnSpc>
            </a:pPr>
            <a:r>
              <a:rPr lang="ru" sz="650">
                <a:solidFill>
                  <a:srgbClr val="222121"/>
                </a:solidFill>
                <a:latin typeface="Arial Unicode MS"/>
              </a:rPr>
              <a:t>планируется включение в ФОП федеральных рабочих программ по всем остальным учебным предметам на базовом уровне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11696" y="4925568"/>
            <a:ext cx="3340608" cy="176784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200" b="1">
                <a:solidFill>
                  <a:srgbClr val="FFFFFF"/>
                </a:solidFill>
                <a:latin typeface="Calibri"/>
              </a:rPr>
              <a:t>В течение 2023/24 и 2024/25 учебных годов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49568" y="5248656"/>
            <a:ext cx="4858512" cy="225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12"/>
              </a:lnSpc>
            </a:pPr>
            <a:r>
              <a:rPr lang="ru" sz="650">
                <a:solidFill>
                  <a:srgbClr val="222121"/>
                </a:solidFill>
                <a:latin typeface="Arial Unicode MS"/>
              </a:rPr>
              <a:t>разработка и апробация федеральных рабочих программ по всем предметам для профильного обучения (углубленногоизучения отдельных предметов)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52728" y="5730240"/>
            <a:ext cx="3645408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003CF6"/>
                </a:solidFill>
                <a:latin typeface="Calibri"/>
              </a:rPr>
              <a:t>Сроки разработки: март- 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1775" y="169857"/>
            <a:ext cx="4657344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 dirty="0">
                <a:solidFill>
                  <a:srgbClr val="2B366A"/>
                </a:solidFill>
                <a:latin typeface="Arial Unicode MS"/>
              </a:rPr>
              <a:t>Единая ООП ООО, действующая с 01.09.2023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2128" y="3480816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01600" indent="0">
              <a:spcAft>
                <a:spcPts val="630"/>
              </a:spcAft>
            </a:pPr>
            <a:r>
              <a:rPr lang="ru" sz="3100" b="1">
                <a:latin typeface="Calibri"/>
              </a:rPr>
              <a:t>ООП ООО</a:t>
            </a:r>
          </a:p>
          <a:p>
            <a:pPr marL="101600" indent="0"/>
            <a:r>
              <a:rPr lang="ru" sz="1700">
                <a:latin typeface="Arial Unicode MS"/>
              </a:rPr>
              <a:t>(одна на уровень)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20896" y="664464"/>
            <a:ext cx="255422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4C1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24984" y="1573045"/>
            <a:ext cx="1146048" cy="9077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700" dirty="0" smtClean="0">
                <a:latin typeface="Arial Unicode MS"/>
              </a:rPr>
              <a:t>РП по химии </a:t>
            </a:r>
            <a:r>
              <a:rPr lang="ru" sz="1600" b="1" spc="-50" dirty="0">
                <a:latin typeface="Arial Unicode MS"/>
              </a:rPr>
              <a:t>8-9 классы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3989" y="3065180"/>
            <a:ext cx="1773813" cy="1615440"/>
          </a:xfrm>
          <a:prstGeom prst="rect">
            <a:avLst/>
          </a:prstGeom>
          <a:solidFill>
            <a:schemeClr val="bg2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000" dirty="0">
                <a:latin typeface="Arial Unicode MS"/>
              </a:rPr>
              <a:t>Разработка РП с использованием </a:t>
            </a:r>
            <a:r>
              <a:rPr lang="ru" sz="1000" b="1" dirty="0">
                <a:latin typeface="Arial Unicode MS"/>
              </a:rPr>
              <a:t>ПРП</a:t>
            </a:r>
          </a:p>
          <a:p>
            <a:pPr indent="0" algn="ctr">
              <a:lnSpc>
                <a:spcPts val="1440"/>
              </a:lnSpc>
            </a:pPr>
            <a:r>
              <a:rPr lang="en-US" sz="1000" dirty="0">
                <a:latin typeface="Arial Unicode MS"/>
              </a:rPr>
              <a:t>(</a:t>
            </a:r>
            <a:r>
              <a:rPr lang="en-US" sz="1000" u="sng" dirty="0">
                <a:solidFill>
                  <a:srgbClr val="0464C1"/>
                </a:solidFill>
                <a:latin typeface="Arial Unicode MS"/>
                <a:hlinkClick r:id="rId2"/>
              </a:rPr>
              <a:t>https://edsoo.ru/</a:t>
            </a:r>
            <a:r>
              <a:rPr lang="en-US" sz="1000" dirty="0">
                <a:latin typeface="Arial Unicode MS"/>
              </a:rPr>
              <a:t>) </a:t>
            </a:r>
            <a:r>
              <a:rPr lang="ru" sz="1000" b="1" dirty="0">
                <a:latin typeface="Arial Unicode MS"/>
              </a:rPr>
              <a:t>в 8 классах</a:t>
            </a:r>
          </a:p>
          <a:p>
            <a:pPr indent="0" algn="ctr">
              <a:lnSpc>
                <a:spcPts val="1440"/>
              </a:lnSpc>
            </a:pPr>
            <a:r>
              <a:rPr lang="ru" sz="1000" dirty="0">
                <a:latin typeface="Arial Unicode MS"/>
              </a:rPr>
              <a:t>по химии на базовом и/или углубленном уровне изучения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94627" y="675548"/>
            <a:ext cx="267004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 dirty="0">
                <a:solidFill>
                  <a:srgbClr val="0464C1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344501" y="1322832"/>
            <a:ext cx="1085088" cy="1408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152400" indent="0">
              <a:lnSpc>
                <a:spcPts val="1920"/>
              </a:lnSpc>
            </a:pPr>
            <a:r>
              <a:rPr lang="ru" sz="1400" b="1" dirty="0">
                <a:latin typeface="Arial Unicode MS"/>
              </a:rPr>
              <a:t>Учебный</a:t>
            </a:r>
          </a:p>
          <a:p>
            <a:pPr indent="0" algn="ctr">
              <a:lnSpc>
                <a:spcPts val="1920"/>
              </a:lnSpc>
            </a:pPr>
            <a:r>
              <a:rPr lang="ru" sz="1400" b="1" dirty="0">
                <a:latin typeface="Arial Unicode MS"/>
              </a:rPr>
              <a:t>план:</a:t>
            </a:r>
          </a:p>
          <a:p>
            <a:pPr indent="0" algn="ctr">
              <a:lnSpc>
                <a:spcPts val="1920"/>
              </a:lnSpc>
            </a:pPr>
            <a:r>
              <a:rPr lang="ru" sz="1400" b="1" dirty="0">
                <a:latin typeface="Arial Unicode MS"/>
              </a:rPr>
              <a:t>количество часов по химии для 8-9 классов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966180"/>
              </p:ext>
            </p:extLst>
          </p:nvPr>
        </p:nvGraphicFramePr>
        <p:xfrm>
          <a:off x="5015880" y="3068961"/>
          <a:ext cx="5786232" cy="1584175"/>
        </p:xfrm>
        <a:graphic>
          <a:graphicData uri="http://schemas.openxmlformats.org/drawingml/2006/table">
            <a:tbl>
              <a:tblPr/>
              <a:tblGrid>
                <a:gridCol w="2160240"/>
                <a:gridCol w="1602120"/>
                <a:gridCol w="2023872"/>
              </a:tblGrid>
              <a:tr h="1584175">
                <a:tc>
                  <a:txBody>
                    <a:bodyPr/>
                    <a:lstStyle/>
                    <a:p>
                      <a:pPr marL="139700" indent="0" algn="ctr"/>
                      <a:r>
                        <a:rPr lang="ru" sz="1000" dirty="0">
                          <a:latin typeface="Arial Unicode MS"/>
                        </a:rPr>
                        <a:t>Использование</a:t>
                      </a:r>
                    </a:p>
                    <a:p>
                      <a:pPr indent="0"/>
                      <a:r>
                        <a:rPr lang="ru" sz="1000" dirty="0">
                          <a:latin typeface="Arial Unicode MS"/>
                        </a:rPr>
                        <a:t>ранее разработанных</a:t>
                      </a:r>
                    </a:p>
                    <a:p>
                      <a:pPr marL="139700" indent="0" algn="ctr"/>
                      <a:r>
                        <a:rPr lang="ru" sz="1000" b="1" dirty="0">
                          <a:latin typeface="Arial Unicode MS"/>
                        </a:rPr>
                        <a:t>РП </a:t>
                      </a:r>
                      <a:r>
                        <a:rPr lang="ru" sz="1000" dirty="0">
                          <a:latin typeface="Arial Unicode MS"/>
                        </a:rPr>
                        <a:t>по химии</a:t>
                      </a:r>
                    </a:p>
                    <a:p>
                      <a:pPr marL="139700" indent="0" algn="ctr"/>
                      <a:r>
                        <a:rPr lang="ru" sz="1000" dirty="0">
                          <a:latin typeface="Arial Unicode MS"/>
                        </a:rPr>
                        <a:t>в 9 классах</a:t>
                      </a:r>
                    </a:p>
                  </a:txBody>
                  <a:tcPr marL="0" marR="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0"/>
                      <a:r>
                        <a:rPr lang="ru" sz="1300" dirty="0">
                          <a:latin typeface="Arial Unicode MS"/>
                        </a:rPr>
                        <a:t>Количество часов в</a:t>
                      </a:r>
                    </a:p>
                    <a:p>
                      <a:pPr indent="0" algn="ctr"/>
                      <a:r>
                        <a:rPr lang="ru" sz="1300" dirty="0">
                          <a:latin typeface="Arial Unicode MS"/>
                        </a:rPr>
                        <a:t>8 классе</a:t>
                      </a:r>
                    </a:p>
                    <a:p>
                      <a:pPr indent="0" algn="ctr"/>
                      <a:r>
                        <a:rPr lang="ru" sz="1300" dirty="0">
                          <a:latin typeface="Arial Unicode MS"/>
                        </a:rPr>
                        <a:t>определяется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Arial Unicode MS"/>
                        </a:rPr>
                        <a:t>федеральным</a:t>
                      </a:r>
                    </a:p>
                    <a:p>
                      <a:pPr indent="0" algn="ctr"/>
                      <a:r>
                        <a:rPr lang="ru" sz="1300" dirty="0">
                          <a:latin typeface="Arial Unicode MS"/>
                        </a:rPr>
                        <a:t>учебным планом</a:t>
                      </a:r>
                    </a:p>
                    <a:p>
                      <a:pPr indent="0" algn="ctr"/>
                      <a:r>
                        <a:rPr lang="ru" sz="1400" b="1" dirty="0">
                          <a:latin typeface="Arial Unicode MS"/>
                        </a:rPr>
                        <a:t>ФОП ООО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0" indent="0"/>
                      <a:r>
                        <a:rPr lang="ru" sz="1200" dirty="0">
                          <a:latin typeface="Arial Unicode MS"/>
                        </a:rPr>
                        <a:t>Количество часов в 9</a:t>
                      </a:r>
                    </a:p>
                    <a:p>
                      <a:pPr indent="0" algn="ctr"/>
                      <a:r>
                        <a:rPr lang="ru" sz="1200" dirty="0">
                          <a:latin typeface="Arial Unicode MS"/>
                        </a:rPr>
                        <a:t>классе по химии</a:t>
                      </a:r>
                    </a:p>
                    <a:p>
                      <a:pPr marL="152400" indent="0"/>
                      <a:r>
                        <a:rPr lang="ru" sz="1200" dirty="0">
                          <a:latin typeface="Arial Unicode MS"/>
                        </a:rPr>
                        <a:t>определяется учебным</a:t>
                      </a:r>
                    </a:p>
                    <a:p>
                      <a:pPr indent="0" algn="ctr"/>
                      <a:r>
                        <a:rPr lang="ru" sz="1200" dirty="0">
                          <a:latin typeface="Arial Unicode MS"/>
                        </a:rPr>
                        <a:t>планом школы,</a:t>
                      </a:r>
                    </a:p>
                    <a:p>
                      <a:pPr marL="152400" indent="0"/>
                      <a:r>
                        <a:rPr lang="ru" sz="1200" dirty="0">
                          <a:latin typeface="Arial Unicode MS"/>
                        </a:rPr>
                        <a:t>разработанным ранее</a:t>
                      </a:r>
                    </a:p>
                    <a:p>
                      <a:pPr indent="0" algn="ctr"/>
                      <a:r>
                        <a:rPr lang="ru" sz="1200" dirty="0">
                          <a:latin typeface="Arial Unicode MS"/>
                        </a:rPr>
                        <a:t>на основе учебного</a:t>
                      </a:r>
                    </a:p>
                    <a:p>
                      <a:pPr indent="0" algn="ctr"/>
                      <a:r>
                        <a:rPr lang="ru" sz="1200" dirty="0">
                          <a:latin typeface="Arial Unicode MS"/>
                        </a:rPr>
                        <a:t>плана примерной</a:t>
                      </a:r>
                    </a:p>
                    <a:p>
                      <a:pPr indent="0" algn="ctr"/>
                      <a:r>
                        <a:rPr lang="ru" sz="1200" dirty="0">
                          <a:latin typeface="Arial Unicode MS"/>
                        </a:rPr>
                        <a:t>ООП ООО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984504" y="6409944"/>
            <a:ext cx="395935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003CF6"/>
                </a:solidFill>
                <a:latin typeface="Calibri"/>
              </a:rPr>
              <a:t>Сроки разработки РП: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1395984"/>
            <a:ext cx="1670304" cy="1527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4456" y="1405128"/>
            <a:ext cx="2054352" cy="17830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76472" y="477428"/>
            <a:ext cx="4642104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Единая ООП СОО, действующая с 01.09.2023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67328" y="1146048"/>
            <a:ext cx="2490216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4C1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2336" y="3069336"/>
            <a:ext cx="2401824" cy="6888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52400" indent="0">
              <a:spcAft>
                <a:spcPts val="840"/>
              </a:spcAft>
            </a:pPr>
            <a:r>
              <a:rPr lang="ru" sz="3100" b="1" dirty="0">
                <a:latin typeface="Calibri"/>
              </a:rPr>
              <a:t>ООПСОО </a:t>
            </a:r>
            <a:endParaRPr lang="ru" sz="3100" b="1" dirty="0" smtClean="0">
              <a:latin typeface="Calibri"/>
            </a:endParaRPr>
          </a:p>
          <a:p>
            <a:pPr marL="152400" indent="0">
              <a:spcAft>
                <a:spcPts val="840"/>
              </a:spcAft>
            </a:pPr>
            <a:r>
              <a:rPr lang="ru" sz="1700" dirty="0" smtClean="0">
                <a:latin typeface="Arial Unicode MS"/>
              </a:rPr>
              <a:t>(</a:t>
            </a:r>
            <a:r>
              <a:rPr lang="ru" sz="1700" dirty="0">
                <a:latin typeface="Arial Unicode MS"/>
              </a:rPr>
              <a:t>одна на уровень)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82112" y="1816608"/>
            <a:ext cx="1402080" cy="11064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600" b="1" spc="-50" dirty="0">
                <a:latin typeface="Arial Unicode MS"/>
              </a:rPr>
              <a:t>РП </a:t>
            </a:r>
            <a:r>
              <a:rPr lang="ru" sz="1700" dirty="0">
                <a:latin typeface="Arial Unicode MS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700" dirty="0">
                <a:latin typeface="Arial Unicode MS"/>
              </a:rPr>
              <a:t>предметам </a:t>
            </a:r>
            <a:r>
              <a:rPr lang="ru" sz="1600" b="1" spc="-50" dirty="0">
                <a:latin typeface="Arial Unicode MS"/>
              </a:rPr>
              <a:t>10 класс</a:t>
            </a:r>
          </a:p>
          <a:p>
            <a:pPr indent="0" algn="just">
              <a:lnSpc>
                <a:spcPts val="2400"/>
              </a:lnSpc>
            </a:pPr>
            <a:endParaRPr lang="ru" sz="1000" i="1" dirty="0">
              <a:solidFill>
                <a:srgbClr val="548ED4"/>
              </a:solidFill>
              <a:latin typeface="Franklin Gothic Heavy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26024" y="1813560"/>
            <a:ext cx="1402080" cy="11064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600" b="1" spc="-50" dirty="0">
                <a:latin typeface="Arial Unicode MS"/>
              </a:rPr>
              <a:t>РП </a:t>
            </a:r>
            <a:r>
              <a:rPr lang="ru" sz="1700" dirty="0">
                <a:latin typeface="Arial Unicode MS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700" dirty="0">
                <a:latin typeface="Arial Unicode MS"/>
              </a:rPr>
              <a:t>предметам </a:t>
            </a:r>
            <a:r>
              <a:rPr lang="ru" sz="1600" b="1" spc="-50" dirty="0">
                <a:latin typeface="Arial Unicode MS"/>
              </a:rPr>
              <a:t>11 класс</a:t>
            </a:r>
          </a:p>
          <a:p>
            <a:pPr indent="0" algn="just">
              <a:lnSpc>
                <a:spcPts val="2400"/>
              </a:lnSpc>
            </a:pPr>
            <a:endParaRPr lang="ru" sz="1000" i="1" dirty="0">
              <a:solidFill>
                <a:srgbClr val="548ED4"/>
              </a:solidFill>
              <a:latin typeface="Franklin Gothic Heavy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648730"/>
              </p:ext>
            </p:extLst>
          </p:nvPr>
        </p:nvGraphicFramePr>
        <p:xfrm>
          <a:off x="2907792" y="3419856"/>
          <a:ext cx="4169664" cy="1685544"/>
        </p:xfrm>
        <a:graphic>
          <a:graphicData uri="http://schemas.openxmlformats.org/drawingml/2006/table">
            <a:tbl>
              <a:tblPr/>
              <a:tblGrid>
                <a:gridCol w="2180096"/>
                <a:gridCol w="1989568"/>
              </a:tblGrid>
              <a:tr h="1685544">
                <a:tc>
                  <a:txBody>
                    <a:bodyPr/>
                    <a:lstStyle/>
                    <a:p>
                      <a:pPr indent="0" algn="ctr">
                        <a:lnSpc>
                          <a:spcPts val="1656"/>
                        </a:lnSpc>
                      </a:pPr>
                      <a:r>
                        <a:rPr lang="ru" sz="1200" dirty="0">
                          <a:latin typeface="Arial Unicode MS"/>
                        </a:rPr>
                        <a:t>Разработка РП с использованием </a:t>
                      </a:r>
                      <a:r>
                        <a:rPr lang="ru" sz="1200" b="1" dirty="0">
                          <a:latin typeface="Arial Unicode MS"/>
                        </a:rPr>
                        <a:t>ПРП</a:t>
                      </a:r>
                    </a:p>
                    <a:p>
                      <a:pPr indent="0" algn="ctr"/>
                      <a:r>
                        <a:rPr lang="en-US" sz="1200" dirty="0">
                          <a:latin typeface="Arial Unicode MS"/>
                        </a:rPr>
                        <a:t>(</a:t>
                      </a:r>
                      <a:r>
                        <a:rPr lang="en-US" sz="1200" dirty="0">
                          <a:solidFill>
                            <a:srgbClr val="0464C1"/>
                          </a:solidFill>
                          <a:latin typeface="Arial Unicode MS"/>
                          <a:hlinkClick r:id="rId4"/>
                        </a:rPr>
                        <a:t>https://edsoo.ru/</a:t>
                      </a:r>
                      <a:r>
                        <a:rPr lang="en-US" sz="1200" dirty="0">
                          <a:latin typeface="Arial Unicode MS"/>
                        </a:rPr>
                        <a:t>)</a:t>
                      </a:r>
                    </a:p>
                    <a:p>
                      <a:pPr indent="0" algn="ctr"/>
                      <a:r>
                        <a:rPr lang="ru" sz="1200" b="1" dirty="0">
                          <a:latin typeface="Arial Unicode MS"/>
                        </a:rPr>
                        <a:t>по химии</a:t>
                      </a:r>
                    </a:p>
                    <a:p>
                      <a:pPr indent="0" algn="ctr"/>
                      <a:r>
                        <a:rPr lang="ru" sz="1200" b="1" dirty="0">
                          <a:latin typeface="Arial Unicode MS"/>
                        </a:rPr>
                        <a:t>на базовом и/или</a:t>
                      </a:r>
                    </a:p>
                    <a:p>
                      <a:pPr marL="228600" indent="0"/>
                      <a:r>
                        <a:rPr lang="ru" sz="1200" b="1" dirty="0">
                          <a:latin typeface="Arial Unicode MS"/>
                        </a:rPr>
                        <a:t>углубленном уровне</a:t>
                      </a:r>
                    </a:p>
                    <a:p>
                      <a:pPr indent="0" algn="ctr"/>
                      <a:r>
                        <a:rPr lang="ru" sz="1200" b="1" dirty="0">
                          <a:latin typeface="Arial Unicode MS"/>
                        </a:rPr>
                        <a:t>изучения</a:t>
                      </a:r>
                    </a:p>
                  </a:txBody>
                  <a:tcPr marL="0" marR="0" marT="0" marB="0" anchor="b"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0" algn="ctr"/>
                      <a:r>
                        <a:rPr lang="ru" sz="1300" dirty="0">
                          <a:latin typeface="Arial Unicode MS"/>
                        </a:rPr>
                        <a:t>Использование</a:t>
                      </a:r>
                    </a:p>
                    <a:p>
                      <a:pPr marL="76200" indent="0" algn="ctr"/>
                      <a:r>
                        <a:rPr lang="ru" sz="1300" dirty="0">
                          <a:latin typeface="Arial Unicode MS"/>
                        </a:rPr>
                        <a:t>ранее</a:t>
                      </a:r>
                    </a:p>
                    <a:p>
                      <a:pPr marL="127000" indent="0"/>
                      <a:r>
                        <a:rPr lang="ru" sz="1300" dirty="0">
                          <a:latin typeface="Arial Unicode MS"/>
                        </a:rPr>
                        <a:t>разработанных </a:t>
                      </a:r>
                      <a:r>
                        <a:rPr lang="ru" sz="1200" b="1" dirty="0">
                          <a:latin typeface="Arial Unicode MS"/>
                        </a:rPr>
                        <a:t>РП </a:t>
                      </a:r>
                      <a:r>
                        <a:rPr lang="ru" sz="1300" dirty="0">
                          <a:latin typeface="Arial Unicode MS"/>
                        </a:rPr>
                        <a:t>по</a:t>
                      </a:r>
                    </a:p>
                    <a:p>
                      <a:pPr marL="76200" indent="0" algn="ctr"/>
                      <a:r>
                        <a:rPr lang="ru" sz="1300" dirty="0">
                          <a:latin typeface="Arial Unicode MS"/>
                        </a:rPr>
                        <a:t>химии</a:t>
                      </a:r>
                    </a:p>
                    <a:p>
                      <a:pPr marL="76200" indent="0" algn="ctr"/>
                      <a:r>
                        <a:rPr lang="ru" sz="1300" dirty="0">
                          <a:latin typeface="Arial Unicode MS"/>
                        </a:rPr>
                        <a:t>и по естествознанию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418576" y="1146048"/>
            <a:ext cx="2612136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464C1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936992" y="3950208"/>
            <a:ext cx="1584960" cy="1301496"/>
          </a:xfrm>
          <a:prstGeom prst="rect">
            <a:avLst/>
          </a:prstGeom>
          <a:solidFill>
            <a:srgbClr val="92D05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200" dirty="0">
                <a:latin typeface="Arial Unicode MS"/>
              </a:rPr>
              <a:t>Количество часов по химии определяется </a:t>
            </a:r>
            <a:r>
              <a:rPr lang="ru" sz="1200" b="1" dirty="0">
                <a:latin typeface="Arial Unicode MS"/>
              </a:rPr>
              <a:t>федеральным </a:t>
            </a:r>
            <a:r>
              <a:rPr lang="ru" sz="1200" dirty="0">
                <a:latin typeface="Arial Unicode MS"/>
              </a:rPr>
              <a:t>учебным планом </a:t>
            </a:r>
            <a:r>
              <a:rPr lang="ru" sz="1200" b="1" dirty="0">
                <a:latin typeface="Arial Unicode MS"/>
              </a:rPr>
              <a:t>ФОП СОО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055352" y="3819144"/>
            <a:ext cx="1780032" cy="1626080"/>
          </a:xfrm>
          <a:prstGeom prst="rect">
            <a:avLst/>
          </a:prstGeom>
          <a:solidFill>
            <a:srgbClr val="92D050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200" dirty="0">
                <a:latin typeface="Arial Unicode MS"/>
              </a:rPr>
              <a:t>Количество часов определяется учебным планом школы, разработанным ранее на основе учебного плана примерной ООП СОО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86968" y="6495288"/>
            <a:ext cx="3956304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003CF6"/>
                </a:solidFill>
                <a:latin typeface="Calibri"/>
              </a:rPr>
              <a:t>Сроки разработки РП: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1504" y="2304288"/>
            <a:ext cx="4605528" cy="22799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8224" y="1347216"/>
            <a:ext cx="512064" cy="530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100">
                <a:solidFill>
                  <a:srgbClr val="1C67AA"/>
                </a:solidFill>
                <a:latin typeface="Impact"/>
              </a:rPr>
              <a:t>©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10512" y="1542288"/>
            <a:ext cx="4407408" cy="3169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100">
                <a:solidFill>
                  <a:srgbClr val="4A539B"/>
                </a:solidFill>
                <a:latin typeface="Arial Unicode MS"/>
              </a:rPr>
              <a:t>Рабочая программа </a:t>
            </a: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на уровень </a:t>
            </a: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СОО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97864" y="2026920"/>
            <a:ext cx="5779008" cy="347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1300">
                <a:solidFill>
                  <a:srgbClr val="091AAB"/>
                </a:solidFill>
                <a:latin typeface="Arial Unicode MS"/>
              </a:rPr>
              <a:t>Примерная рабочая программа по химии. </a:t>
            </a:r>
            <a:r>
              <a:rPr lang="ru" sz="1300">
                <a:solidFill>
                  <a:srgbClr val="FF0000"/>
                </a:solidFill>
                <a:latin typeface="Arial Unicode MS"/>
              </a:rPr>
              <a:t>Базовый </a:t>
            </a:r>
            <a:r>
              <a:rPr lang="ru" sz="1300">
                <a:solidFill>
                  <a:srgbClr val="091AAB"/>
                </a:solidFill>
                <a:latin typeface="Arial Unicode MS"/>
              </a:rPr>
              <a:t>уровень</a:t>
            </a:r>
          </a:p>
          <a:p>
            <a:pPr indent="0" algn="just">
              <a:lnSpc>
                <a:spcPts val="1440"/>
              </a:lnSpc>
              <a:spcAft>
                <a:spcPts val="840"/>
              </a:spcAft>
            </a:pPr>
            <a:r>
              <a:rPr lang="en-US" sz="1000" u="sng">
                <a:solidFill>
                  <a:srgbClr val="0464C1"/>
                </a:solidFill>
                <a:latin typeface="Arial Unicode MS"/>
                <a:hlinkClick r:id="rId3"/>
              </a:rPr>
              <a:t>https://edsoo.ru/Primernaya rabochaya programma srednego obschego obrazovaniya pre</a:t>
            </a:r>
            <a:r>
              <a:rPr lang="en-US" sz="1000" u="sng">
                <a:solidFill>
                  <a:srgbClr val="0464C1"/>
                </a:solidFill>
                <a:latin typeface="Arial Unicode MS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1768" y="2444496"/>
            <a:ext cx="2197608" cy="1127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  <a:spcAft>
                <a:spcPts val="840"/>
              </a:spcAft>
            </a:pPr>
            <a:r>
              <a:rPr lang="en-US" sz="1000">
                <a:solidFill>
                  <a:srgbClr val="0464C1"/>
                </a:solidFill>
                <a:latin typeface="Arial Unicode MS"/>
              </a:rPr>
              <a:t>dmeta Himiya bazovij uroven.htm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32448" y="2807208"/>
            <a:ext cx="377952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/>
            <a:r>
              <a:rPr lang="ru" sz="1300">
                <a:solidFill>
                  <a:srgbClr val="091AAB"/>
                </a:solidFill>
                <a:latin typeface="Arial Unicode MS"/>
              </a:rPr>
              <a:t>вень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38656" y="2764536"/>
            <a:ext cx="5410200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091AAB"/>
                </a:solidFill>
                <a:latin typeface="Arial Unicode MS"/>
              </a:rPr>
              <a:t>Примерная рабочая программа по химии. </a:t>
            </a:r>
            <a:r>
              <a:rPr lang="ru" sz="1300">
                <a:solidFill>
                  <a:srgbClr val="FF0000"/>
                </a:solidFill>
                <a:latin typeface="Arial Unicode MS"/>
              </a:rPr>
              <a:t>Углублённый </a:t>
            </a:r>
            <a:r>
              <a:rPr lang="ru" sz="1300">
                <a:solidFill>
                  <a:srgbClr val="091AAB"/>
                </a:solidFill>
                <a:latin typeface="Arial Unicode MS"/>
              </a:rPr>
              <a:t>урове!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2520" y="3048000"/>
            <a:ext cx="5843016" cy="3017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en-US" sz="1000" u="sng">
                <a:solidFill>
                  <a:srgbClr val="0464C1"/>
                </a:solidFill>
                <a:latin typeface="Arial Unicode MS"/>
                <a:hlinkClick r:id="rId4"/>
              </a:rPr>
              <a:t>https://edsoo.ru/Primernaya rabochaya programma srednego obschego obrazovaniya pred</a:t>
            </a:r>
            <a:r>
              <a:rPr lang="en-US" sz="1000" u="sng">
                <a:solidFill>
                  <a:srgbClr val="0464C1"/>
                </a:solidFill>
                <a:latin typeface="Arial Unicode MS"/>
              </a:rPr>
              <a:t> meta Himiya uglublennij uroven.htm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8224" y="3919728"/>
            <a:ext cx="512064" cy="5303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100">
                <a:solidFill>
                  <a:srgbClr val="1C67AA"/>
                </a:solidFill>
                <a:latin typeface="Impact"/>
              </a:rPr>
              <a:t>©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197864" y="4059936"/>
            <a:ext cx="5870448" cy="893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1260"/>
              </a:spcAft>
            </a:pPr>
            <a:r>
              <a:rPr lang="ru" sz="2100">
                <a:solidFill>
                  <a:srgbClr val="4A539B"/>
                </a:solidFill>
                <a:latin typeface="Arial Unicode MS"/>
              </a:rPr>
              <a:t>Рабочая программа </a:t>
            </a: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на уровень </a:t>
            </a:r>
            <a:r>
              <a:rPr lang="ru" sz="1600" b="1" spc="-50">
                <a:solidFill>
                  <a:srgbClr val="FF0000"/>
                </a:solidFill>
                <a:latin typeface="Arial Unicode MS"/>
              </a:rPr>
              <a:t>ООО</a:t>
            </a:r>
          </a:p>
          <a:p>
            <a:pPr indent="0" algn="ctr">
              <a:spcAft>
                <a:spcPts val="840"/>
              </a:spcAft>
            </a:pPr>
            <a:r>
              <a:rPr lang="en-US" sz="1300">
                <a:solidFill>
                  <a:srgbClr val="091AAB"/>
                </a:solidFill>
                <a:latin typeface="Arial Unicode MS"/>
              </a:rPr>
              <a:t>• </a:t>
            </a:r>
            <a:r>
              <a:rPr lang="ru" sz="1300">
                <a:solidFill>
                  <a:srgbClr val="091AAB"/>
                </a:solidFill>
                <a:latin typeface="Arial Unicode MS"/>
              </a:rPr>
              <a:t>Примерная рабочая программа по химии. </a:t>
            </a:r>
            <a:r>
              <a:rPr lang="ru" sz="1300">
                <a:solidFill>
                  <a:srgbClr val="FF0000"/>
                </a:solidFill>
                <a:latin typeface="Arial Unicode MS"/>
              </a:rPr>
              <a:t>Базовый </a:t>
            </a:r>
            <a:r>
              <a:rPr lang="ru" sz="1300">
                <a:solidFill>
                  <a:srgbClr val="091AAB"/>
                </a:solidFill>
                <a:latin typeface="Arial Unicode MS"/>
              </a:rPr>
              <a:t>уровень</a:t>
            </a:r>
          </a:p>
          <a:p>
            <a:pPr indent="0" algn="just">
              <a:lnSpc>
                <a:spcPts val="1440"/>
              </a:lnSpc>
            </a:pPr>
            <a:r>
              <a:rPr lang="en-US" sz="1000" u="sng">
                <a:solidFill>
                  <a:srgbClr val="0464C1"/>
                </a:solidFill>
                <a:latin typeface="Arial Unicode MS"/>
                <a:hlinkClick r:id="rId5"/>
              </a:rPr>
              <a:t>https://edsoo.ru/Primernaya rabochaya programma osnovnogo obschego obrazovaniya pre</a:t>
            </a:r>
            <a:r>
              <a:rPr lang="en-US" sz="1000" u="sng">
                <a:solidFill>
                  <a:srgbClr val="0464C1"/>
                </a:solidFill>
                <a:latin typeface="Arial Unicode MS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91768" y="5026152"/>
            <a:ext cx="1737360" cy="1097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en-US" sz="1000" u="sng">
                <a:solidFill>
                  <a:srgbClr val="0464C1"/>
                </a:solidFill>
                <a:latin typeface="Arial Unicode MS"/>
              </a:rPr>
              <a:t>dmeta Himiya proekt .htm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67968" y="5404104"/>
            <a:ext cx="5861304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en-US" sz="1300">
                <a:solidFill>
                  <a:srgbClr val="091AAB"/>
                </a:solidFill>
                <a:latin typeface="Arial Unicode MS"/>
              </a:rPr>
              <a:t>• </a:t>
            </a:r>
            <a:r>
              <a:rPr lang="ru" sz="1300">
                <a:solidFill>
                  <a:srgbClr val="091AAB"/>
                </a:solidFill>
                <a:latin typeface="Arial Unicode MS"/>
              </a:rPr>
              <a:t>Примерная рабочая программа по химии. </a:t>
            </a:r>
            <a:r>
              <a:rPr lang="ru" sz="1300">
                <a:solidFill>
                  <a:srgbClr val="FF0000"/>
                </a:solidFill>
                <a:latin typeface="Arial Unicode MS"/>
              </a:rPr>
              <a:t>Углублённый </a:t>
            </a:r>
            <a:r>
              <a:rPr lang="ru" sz="1300">
                <a:solidFill>
                  <a:srgbClr val="091AAB"/>
                </a:solidFill>
                <a:latin typeface="Arial Unicode MS"/>
              </a:rPr>
              <a:t>уровень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51560" y="5690616"/>
            <a:ext cx="5818632" cy="1188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000" u="sng">
                <a:solidFill>
                  <a:srgbClr val="0464C1"/>
                </a:solidFill>
                <a:latin typeface="Arial Unicode MS"/>
                <a:hlinkClick r:id="rId6"/>
              </a:rPr>
              <a:t>https://edsoo.ru/Primernaya rabochaya programma osnovnogo obschego obrazovaniya pr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99744" y="5864352"/>
            <a:ext cx="2627376" cy="158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000" u="sng">
                <a:solidFill>
                  <a:srgbClr val="0464C1"/>
                </a:solidFill>
                <a:latin typeface="Arial Unicode MS"/>
              </a:rPr>
              <a:t>edmeta Himiya uglublennij uroven.htm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699504" y="5967984"/>
            <a:ext cx="249936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en-US" sz="1000" dirty="0">
              <a:latin typeface="Franklin Gothic Heavy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03136" y="6065520"/>
            <a:ext cx="402336" cy="3108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en-US" sz="1600" b="1" spc="-50" dirty="0">
              <a:latin typeface="Arial Unicode M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961376" y="777240"/>
            <a:ext cx="3416808" cy="12710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Обеспечение единства образовательного пространства</a:t>
            </a:r>
          </a:p>
          <a:p>
            <a:pPr indent="0" algn="ctr">
              <a:lnSpc>
                <a:spcPts val="2136"/>
              </a:lnSpc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РФ</a:t>
            </a:r>
          </a:p>
          <a:p>
            <a:pPr marR="533400" indent="0" algn="r">
              <a:lnSpc>
                <a:spcPts val="1512"/>
              </a:lnSpc>
            </a:pPr>
            <a:r>
              <a:rPr lang="en-US" sz="1400" b="1">
                <a:solidFill>
                  <a:srgbClr val="497592"/>
                </a:solidFill>
                <a:latin typeface="Arial Unicode MS"/>
              </a:rPr>
              <a:t>Q </a:t>
            </a:r>
            <a:r>
              <a:rPr lang="ru" sz="1400" b="1">
                <a:solidFill>
                  <a:srgbClr val="261C35"/>
                </a:solidFill>
                <a:latin typeface="Arial Unicode MS"/>
              </a:rPr>
              <a:t>ЕДИНОЕ СОДЕРЖАНИЕ </a:t>
            </a:r>
            <a:r>
              <a:rPr lang="ru" sz="1400" b="1">
                <a:solidFill>
                  <a:srgbClr val="6D2664"/>
                </a:solidFill>
                <a:latin typeface="Arial Unicode MS"/>
              </a:rPr>
              <a:t>□ </a:t>
            </a:r>
            <a:r>
              <a:rPr lang="ru" sz="1400" b="1">
                <a:solidFill>
                  <a:srgbClr val="261C35"/>
                </a:solidFill>
                <a:latin typeface="Arial Unicode MS"/>
              </a:rPr>
              <a:t>ОБЩЕГО ОБРАЗОВАНИЯ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098536" y="4916424"/>
            <a:ext cx="2895600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700" u="sng">
                <a:solidFill>
                  <a:srgbClr val="2F5597"/>
                </a:solidFill>
                <a:latin typeface="Arial Unicode MS"/>
                <a:hlinkClick r:id="rId7"/>
              </a:rPr>
              <a:t>https://edsoo.ru/constructor/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717536" y="5428488"/>
            <a:ext cx="1219200" cy="10485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27000" indent="0">
              <a:lnSpc>
                <a:spcPts val="2160"/>
              </a:lnSpc>
            </a:pPr>
            <a:r>
              <a:rPr lang="ru" sz="1700" b="1">
                <a:solidFill>
                  <a:srgbClr val="2B366A"/>
                </a:solidFill>
                <a:latin typeface="Calibri"/>
              </a:rPr>
              <a:t>Структура</a:t>
            </a:r>
          </a:p>
          <a:p>
            <a:pPr marL="215900" indent="0">
              <a:lnSpc>
                <a:spcPts val="2160"/>
              </a:lnSpc>
            </a:pPr>
            <a:r>
              <a:rPr lang="ru" sz="1700" b="1">
                <a:solidFill>
                  <a:srgbClr val="2B366A"/>
                </a:solidFill>
                <a:latin typeface="Calibri"/>
              </a:rPr>
              <a:t>рабочей</a:t>
            </a:r>
          </a:p>
          <a:p>
            <a:pPr indent="0">
              <a:lnSpc>
                <a:spcPts val="2160"/>
              </a:lnSpc>
            </a:pPr>
            <a:r>
              <a:rPr lang="ru" sz="1700" b="1">
                <a:solidFill>
                  <a:srgbClr val="2B366A"/>
                </a:solidFill>
                <a:latin typeface="Calibri"/>
              </a:rPr>
              <a:t>программы</a:t>
            </a:r>
          </a:p>
          <a:p>
            <a:pPr indent="0">
              <a:lnSpc>
                <a:spcPts val="2160"/>
              </a:lnSpc>
            </a:pPr>
            <a:r>
              <a:rPr lang="ru" sz="1700" b="1">
                <a:solidFill>
                  <a:srgbClr val="2B366A"/>
                </a:solidFill>
                <a:latin typeface="Calibri"/>
              </a:rPr>
              <a:t>сохраняется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680" y="5032248"/>
            <a:ext cx="2325624" cy="1432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858512"/>
            <a:ext cx="1149096" cy="13228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560" y="621792"/>
            <a:ext cx="3383280" cy="4072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928" y="758952"/>
            <a:ext cx="3849624" cy="27249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43072" y="185928"/>
            <a:ext cx="3371088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Учебники на уровне ООО и СОО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8576" y="3572256"/>
            <a:ext cx="5974080" cy="2621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latin typeface="Calibri"/>
              </a:rPr>
              <a:t>УМК «ХИМИЯ» О.С. Габриелян, И.Г.Остроумов и С.А.Сладков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9120" y="4431792"/>
            <a:ext cx="1578864" cy="3901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400" b="1" spc="-100">
                <a:solidFill>
                  <a:srgbClr val="2B366A"/>
                </a:solidFill>
                <a:latin typeface="Constantia"/>
              </a:rPr>
              <a:t>Химия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145280" y="4620768"/>
            <a:ext cx="1292352" cy="3779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400" b="1" spc="-100" dirty="0">
                <a:solidFill>
                  <a:srgbClr val="2B366A"/>
                </a:solidFill>
                <a:latin typeface="Constantia"/>
              </a:rPr>
              <a:t>Х</a:t>
            </a:r>
            <a:r>
              <a:rPr lang="ru" sz="3400" b="1" spc="-100" dirty="0" smtClean="0">
                <a:solidFill>
                  <a:srgbClr val="2B366A"/>
                </a:solidFill>
                <a:latin typeface="Constantia"/>
              </a:rPr>
              <a:t>имия</a:t>
            </a:r>
            <a:endParaRPr lang="ru" sz="3400" b="1" spc="-100" dirty="0">
              <a:solidFill>
                <a:srgbClr val="2B366A"/>
              </a:solidFill>
              <a:latin typeface="Constantia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4016" y="4718304"/>
            <a:ext cx="1517904" cy="3718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400" b="1" spc="-100">
                <a:solidFill>
                  <a:srgbClr val="2B366A"/>
                </a:solidFill>
                <a:latin typeface="Constantia"/>
              </a:rPr>
              <a:t>Химия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49568" y="4791456"/>
            <a:ext cx="5343144" cy="16276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730"/>
              </a:spcAft>
            </a:pPr>
            <a:r>
              <a:rPr lang="ru" sz="1700">
                <a:latin typeface="Calibri"/>
              </a:rPr>
              <a:t>УМК «Химия» Г.Е.Рудзитис, Ф.Г.Фельдман. 8-11 классы</a:t>
            </a:r>
          </a:p>
          <a:p>
            <a:pPr marL="2374900" marR="1816100" indent="0" algn="r">
              <a:lnSpc>
                <a:spcPts val="1920"/>
              </a:lnSpc>
            </a:pPr>
            <a:r>
              <a:rPr lang="ru" sz="1400" b="1">
                <a:solidFill>
                  <a:srgbClr val="FF0000"/>
                </a:solidFill>
                <a:latin typeface="Arial Unicode MS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24" y="682752"/>
            <a:ext cx="2999232" cy="20665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144" y="679704"/>
            <a:ext cx="6056376" cy="20878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76" y="2996184"/>
            <a:ext cx="1740408" cy="2081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8944" y="2950464"/>
            <a:ext cx="1664208" cy="2179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192" y="4721352"/>
            <a:ext cx="1331976" cy="17769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8856" y="4949952"/>
            <a:ext cx="1328928" cy="1709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800" y="4675632"/>
            <a:ext cx="1304544" cy="17526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65832" y="259080"/>
            <a:ext cx="3371088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Учебники на уровне ООО и СОО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49968" y="1011936"/>
            <a:ext cx="2023872" cy="1005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УМК «Химия»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В.В. Еремин,</a:t>
            </a:r>
          </a:p>
          <a:p>
            <a:pPr indent="0" algn="just">
              <a:lnSpc>
                <a:spcPts val="2160"/>
              </a:lnSpc>
            </a:pPr>
            <a:r>
              <a:rPr lang="ru" sz="1700">
                <a:latin typeface="Calibri"/>
              </a:rPr>
              <a:t>Н.Е. Кузьменко и др. 8-11 классы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38600" y="3203448"/>
            <a:ext cx="2871216" cy="457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84"/>
              </a:lnSpc>
            </a:pPr>
            <a:r>
              <a:rPr lang="ru" sz="1700">
                <a:latin typeface="Calibri"/>
              </a:rPr>
              <a:t>УМК «Химия» Н.Е.Кузнецова. 8-9 классы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93264" y="5672328"/>
            <a:ext cx="2517648" cy="7711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>
                <a:latin typeface="Calibri"/>
              </a:rPr>
              <a:t>УМК «Химия» А.А.Журин. 8-11 классы (ИОС «Сферы»)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021824" y="5044440"/>
            <a:ext cx="1243584" cy="9326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400" b="1">
                <a:solidFill>
                  <a:srgbClr val="FF0000"/>
                </a:solidFill>
                <a:latin typeface="Arial Unicode MS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640" y="231648"/>
            <a:ext cx="3057144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10080"/>
              </a:spcAft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ПРП ООО и УМК для 8 класса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296" y="2282952"/>
            <a:ext cx="2121408" cy="1170432"/>
          </a:xfrm>
          <a:prstGeom prst="rect">
            <a:avLst/>
          </a:prstGeom>
          <a:solidFill>
            <a:srgbClr val="4575C4"/>
          </a:solidFill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10080"/>
              </a:spcBef>
            </a:pPr>
            <a:r>
              <a:rPr lang="ru" sz="2900" b="1" dirty="0" smtClean="0">
                <a:solidFill>
                  <a:srgbClr val="FFFFFF"/>
                </a:solidFill>
                <a:latin typeface="Arial"/>
              </a:rPr>
              <a:t>   </a:t>
            </a:r>
            <a:r>
              <a:rPr lang="ru" sz="1700" b="1" dirty="0" smtClean="0">
                <a:solidFill>
                  <a:srgbClr val="FFD966"/>
                </a:solidFill>
                <a:latin typeface="Calibri"/>
              </a:rPr>
              <a:t>Рекомендованные</a:t>
            </a:r>
            <a:endParaRPr lang="ru" sz="1700" b="1" dirty="0">
              <a:solidFill>
                <a:srgbClr val="FFD966"/>
              </a:solidFill>
              <a:latin typeface="Calibri"/>
            </a:endParaRPr>
          </a:p>
          <a:p>
            <a:pPr indent="0" algn="ctr">
              <a:lnSpc>
                <a:spcPts val="2160"/>
              </a:lnSpc>
            </a:pPr>
            <a:r>
              <a:rPr lang="ru" sz="1600" b="1" spc="-50" dirty="0">
                <a:solidFill>
                  <a:srgbClr val="FFD966"/>
                </a:solidFill>
                <a:latin typeface="Arial Unicode MS"/>
              </a:rPr>
              <a:t>электронные</a:t>
            </a:r>
          </a:p>
          <a:p>
            <a:pPr indent="0" algn="ctr">
              <a:lnSpc>
                <a:spcPts val="2160"/>
              </a:lnSpc>
              <a:spcAft>
                <a:spcPts val="630"/>
              </a:spcAft>
            </a:pPr>
            <a:r>
              <a:rPr lang="ru" sz="1600" b="1" spc="-50" dirty="0">
                <a:solidFill>
                  <a:srgbClr val="FFD966"/>
                </a:solidFill>
                <a:latin typeface="Arial Unicode MS"/>
              </a:rPr>
              <a:t>ресурсы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296" y="3453384"/>
            <a:ext cx="2121408" cy="883920"/>
          </a:xfrm>
          <a:prstGeom prst="rect">
            <a:avLst/>
          </a:prstGeom>
          <a:solidFill>
            <a:srgbClr val="4575C4"/>
          </a:solidFill>
        </p:spPr>
        <p:txBody>
          <a:bodyPr lIns="0" tIns="0" rIns="0" bIns="0">
            <a:noAutofit/>
          </a:bodyPr>
          <a:lstStyle/>
          <a:p>
            <a:pPr marL="87376" indent="139700" algn="just">
              <a:lnSpc>
                <a:spcPts val="2376"/>
              </a:lnSpc>
              <a:spcBef>
                <a:spcPts val="630"/>
              </a:spcBef>
            </a:pPr>
            <a:endParaRPr lang="ru" sz="1600" b="1" spc="-50" dirty="0">
              <a:solidFill>
                <a:srgbClr val="FFFFFF"/>
              </a:solidFill>
              <a:latin typeface="Arial Unicode M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296" y="4221088"/>
            <a:ext cx="2121408" cy="564272"/>
          </a:xfrm>
          <a:prstGeom prst="rect">
            <a:avLst/>
          </a:prstGeom>
          <a:solidFill>
            <a:srgbClr val="4575C4"/>
          </a:solidFill>
        </p:spPr>
        <p:txBody>
          <a:bodyPr wrap="none" lIns="0" tIns="0" rIns="0" bIns="0">
            <a:noAutofit/>
          </a:bodyPr>
          <a:lstStyle/>
          <a:p>
            <a:pPr indent="0" algn="r"/>
            <a:endParaRPr lang="ru" sz="1600" b="1" spc="150" dirty="0">
              <a:solidFill>
                <a:srgbClr val="FFFFFF"/>
              </a:solidFill>
              <a:latin typeface="Arial Unicode M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737104" y="679704"/>
          <a:ext cx="9003792" cy="5823712"/>
        </p:xfrm>
        <a:graphic>
          <a:graphicData uri="http://schemas.openxmlformats.org/drawingml/2006/table">
            <a:tbl>
              <a:tblPr/>
              <a:tblGrid>
                <a:gridCol w="4806696"/>
                <a:gridCol w="2895600"/>
                <a:gridCol w="1301496"/>
              </a:tblGrid>
              <a:tr h="277368">
                <a:tc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solidFill>
                            <a:srgbClr val="003CF6"/>
                          </a:solidFill>
                          <a:latin typeface="Arial Unicode MS"/>
                        </a:rPr>
                        <a:t>Отсутствует содержание в УМК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solidFill>
                            <a:srgbClr val="003CF6"/>
                          </a:solidFill>
                          <a:latin typeface="Arial Unicode MS"/>
                        </a:rPr>
                        <a:t>Рекомендованные источники</a:t>
                      </a: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solidFill>
                            <a:srgbClr val="003CF6"/>
                          </a:solidFill>
                          <a:latin typeface="Arial Unicode MS"/>
                        </a:rPr>
                        <a:t>УМК, </a:t>
                      </a:r>
                      <a:r>
                        <a:rPr lang="en-US" sz="1000" b="1">
                          <a:solidFill>
                            <a:srgbClr val="003CF6"/>
                          </a:solidFill>
                          <a:latin typeface="Arial Unicode MS"/>
                        </a:rPr>
                        <a:t>8 </a:t>
                      </a:r>
                      <a:r>
                        <a:rPr lang="ru" sz="1000" b="1">
                          <a:solidFill>
                            <a:srgbClr val="003CF6"/>
                          </a:solidFill>
                          <a:latin typeface="Arial Unicode MS"/>
                        </a:rPr>
                        <a:t>класс</a:t>
                      </a:r>
                    </a:p>
                  </a:txBody>
                  <a:tcPr marL="0" marR="0" marT="0" marB="0"/>
                </a:tc>
              </a:tr>
              <a:tr h="198120">
                <a:tc gridSpan="2"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latin typeface="Arial Unicode MS"/>
                        </a:rPr>
                        <a:t>Раздел 2. Важнейшие представители неорганических веществ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164592">
                <a:tc rowSpan="2">
                  <a:txBody>
                    <a:bodyPr/>
                    <a:lstStyle/>
                    <a:p>
                      <a:pPr indent="0">
                        <a:spcAft>
                          <a:spcPts val="420"/>
                        </a:spcAft>
                      </a:pPr>
                      <a:r>
                        <a:rPr lang="ru" sz="1000">
                          <a:solidFill>
                            <a:srgbClr val="FF0000"/>
                          </a:solidFill>
                          <a:latin typeface="Arial Unicode MS"/>
                        </a:rPr>
                        <a:t>Базовый уровень</a:t>
                      </a:r>
                    </a:p>
                    <a:p>
                      <a:pPr indent="0"/>
                      <a:r>
                        <a:rPr lang="ru" sz="1000">
                          <a:latin typeface="Arial Unicode MS"/>
                        </a:rPr>
                        <a:t>Воздух — смесь газов. Состав воздуха.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2"/>
                        </a:rPr>
                        <a:t>https://resh.edu.ru/subiect/lesson/2446/main/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R="292100" indent="0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А.А. Журин О.С. Габриелян</a:t>
                      </a:r>
                    </a:p>
                  </a:txBody>
                  <a:tcPr marL="0" marR="0" marT="0" marB="0" anchor="b"/>
                </a:tc>
              </a:tr>
              <a:tr h="243840"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/>
                </a:tc>
              </a:tr>
              <a:tr h="356616">
                <a:tc rowSpan="4">
                  <a:txBody>
                    <a:bodyPr/>
                    <a:lstStyle/>
                    <a:p>
                      <a:pPr marR="2260600" indent="0">
                        <a:lnSpc>
                          <a:spcPts val="1440"/>
                        </a:lnSpc>
                      </a:pPr>
                      <a:r>
                        <a:rPr lang="ru" sz="1000">
                          <a:solidFill>
                            <a:srgbClr val="FF0000"/>
                          </a:solidFill>
                          <a:latin typeface="Arial Unicode MS"/>
                        </a:rPr>
                        <a:t>Базовый и углублённый уровни </a:t>
                      </a:r>
                      <a:r>
                        <a:rPr lang="ru" sz="1000">
                          <a:latin typeface="Arial Unicode MS"/>
                        </a:rPr>
                        <a:t>Химический практикум:</a:t>
                      </a:r>
                    </a:p>
                    <a:p>
                      <a:pPr marR="647700" indent="0">
                        <a:lnSpc>
                          <a:spcPts val="1440"/>
                        </a:lnSpc>
                      </a:pPr>
                      <a:r>
                        <a:rPr lang="ru" sz="1000">
                          <a:latin typeface="Arial Unicode MS"/>
                        </a:rPr>
                        <a:t>№ 3. Получение и собирание кислорода, изучение его свойств. № 4. Получение и собирание водорода, изучение его свойств.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420"/>
                        </a:spcAft>
                      </a:pPr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3"/>
                        </a:rPr>
                        <a:t>https://iu.ru/video-</a:t>
                      </a:r>
                    </a:p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4"/>
                        </a:rPr>
                        <a:t>lessons?utm source=infourok&amp;utm medium=vi</a:t>
                      </a: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marR="292100" indent="0">
                        <a:lnSpc>
                          <a:spcPts val="1656"/>
                        </a:lnSpc>
                        <a:spcAft>
                          <a:spcPts val="1050"/>
                        </a:spcAft>
                      </a:pPr>
                      <a:r>
                        <a:rPr lang="ru" sz="1000">
                          <a:latin typeface="Arial Unicode MS"/>
                        </a:rPr>
                        <a:t>A. А. Журин О.С. Габриелян</a:t>
                      </a:r>
                    </a:p>
                    <a:p>
                      <a:pPr indent="0" algn="just"/>
                      <a:r>
                        <a:rPr lang="ru" sz="1000">
                          <a:latin typeface="Arial Unicode MS"/>
                        </a:rPr>
                        <a:t>B. В. Еремин №4</a:t>
                      </a:r>
                    </a:p>
                  </a:txBody>
                  <a:tcPr marL="0" marR="0" marT="0" marB="0"/>
                </a:tc>
              </a:tr>
              <a:tr h="192024"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</a:rPr>
                        <a:t>deouroki&amp;utm campaign=redirect&amp;predmet=hi</a:t>
                      </a: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192024"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</a:rPr>
                        <a:t>miya&amp;klass=8 klass&amp;stranitsa=5</a:t>
                      </a: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  <a:tr h="298704">
                <a:tc v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</a:tr>
              <a:tr h="451104">
                <a:tc gridSpan="3"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000" b="1">
                          <a:latin typeface="Arial Unicode MS"/>
                        </a:rPr>
                        <a:t>Раздел 3. Периодический закон и Периодическая система химических элементов Д. И. Менделеева. Строение атомов.</a:t>
                      </a:r>
                    </a:p>
                    <a:p>
                      <a:pPr indent="0" algn="ctr"/>
                      <a:r>
                        <a:rPr lang="ru" sz="1000" b="1">
                          <a:latin typeface="Arial Unicode MS"/>
                        </a:rPr>
                        <a:t>Химическая связь. Окислительно-восстановительные реакции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</a:tr>
              <a:tr h="164592"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000">
                          <a:solidFill>
                            <a:srgbClr val="FF0000"/>
                          </a:solidFill>
                          <a:latin typeface="Arial Unicode MS"/>
                        </a:rPr>
                        <a:t>Базовый и углублённый уровни</a:t>
                      </a:r>
                    </a:p>
                    <a:p>
                      <a:pPr marR="292100" indent="0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Короткопериодная </a:t>
                      </a:r>
                      <a:r>
                        <a:rPr lang="ru" sz="1000" b="1">
                          <a:latin typeface="Arial Unicode MS"/>
                        </a:rPr>
                        <a:t>и длиннопериодная </a:t>
                      </a:r>
                      <a:r>
                        <a:rPr lang="ru" sz="1000">
                          <a:latin typeface="Arial Unicode MS"/>
                        </a:rPr>
                        <a:t>формы Периодической системы химических элементов Д. И. Менделеева.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5"/>
                        </a:rPr>
                        <a:t>https://old.bigenc.ru/chemistry/text/2331444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R="469900"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Г.Е. Рудзитис В.В. Еремин А.А. Журин</a:t>
                      </a:r>
                    </a:p>
                  </a:txBody>
                  <a:tcPr marL="0" marR="0" marT="0" marB="0" anchor="b"/>
                </a:tc>
              </a:tr>
              <a:tr h="454152">
                <a:tc v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</a:tr>
              <a:tr h="164592"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000">
                          <a:solidFill>
                            <a:srgbClr val="FF0000"/>
                          </a:solidFill>
                          <a:latin typeface="Arial Unicode MS"/>
                        </a:rPr>
                        <a:t>Базовый и углублённый уровни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Закономерности изменения </a:t>
                      </a:r>
                      <a:r>
                        <a:rPr lang="ru" sz="1000" b="1">
                          <a:latin typeface="Arial Unicode MS"/>
                        </a:rPr>
                        <a:t>радиуса </a:t>
                      </a:r>
                      <a:r>
                        <a:rPr lang="ru" sz="1000">
                          <a:latin typeface="Arial Unicode MS"/>
                        </a:rPr>
                        <a:t>атомов химических элементов, металлических и неметаллических свойств по группам и периодам. Характеристика химического элемента по его положению в Периодической системе Д. И. Менделеева.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6"/>
                        </a:rPr>
                        <a:t>https://resh.edu.ru/subject/lesson/2049/main/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R="469900"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Г.Е.Рудзитис А.А. Журин</a:t>
                      </a:r>
                    </a:p>
                  </a:txBody>
                  <a:tcPr marL="0" marR="0" marT="0" marB="0"/>
                </a:tc>
              </a:tr>
              <a:tr h="886968">
                <a:tc vMerge="1">
                  <a:txBody>
                    <a:bodyPr/>
                    <a:lstStyle/>
                    <a:p>
                      <a:endParaRPr sz="4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2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4200"/>
                    </a:p>
                  </a:txBody>
                  <a:tcPr marL="0" marR="0" marT="0" marB="0"/>
                </a:tc>
              </a:tr>
              <a:tr h="164592"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000">
                          <a:solidFill>
                            <a:srgbClr val="FF0000"/>
                          </a:solidFill>
                          <a:latin typeface="Arial Unicode MS"/>
                        </a:rPr>
                        <a:t>Углублённый уровень</a:t>
                      </a:r>
                    </a:p>
                    <a:p>
                      <a:pPr marR="165100"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Электронная орбиталь. Энергетические уровни и подуровни атома; </a:t>
                      </a:r>
                      <a:r>
                        <a:rPr lang="en-US" sz="1150" i="1">
                          <a:latin typeface="Calibri"/>
                        </a:rPr>
                        <a:t>s-, p-,</a:t>
                      </a:r>
                      <a:r>
                        <a:rPr lang="en-US" sz="1000">
                          <a:latin typeface="Arial Unicode MS"/>
                        </a:rPr>
                        <a:t> d</a:t>
                      </a:r>
                      <a:r>
                        <a:rPr lang="ru" sz="1000">
                          <a:latin typeface="Arial Unicode MS"/>
                        </a:rPr>
                        <a:t>-орбитали. Электронные конфигурации и электронно-графические формулы атомов.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7"/>
                        </a:rPr>
                        <a:t>https://iu.ru/video-lessons/87820feb-dcdf-4429-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R="469900"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Г.Е.Рудзитис В.В. Еремин А.А. Журин</a:t>
                      </a:r>
                    </a:p>
                  </a:txBody>
                  <a:tcPr marL="0" marR="0" marT="0" marB="0"/>
                </a:tc>
              </a:tr>
              <a:tr h="664464">
                <a:tc vMerge="1"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</a:rPr>
                        <a:t>a729-9a48e8a25000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</a:tr>
              <a:tr h="164592"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000">
                          <a:solidFill>
                            <a:srgbClr val="FF0000"/>
                          </a:solidFill>
                          <a:latin typeface="Arial Unicode MS"/>
                        </a:rPr>
                        <a:t>Углублённый уровень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Составление уравнений простых окислительно-восстановительных реакций и расстановка в них коэффициентов методом электронного баланса.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  <a:hlinkClick r:id="rId8"/>
                        </a:rPr>
                        <a:t>https://iu.ru/video-lessons/2f031d1f-30fc-4376-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Г.Е.Рудзитис</a:t>
                      </a:r>
                    </a:p>
                    <a:p>
                      <a:pPr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A. А. Журин</a:t>
                      </a:r>
                    </a:p>
                    <a:p>
                      <a:pPr indent="0" algn="just">
                        <a:lnSpc>
                          <a:spcPts val="1656"/>
                        </a:lnSpc>
                      </a:pPr>
                      <a:r>
                        <a:rPr lang="ru" sz="1000">
                          <a:latin typeface="Arial Unicode MS"/>
                        </a:rPr>
                        <a:t>B. В. Еремин</a:t>
                      </a:r>
                    </a:p>
                  </a:txBody>
                  <a:tcPr marL="0" marR="0" marT="0" marB="0"/>
                </a:tc>
              </a:tr>
              <a:tr h="670560">
                <a:tc vMerge="1"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en-US" sz="1000">
                          <a:solidFill>
                            <a:srgbClr val="0464C1"/>
                          </a:solidFill>
                          <a:latin typeface="Arial Unicode MS"/>
                        </a:rPr>
                        <a:t>9048-b21febf04797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312" y="173736"/>
            <a:ext cx="3148584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10080"/>
              </a:spcAft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ПРП СОО и УМК для 10 класса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0016" y="2215896"/>
            <a:ext cx="1856232" cy="1501136"/>
          </a:xfrm>
          <a:prstGeom prst="rect">
            <a:avLst/>
          </a:prstGeom>
          <a:solidFill>
            <a:srgbClr val="4575C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  <a:spcAft>
                <a:spcPts val="630"/>
              </a:spcAft>
            </a:pPr>
            <a:r>
              <a:rPr lang="ru" sz="1700" b="1" dirty="0">
                <a:solidFill>
                  <a:srgbClr val="FFD966"/>
                </a:solidFill>
                <a:latin typeface="Calibri"/>
              </a:rPr>
              <a:t>Рекомендованные </a:t>
            </a:r>
            <a:r>
              <a:rPr lang="ru" sz="1600" b="1" spc="-50" dirty="0">
                <a:solidFill>
                  <a:srgbClr val="FFD966"/>
                </a:solidFill>
                <a:latin typeface="Arial Unicode MS"/>
              </a:rPr>
              <a:t>электронные ресурсы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118104" y="832104"/>
          <a:ext cx="8470392" cy="5449824"/>
        </p:xfrm>
        <a:graphic>
          <a:graphicData uri="http://schemas.openxmlformats.org/drawingml/2006/table">
            <a:tbl>
              <a:tblPr/>
              <a:tblGrid>
                <a:gridCol w="4197096"/>
                <a:gridCol w="2923032"/>
                <a:gridCol w="1350264"/>
              </a:tblGrid>
              <a:tr h="728472"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003CF6"/>
                          </a:solidFill>
                          <a:latin typeface="Arial Unicode MS"/>
                        </a:rPr>
                        <a:t>Отсутствует содержание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solidFill>
                            <a:srgbClr val="003CF6"/>
                          </a:solidFill>
                          <a:latin typeface="Arial Unicode MS"/>
                        </a:rPr>
                        <a:t>Рекомендованные источники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44"/>
                        </a:lnSpc>
                      </a:pPr>
                      <a:r>
                        <a:rPr lang="ru" sz="1200" b="1">
                          <a:solidFill>
                            <a:srgbClr val="003CF6"/>
                          </a:solidFill>
                          <a:latin typeface="Arial Unicode MS"/>
                        </a:rPr>
                        <a:t>УМК, где отсутствуют темы</a:t>
                      </a:r>
                    </a:p>
                  </a:txBody>
                  <a:tcPr marL="0" marR="0" marT="0" marB="0" anchor="b"/>
                </a:tc>
              </a:tr>
              <a:tr h="277368"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Раздел 1. Теоретические основы органической химии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829056">
                <a:tc>
                  <a:txBody>
                    <a:bodyPr/>
                    <a:lstStyle/>
                    <a:p>
                      <a:pPr indent="0">
                        <a:spcAft>
                          <a:spcPts val="420"/>
                        </a:spcAft>
                      </a:pPr>
                      <a:r>
                        <a:rPr lang="ru" sz="1200">
                          <a:solidFill>
                            <a:srgbClr val="FF0000"/>
                          </a:solidFill>
                          <a:latin typeface="Arial Unicode MS"/>
                        </a:rPr>
                        <a:t>Углублённый уровень</a:t>
                      </a:r>
                    </a:p>
                    <a:p>
                      <a:pPr marR="711200" indent="0">
                        <a:lnSpc>
                          <a:spcPts val="1920"/>
                        </a:lnSpc>
                      </a:pPr>
                      <a:r>
                        <a:rPr lang="ru" sz="1200">
                          <a:latin typeface="Arial Unicode MS"/>
                        </a:rPr>
                        <a:t>Окислительно-восстановительные реакции в органической химии.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420"/>
                        </a:spcAft>
                      </a:pPr>
                      <a:r>
                        <a:rPr lang="en-US" sz="1200">
                          <a:solidFill>
                            <a:srgbClr val="0464C1"/>
                          </a:solidFill>
                          <a:latin typeface="Arial Unicode MS"/>
                          <a:hlinkClick r:id="rId2"/>
                        </a:rPr>
                        <a:t>https://vandex.ru/video/touch/preview/11</a:t>
                      </a:r>
                    </a:p>
                    <a:p>
                      <a:pPr indent="0" algn="just"/>
                      <a:r>
                        <a:rPr lang="ru" sz="1200">
                          <a:solidFill>
                            <a:srgbClr val="0464C1"/>
                          </a:solidFill>
                          <a:latin typeface="Arial Unicode MS"/>
                        </a:rPr>
                        <a:t>753819320473742873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968"/>
                        </a:lnSpc>
                      </a:pPr>
                      <a:r>
                        <a:rPr lang="ru" sz="1200">
                          <a:latin typeface="Arial Unicode MS"/>
                        </a:rPr>
                        <a:t>С.А. Пузаков О.С. Габриелян</a:t>
                      </a:r>
                    </a:p>
                  </a:txBody>
                  <a:tcPr marL="0" marR="0" marT="0" marB="0"/>
                </a:tc>
              </a:tr>
              <a:tr h="277368"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Раздел 2. Углеводороды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1947672">
                <a:tc>
                  <a:txBody>
                    <a:bodyPr/>
                    <a:lstStyle/>
                    <a:p>
                      <a:pPr marL="88900" indent="0">
                        <a:lnSpc>
                          <a:spcPts val="1920"/>
                        </a:lnSpc>
                      </a:pPr>
                      <a:r>
                        <a:rPr lang="ru" sz="1200">
                          <a:solidFill>
                            <a:srgbClr val="FF0000"/>
                          </a:solidFill>
                          <a:latin typeface="Arial Unicode MS"/>
                        </a:rPr>
                        <a:t>Базовый уровень</a:t>
                      </a:r>
                    </a:p>
                    <a:p>
                      <a:pPr marL="88900" indent="0">
                        <a:lnSpc>
                          <a:spcPts val="1920"/>
                        </a:lnSpc>
                      </a:pPr>
                      <a:r>
                        <a:rPr lang="ru" sz="1200">
                          <a:latin typeface="Arial Unicode MS"/>
                        </a:rPr>
                        <a:t>Природные источники углеводородов.</a:t>
                      </a:r>
                    </a:p>
                    <a:p>
                      <a:pPr marL="88900" indent="0">
                        <a:lnSpc>
                          <a:spcPts val="1920"/>
                        </a:lnSpc>
                      </a:pPr>
                      <a:r>
                        <a:rPr lang="ru" sz="1200">
                          <a:latin typeface="Arial Unicode MS"/>
                        </a:rPr>
                        <a:t>Природный газ и попутные нефтяные газы.</a:t>
                      </a:r>
                    </a:p>
                    <a:p>
                      <a:pPr marL="88900" indent="0">
                        <a:lnSpc>
                          <a:spcPts val="1920"/>
                        </a:lnSpc>
                      </a:pPr>
                      <a:r>
                        <a:rPr lang="ru" sz="1200">
                          <a:latin typeface="Arial Unicode MS"/>
                        </a:rPr>
                        <a:t>Нефть и её происхождение. Способы переработки нефти: перегонка, крекинг (термический, каталитический), пиролиз. Продукты переработки нефти, их применение в промышленности и в быту. Каменный уголь и продукты его переработки.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1656"/>
                        </a:lnSpc>
                      </a:pPr>
                      <a:r>
                        <a:rPr lang="en-US" sz="1200">
                          <a:solidFill>
                            <a:srgbClr val="0464C1"/>
                          </a:solidFill>
                          <a:latin typeface="Arial Unicode MS"/>
                          <a:hlinkClick r:id="rId3"/>
                        </a:rPr>
                        <a:t>https://resh.edu.ru/subject/lesson/6148/st</a:t>
                      </a:r>
                      <a:r>
                        <a:rPr lang="en-US" sz="1200">
                          <a:solidFill>
                            <a:srgbClr val="0464C1"/>
                          </a:solidFill>
                          <a:latin typeface="Arial Unicode MS"/>
                        </a:rPr>
                        <a:t> art/1</a:t>
                      </a:r>
                      <a:r>
                        <a:rPr lang="ru" sz="1200">
                          <a:solidFill>
                            <a:srgbClr val="0464C1"/>
                          </a:solidFill>
                          <a:latin typeface="Arial Unicode MS"/>
                        </a:rPr>
                        <a:t>70461/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 Unicode MS"/>
                        </a:rPr>
                        <a:t>А.А. Журин</a:t>
                      </a:r>
                    </a:p>
                  </a:txBody>
                  <a:tcPr marL="0" marR="0" marT="0" marB="0"/>
                </a:tc>
              </a:tr>
              <a:tr h="277368"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1200" b="1">
                          <a:latin typeface="Arial Unicode MS"/>
                        </a:rPr>
                        <a:t>Раздел 3. Кислородсодержащие органические соединения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1112520"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200">
                          <a:solidFill>
                            <a:srgbClr val="FF0000"/>
                          </a:solidFill>
                          <a:latin typeface="Arial Unicode MS"/>
                        </a:rPr>
                        <a:t>Углублённый уровень</a:t>
                      </a:r>
                    </a:p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200">
                          <a:latin typeface="Arial Unicode MS"/>
                        </a:rPr>
                        <a:t>Простые эфиры, номенклатура и изомерия.</a:t>
                      </a:r>
                    </a:p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200">
                          <a:latin typeface="Arial Unicode MS"/>
                        </a:rPr>
                        <a:t>Особенности физических и химических свойств.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420"/>
                        </a:spcAft>
                      </a:pPr>
                      <a:r>
                        <a:rPr lang="en-US" sz="1200">
                          <a:solidFill>
                            <a:srgbClr val="0464C1"/>
                          </a:solidFill>
                          <a:latin typeface="Arial Unicode MS"/>
                          <a:hlinkClick r:id="rId4"/>
                        </a:rPr>
                        <a:t>https://yandex.ru/video/touch/preview/10</a:t>
                      </a:r>
                    </a:p>
                    <a:p>
                      <a:pPr indent="0" algn="just"/>
                      <a:r>
                        <a:rPr lang="ru" sz="1200">
                          <a:solidFill>
                            <a:srgbClr val="0464C1"/>
                          </a:solidFill>
                          <a:latin typeface="Arial Unicode MS"/>
                        </a:rPr>
                        <a:t>87940215477278071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944"/>
                        </a:lnSpc>
                      </a:pPr>
                      <a:r>
                        <a:rPr lang="ru" sz="1200">
                          <a:latin typeface="Arial Unicode MS"/>
                        </a:rPr>
                        <a:t>С.А. Пузаков Н.Е. Кузнецова О.С. Габриелян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" y="1511808"/>
            <a:ext cx="1304544" cy="15544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81784" y="402336"/>
            <a:ext cx="4367784" cy="4968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944"/>
              </a:lnSpc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Воспитательный потенциал урока химии: формируем личностные результаты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6344" y="1286256"/>
            <a:ext cx="88392" cy="1036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 b="1">
                <a:solidFill>
                  <a:srgbClr val="FF0000"/>
                </a:solidFill>
                <a:latin typeface="Arial"/>
              </a:rPr>
              <a:t>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06752" y="1530096"/>
            <a:ext cx="2133600" cy="18379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950">
                <a:solidFill>
                  <a:srgbClr val="524F51"/>
                </a:solidFill>
                <a:latin typeface="Times New Roman"/>
              </a:rPr>
              <a:t>Владимир Николаевич </a:t>
            </a:r>
            <a:r>
              <a:rPr lang="ru" sz="900" b="1">
                <a:solidFill>
                  <a:srgbClr val="524F51"/>
                </a:solidFill>
                <a:latin typeface="Times New Roman"/>
              </a:rPr>
              <a:t>Ипатьев</a:t>
            </a:r>
          </a:p>
          <a:p>
            <a:pPr indent="0">
              <a:spcAft>
                <a:spcPts val="630"/>
              </a:spcAft>
            </a:pPr>
            <a:r>
              <a:rPr lang="ru" sz="900">
                <a:solidFill>
                  <a:srgbClr val="656565"/>
                </a:solidFill>
                <a:latin typeface="Franklin Gothic Heavy"/>
              </a:rPr>
              <a:t>(</a:t>
            </a:r>
            <a:r>
              <a:rPr lang="ru" sz="900" b="1" i="1" spc="-50">
                <a:solidFill>
                  <a:srgbClr val="656565"/>
                </a:solidFill>
                <a:latin typeface="Calibri"/>
              </a:rPr>
              <a:t>1867</a:t>
            </a:r>
            <a:r>
              <a:rPr lang="ru" sz="400" i="1">
                <a:solidFill>
                  <a:srgbClr val="656565"/>
                </a:solidFill>
                <a:latin typeface="Franklin Gothic Heavy"/>
              </a:rPr>
              <a:t>—</a:t>
            </a:r>
            <a:r>
              <a:rPr lang="ru" sz="900" b="1" i="1" spc="-50">
                <a:solidFill>
                  <a:srgbClr val="656565"/>
                </a:solidFill>
                <a:latin typeface="Calibri"/>
              </a:rPr>
              <a:t>1962</a:t>
            </a:r>
            <a:r>
              <a:rPr lang="ru" sz="900">
                <a:solidFill>
                  <a:srgbClr val="524F51"/>
                </a:solidFill>
                <a:latin typeface="Franklin Gothic Heavy"/>
              </a:rPr>
              <a:t>)</a:t>
            </a:r>
          </a:p>
          <a:p>
            <a:pPr indent="0" algn="just">
              <a:lnSpc>
                <a:spcPts val="864"/>
              </a:lnSpc>
            </a:pPr>
            <a:r>
              <a:rPr lang="ru" sz="950">
                <a:solidFill>
                  <a:srgbClr val="524F51"/>
                </a:solidFill>
                <a:latin typeface="Times New Roman"/>
              </a:rPr>
              <a:t>Выдающийся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русский химик, одни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на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основоположников современной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нефте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химии Родился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в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Москве,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в дворян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ской семье. Получил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высшее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военное ой рало па ние. работал я военной хнчн ческой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лаборатории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и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преподавал хи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мию. Изучая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явление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катализа при высоких температурах и давлениях,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Ипатьев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открыл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способ получения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бутадиена из этилового спирта и первым осуществил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полимеризации»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этилена.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К 1915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г.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он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был профессором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и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имел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чин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генерал </a:t>
            </a:r>
            <a:r>
              <a:rPr lang="ru" sz="950">
                <a:solidFill>
                  <a:srgbClr val="524F51"/>
                </a:solidFill>
                <a:latin typeface="Times New Roman"/>
              </a:rPr>
              <a:t>лейтенанта. Под его </a:t>
            </a:r>
            <a:r>
              <a:rPr lang="ru" sz="950">
                <a:solidFill>
                  <a:srgbClr val="656565"/>
                </a:solidFill>
                <a:latin typeface="Times New Roman"/>
              </a:rPr>
              <a:t>руко¬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6280" y="3346704"/>
            <a:ext cx="3621024" cy="353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888"/>
              </a:lnSpc>
            </a:pPr>
            <a:r>
              <a:rPr lang="ru" sz="950">
                <a:solidFill>
                  <a:srgbClr val="656565"/>
                </a:solidFill>
                <a:latin typeface="Times New Roman"/>
              </a:rPr>
              <a:t>водством построили первый в России завод по производству азотной кислоты. Ипатьев стал одним из главных организаторов советской химический иромышлечшости, был избран действительным членом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0832" y="4383024"/>
            <a:ext cx="3791712" cy="3566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700">
                <a:latin typeface="Calibri"/>
              </a:rPr>
              <a:t>Формирование у обучающихся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0664" y="4824984"/>
            <a:ext cx="3416808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latin typeface="Calibri"/>
              </a:rPr>
              <a:t>уважительного отношения к труду,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43584" y="5099304"/>
            <a:ext cx="2420112" cy="4632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36"/>
              </a:lnSpc>
            </a:pPr>
            <a:r>
              <a:rPr lang="ru" sz="1700">
                <a:latin typeface="Calibri"/>
              </a:rPr>
              <a:t>упорства в преодолении трудностей на примерах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9328" y="5647944"/>
            <a:ext cx="3459480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latin typeface="Calibri"/>
              </a:rPr>
              <a:t>деятельности выдающихся ученых.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24400" y="1240536"/>
            <a:ext cx="5117592" cy="2417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i="1" u="sng">
                <a:solidFill>
                  <a:srgbClr val="FF0000"/>
                </a:solidFill>
                <a:latin typeface="Calibri"/>
              </a:rPr>
              <a:t>Патриотическое воспитание</a:t>
            </a:r>
            <a:r>
              <a:rPr lang="ru" sz="1700" i="1">
                <a:solidFill>
                  <a:srgbClr val="FF0000"/>
                </a:solidFill>
                <a:latin typeface="Calibri"/>
              </a:rPr>
              <a:t>: </a:t>
            </a:r>
            <a:r>
              <a:rPr lang="ru" sz="1700">
                <a:latin typeface="Calibri"/>
              </a:rPr>
              <a:t>ценностного отношения к отечественному культурному, историческому и научному наследию, понимания значения химической науки в жизни современного общества, способности владеть достоверной информацией о передовых достижениях и открытиях мировой и отечественной химии, заинтересованности в научных знаниях об устройстве мира и общества;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24400" y="4084320"/>
            <a:ext cx="5065776" cy="24323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i="1" u="sng">
                <a:solidFill>
                  <a:srgbClr val="FF0000"/>
                </a:solidFill>
                <a:latin typeface="Calibri"/>
              </a:rPr>
              <a:t>Трудовое воспитание:</a:t>
            </a:r>
            <a:r>
              <a:rPr lang="ru" sz="1700">
                <a:solidFill>
                  <a:srgbClr val="FF0000"/>
                </a:solidFill>
                <a:latin typeface="Calibri"/>
              </a:rPr>
              <a:t> </a:t>
            </a:r>
            <a:r>
              <a:rPr lang="ru" sz="1700">
                <a:latin typeface="Calibri"/>
              </a:rPr>
              <a:t>интереса к практическому изучению профессий и труда различного рода, уважение к труду и результатам трудовой деятельности, в том числе на основе применения предметных знаний по химии, осознанного выбора индивидуальной траектории продолжения образования с учётом личностных интересов и способности к химии, общественных интересов и потребностей;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70592" y="1612392"/>
            <a:ext cx="1901952" cy="38618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700">
                <a:latin typeface="Calibri"/>
              </a:rPr>
              <a:t>демонстрация учебных фильмов, видеоматериалов по профессиям, связанных с химией (например: технолог, фармацевт, металлург и т.д.)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2043545" y="3669641"/>
            <a:ext cx="483247" cy="7133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663696" y="37840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651760"/>
            <a:ext cx="1752600" cy="37703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8496" y="198120"/>
            <a:ext cx="5544312" cy="5242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  <a:spcAft>
                <a:spcPts val="1050"/>
              </a:spcAft>
            </a:pPr>
            <a:r>
              <a:rPr lang="ru" sz="1600" b="1" spc="-50">
                <a:solidFill>
                  <a:srgbClr val="2B366A"/>
                </a:solidFill>
                <a:latin typeface="Arial Unicode MS"/>
              </a:rPr>
              <a:t>Воспитательный потенциал урока химии: формируем личностные результаты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3840" y="1018032"/>
            <a:ext cx="5754624" cy="11399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600" i="1">
                <a:solidFill>
                  <a:srgbClr val="4472C4"/>
                </a:solidFill>
                <a:latin typeface="Calibri"/>
              </a:rPr>
              <a:t>В основу воспитания должна быть положена личная деятельность ученика, а всё искусство воспитателя должно сводиться только к тому, чтобы направлять и регулировать эту деятельность.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40224" y="2228088"/>
            <a:ext cx="1158240" cy="1402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lnSpc>
                <a:spcPts val="1920"/>
              </a:lnSpc>
              <a:spcAft>
                <a:spcPts val="420"/>
              </a:spcAft>
            </a:pPr>
            <a:r>
              <a:rPr lang="ru" sz="1600" i="1">
                <a:solidFill>
                  <a:srgbClr val="4472C4"/>
                </a:solidFill>
                <a:latin typeface="Calibri"/>
              </a:rPr>
              <a:t>Л.Выготский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6448" y="2587752"/>
            <a:ext cx="3627120" cy="807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1050"/>
              </a:spcAft>
            </a:pPr>
            <a:r>
              <a:rPr lang="ru" sz="1300">
                <a:latin typeface="Arial Unicode MS"/>
              </a:rPr>
              <a:t>Объяснение экологических проблем, связанных с загрязнением окружающей среды разными соединениями веществ (серы, азота и т.д.)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6552" y="3657600"/>
            <a:ext cx="3496056" cy="5913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1050"/>
              </a:spcAft>
            </a:pPr>
            <a:r>
              <a:rPr lang="ru" sz="1300">
                <a:latin typeface="Arial Unicode MS"/>
              </a:rPr>
              <a:t>Проведение экскурсий, демонстрация фрагментов фильмов о результатах производственной деятельности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6552" y="4511040"/>
            <a:ext cx="3489960" cy="10180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>
                <a:latin typeface="Arial Unicode MS"/>
              </a:rPr>
              <a:t>Примеры химических факторов, которым уделяется наибольшее внимание с точки зрения их возможного воздействия на здоровье человека (летучие органические соединения, ароматизаторы и т.д.)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87440" y="1021080"/>
            <a:ext cx="5605272" cy="544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700" i="1" u="sng">
                <a:solidFill>
                  <a:srgbClr val="FF0000"/>
                </a:solidFill>
                <a:latin typeface="Calibri"/>
              </a:rPr>
              <a:t>Экологическое воспитание</a:t>
            </a:r>
            <a:r>
              <a:rPr lang="ru" sz="1700" i="1">
                <a:solidFill>
                  <a:srgbClr val="FF0000"/>
                </a:solidFill>
                <a:latin typeface="Calibri"/>
              </a:rPr>
              <a:t>: </a:t>
            </a:r>
            <a:r>
              <a:rPr lang="ru" sz="1700">
                <a:latin typeface="Calibri"/>
              </a:rPr>
              <a:t>активного неприятия действий, приносящих вред окружающей природной среде, умения прогнозировать неблагоприятные экологические последствия предпринимаемых действий и предотвращать их; </a:t>
            </a:r>
            <a:r>
              <a:rPr lang="ru" sz="1700" i="1" u="sng">
                <a:solidFill>
                  <a:srgbClr val="FF0000"/>
                </a:solidFill>
                <a:latin typeface="Calibri"/>
              </a:rPr>
              <a:t>Ценности научного познания</a:t>
            </a:r>
            <a:r>
              <a:rPr lang="ru" sz="1700" i="1">
                <a:solidFill>
                  <a:srgbClr val="FF0000"/>
                </a:solidFill>
                <a:latin typeface="Calibri"/>
              </a:rPr>
              <a:t>:</a:t>
            </a:r>
          </a:p>
          <a:p>
            <a:pPr indent="0">
              <a:lnSpc>
                <a:spcPts val="2160"/>
              </a:lnSpc>
            </a:pPr>
            <a:r>
              <a:rPr lang="ru" sz="1700">
                <a:latin typeface="Calibri"/>
              </a:rPr>
              <a:t>естественно-научной грамотности: понимания сущности методов познания, используемых в естественных науках, способности использовать получаемые знания для анализа и объяснения явлений окружающего мира и происходящих в нём изменений;</a:t>
            </a:r>
          </a:p>
          <a:p>
            <a:pPr indent="0">
              <a:lnSpc>
                <a:spcPts val="2160"/>
              </a:lnSpc>
            </a:pPr>
            <a:r>
              <a:rPr lang="ru" sz="1700" i="1" u="sng">
                <a:solidFill>
                  <a:srgbClr val="FF0000"/>
                </a:solidFill>
                <a:latin typeface="Calibri"/>
              </a:rPr>
              <a:t>Формирование культуры здоровья: </a:t>
            </a:r>
            <a:r>
              <a:rPr lang="ru" sz="1700">
                <a:latin typeface="Calibri"/>
              </a:rPr>
              <a:t>соблюдения правил безопасного обращения с веществами в быту, повседневной жизни и в трудовой деятельности; понимания ценности правил индивидуального и коллективного безопасного поведения в ситуациях, угрожающих здоровью и жизни людей; осознания последствий и неприятия вредных привычек (употребления алкоголя, наркотиков, курения);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50820" y="256032"/>
            <a:ext cx="5699760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 dirty="0">
                <a:solidFill>
                  <a:srgbClr val="2B366A"/>
                </a:solidFill>
                <a:latin typeface="Arial Unicode MS"/>
              </a:rPr>
              <a:t>Подготовка учебной части </a:t>
            </a:r>
            <a:r>
              <a:rPr lang="ru" sz="1600" b="1" spc="-50" dirty="0" smtClean="0">
                <a:solidFill>
                  <a:srgbClr val="2B366A"/>
                </a:solidFill>
                <a:latin typeface="Arial Unicode MS"/>
              </a:rPr>
              <a:t>ОО  к  новому </a:t>
            </a:r>
            <a:r>
              <a:rPr lang="ru" sz="1600" b="1" spc="-50" dirty="0">
                <a:solidFill>
                  <a:srgbClr val="2B366A"/>
                </a:solidFill>
                <a:latin typeface="Arial Unicode MS"/>
              </a:rPr>
              <a:t>учебному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021080"/>
            <a:ext cx="2420112" cy="2651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spc="-50">
                <a:solidFill>
                  <a:srgbClr val="2F5597"/>
                </a:solidFill>
                <a:latin typeface="Arial Unicode MS"/>
              </a:rPr>
              <a:t>Февраль -март 2023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3648" y="1365504"/>
            <a:ext cx="155448" cy="792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470"/>
              </a:spcAft>
            </a:pPr>
            <a:r>
              <a:rPr lang="ru" sz="1200">
                <a:solidFill>
                  <a:srgbClr val="222121"/>
                </a:solidFill>
                <a:latin typeface="Arial Unicode MS"/>
              </a:rPr>
              <a:t>✓</a:t>
            </a:r>
          </a:p>
          <a:p>
            <a:pPr indent="0">
              <a:spcAft>
                <a:spcPts val="420"/>
              </a:spcAft>
            </a:pPr>
            <a:r>
              <a:rPr lang="ru" sz="1200">
                <a:solidFill>
                  <a:srgbClr val="222121"/>
                </a:solidFill>
                <a:latin typeface="Arial Unicode MS"/>
              </a:rPr>
              <a:t>✓</a:t>
            </a:r>
          </a:p>
          <a:p>
            <a:pPr indent="0"/>
            <a:r>
              <a:rPr lang="ru" sz="1200">
                <a:solidFill>
                  <a:srgbClr val="222121"/>
                </a:solidFill>
                <a:latin typeface="Arial Unicode MS"/>
              </a:rPr>
              <a:t>✓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74064" y="1377696"/>
            <a:ext cx="2953512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200">
                <a:solidFill>
                  <a:srgbClr val="222121"/>
                </a:solidFill>
                <a:latin typeface="Arial Unicode MS"/>
              </a:rPr>
              <a:t>Вебинары о подходах в преподавании предметов в 2023/2024 уч. году</a:t>
            </a:r>
            <a:r>
              <a:rPr lang="ru" sz="1200">
                <a:latin typeface="Arial Unicode MS"/>
              </a:rPr>
              <a:t>. </a:t>
            </a:r>
            <a:r>
              <a:rPr lang="ru" sz="1200">
                <a:solidFill>
                  <a:srgbClr val="222121"/>
                </a:solidFill>
                <a:latin typeface="Arial Unicode MS"/>
              </a:rPr>
              <a:t>Предварительное комплектование ОО Обучение педагогов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12024" y="1021080"/>
            <a:ext cx="5358384" cy="10454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33400" indent="0" algn="just">
              <a:spcAft>
                <a:spcPts val="1050"/>
              </a:spcAft>
            </a:pPr>
            <a:r>
              <a:rPr lang="ru" sz="1600" b="1" spc="-50" dirty="0" smtClean="0">
                <a:solidFill>
                  <a:srgbClr val="DD0000"/>
                </a:solidFill>
                <a:latin typeface="Arial Unicode MS"/>
              </a:rPr>
              <a:t>   </a:t>
            </a:r>
            <a:r>
              <a:rPr lang="ru" sz="1600" b="1" spc="150" dirty="0">
                <a:solidFill>
                  <a:srgbClr val="2F5597"/>
                </a:solidFill>
                <a:latin typeface="Arial Unicode MS"/>
              </a:rPr>
              <a:t>Июнь-август</a:t>
            </a:r>
            <a:r>
              <a:rPr lang="ru" sz="1600" b="1" spc="-50" dirty="0">
                <a:solidFill>
                  <a:srgbClr val="2F5597"/>
                </a:solidFill>
                <a:latin typeface="Arial Unicode MS"/>
              </a:rPr>
              <a:t> 2023</a:t>
            </a:r>
          </a:p>
          <a:p>
            <a:pPr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Проверка зам. директора рабочих программ на исполнение ФГОС.</a:t>
            </a:r>
          </a:p>
          <a:p>
            <a:pPr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Обучение педагогов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17448" y="2676144"/>
            <a:ext cx="152400" cy="469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5000" spc="-100" dirty="0">
              <a:solidFill>
                <a:srgbClr val="D2D4CE"/>
              </a:solidFill>
              <a:latin typeface="Arial Unicode M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38928" y="2596896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5000" spc="-100" dirty="0">
              <a:solidFill>
                <a:srgbClr val="D2D4CE"/>
              </a:solidFill>
              <a:latin typeface="Arial Unicode M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53200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5000" spc="-100" dirty="0">
              <a:solidFill>
                <a:srgbClr val="D2D4CE"/>
              </a:solidFill>
              <a:latin typeface="Arial Unicode M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99448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5000" spc="-100" dirty="0">
              <a:solidFill>
                <a:srgbClr val="D2D4CE"/>
              </a:solidFill>
              <a:latin typeface="Arial Unicode M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4736" y="3681984"/>
            <a:ext cx="7516368" cy="2511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47216" indent="0">
              <a:spcAft>
                <a:spcPts val="630"/>
              </a:spcAft>
            </a:pPr>
            <a:endParaRPr lang="ru" sz="5000" spc="-100" dirty="0">
              <a:solidFill>
                <a:srgbClr val="D2D4CE"/>
              </a:solidFill>
              <a:latin typeface="Arial Unicode MS"/>
            </a:endParaRPr>
          </a:p>
          <a:p>
            <a:pPr marL="356616" indent="0">
              <a:spcAft>
                <a:spcPts val="1050"/>
              </a:spcAft>
            </a:pPr>
            <a:r>
              <a:rPr lang="ru" sz="1600" b="1" spc="-50" dirty="0" smtClean="0">
                <a:solidFill>
                  <a:srgbClr val="DD0000"/>
                </a:solidFill>
                <a:latin typeface="Arial Unicode MS"/>
              </a:rPr>
              <a:t> </a:t>
            </a:r>
            <a:r>
              <a:rPr lang="ru" sz="1600" b="1" spc="-50" dirty="0">
                <a:solidFill>
                  <a:srgbClr val="2F5597"/>
                </a:solidFill>
                <a:latin typeface="Arial Unicode MS"/>
              </a:rPr>
              <a:t>Апрель - июнь 2023</a:t>
            </a:r>
          </a:p>
          <a:p>
            <a:pPr marL="737616" indent="0" algn="just">
              <a:lnSpc>
                <a:spcPts val="1680"/>
              </a:lnSpc>
            </a:pPr>
            <a:r>
              <a:rPr lang="ru" sz="1200" dirty="0">
                <a:latin typeface="Arial Unicode MS"/>
              </a:rPr>
              <a:t>✓    Принятие решения о введении обновленных ФГОС коллегиальным органом ОО</a:t>
            </a:r>
          </a:p>
          <a:p>
            <a:pPr marL="737616"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Корректировка ООП</a:t>
            </a:r>
          </a:p>
          <a:p>
            <a:pPr marL="737616"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Корректировка рабочих программ НОО и ООО</a:t>
            </a:r>
          </a:p>
          <a:p>
            <a:pPr marL="737616"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Разработка рабочих программ СОО</a:t>
            </a:r>
          </a:p>
          <a:p>
            <a:pPr marL="737616" indent="0" algn="just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Обучение педагогов</a:t>
            </a:r>
          </a:p>
          <a:p>
            <a:pPr marL="1029716" indent="-292100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П</a:t>
            </a:r>
            <a:r>
              <a:rPr lang="ru" sz="1200" dirty="0">
                <a:latin typeface="Arial Unicode MS"/>
              </a:rPr>
              <a:t>роведение родительских собраний обучающихся 5 и 10 классов (и</a:t>
            </a:r>
            <a:r>
              <a:rPr lang="ru" sz="1200" dirty="0">
                <a:solidFill>
                  <a:srgbClr val="222121"/>
                </a:solidFill>
                <a:latin typeface="Arial Unicode MS"/>
              </a:rPr>
              <a:t>нформирование родителей о введении обновленных ФГОС</a:t>
            </a:r>
            <a:r>
              <a:rPr lang="ru" sz="1200" dirty="0">
                <a:latin typeface="Arial Unicode MS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5000" spc="-100" dirty="0">
              <a:solidFill>
                <a:srgbClr val="D2D4CE"/>
              </a:solidFill>
              <a:latin typeface="Arial Unicode M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459724" y="4365104"/>
            <a:ext cx="3465576" cy="1496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0" algn="ctr">
              <a:spcAft>
                <a:spcPts val="1050"/>
              </a:spcAft>
            </a:pPr>
            <a:r>
              <a:rPr lang="ru" sz="1600" b="1" spc="-50" dirty="0" smtClean="0">
                <a:solidFill>
                  <a:srgbClr val="2F5597"/>
                </a:solidFill>
                <a:latin typeface="Arial Unicode MS"/>
              </a:rPr>
              <a:t> </a:t>
            </a:r>
            <a:r>
              <a:rPr lang="ru" sz="1600" b="1" spc="-50" dirty="0">
                <a:solidFill>
                  <a:srgbClr val="2F5597"/>
                </a:solidFill>
                <a:latin typeface="Arial Unicode MS"/>
              </a:rPr>
              <a:t>Август 2023</a:t>
            </a:r>
          </a:p>
          <a:p>
            <a:pPr marL="304800" indent="-304800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Утверждение директором ОУ рабочих программ (ФГОС-2022)</a:t>
            </a:r>
          </a:p>
          <a:p>
            <a:pPr marL="304800" indent="-304800">
              <a:lnSpc>
                <a:spcPts val="1680"/>
              </a:lnSpc>
            </a:pPr>
            <a:r>
              <a:rPr lang="ru" sz="1200" dirty="0">
                <a:solidFill>
                  <a:srgbClr val="222121"/>
                </a:solidFill>
                <a:latin typeface="Arial Unicode MS"/>
              </a:rPr>
              <a:t>✓    Утверждение ООП на уровень начального/ основного /среднего общего образования (ФГОС-2022)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31704" y="1761744"/>
            <a:ext cx="5760640" cy="20993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590"/>
              </a:spcAft>
            </a:pPr>
            <a:r>
              <a:rPr lang="ru" sz="3500" b="1" dirty="0" smtClean="0">
                <a:solidFill>
                  <a:srgbClr val="0464C1"/>
                </a:solidFill>
                <a:latin typeface="Arial"/>
              </a:rPr>
              <a:t>Спасибо </a:t>
            </a:r>
            <a:r>
              <a:rPr lang="ru" sz="3500" b="1" dirty="0">
                <a:solidFill>
                  <a:srgbClr val="0464C1"/>
                </a:solidFill>
                <a:latin typeface="Arial"/>
              </a:rPr>
              <a:t>за </a:t>
            </a:r>
            <a:r>
              <a:rPr lang="ru" sz="3500" b="1" dirty="0" smtClean="0">
                <a:solidFill>
                  <a:srgbClr val="0464C1"/>
                </a:solidFill>
                <a:latin typeface="Arial"/>
              </a:rPr>
              <a:t>внимание!</a:t>
            </a:r>
            <a:endParaRPr lang="ru" sz="3500" b="1" dirty="0">
              <a:solidFill>
                <a:srgbClr val="0464C1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2386</Words>
  <Application>Microsoft Office PowerPoint</Application>
  <PresentationFormat>Произвольный</PresentationFormat>
  <Paragraphs>414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23</cp:revision>
  <cp:lastPrinted>2023-03-24T06:33:55Z</cp:lastPrinted>
  <dcterms:modified xsi:type="dcterms:W3CDTF">2023-03-24T06:54:11Z</dcterms:modified>
</cp:coreProperties>
</file>