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7" r:id="rId21"/>
    <p:sldId id="289" r:id="rId22"/>
    <p:sldId id="290" r:id="rId23"/>
    <p:sldId id="293" r:id="rId24"/>
    <p:sldId id="29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Normativnie_dokumenti.htm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publication.pravo.gov.ru/Document/View/000120221101004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publication.pravo.gov.ru/Document/View/0001202209120008" TargetMode="External"/><Relationship Id="rId5" Type="http://schemas.openxmlformats.org/officeDocument/2006/relationships/hyperlink" Target="https://docs.cntd.ru/document/607175848" TargetMode="External"/><Relationship Id="rId4" Type="http://schemas.openxmlformats.org/officeDocument/2006/relationships/hyperlink" Target="https://legalacts.ru/doc/273_FZ-ob-obrazovanii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Primernaya_rabochaya_programma_osnovnogo_obschego_obrazovaniya_predmeta_Informatika_bazovij_uroven_Proekt_.htm" TargetMode="External"/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Primernaya_rabochaya_programma_osnovnogo_obschego_obrazovaniya_predmeta_Informatika_proekt_.htm" TargetMode="External"/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edsoo.ru/Primernaya_rabochaya_programma_osnovnogo_obschego_obrazovaniya_predmeta_Informatika_uglublennij_uroven.ht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Normativnie_dokumenti.htm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Primernaya_rabochaya_programma_srednego_obschego_obrazovaniya_predmeta_Informatika_.htm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Primernaya_rabochaya_programma_srednego_obschego_obrazovaniya_predmeta_Informatika_uglublennij_uroven.htm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Primernaya_rabochaya_programma_osnovnogo_obschego_obrazovaniya_predmeta_Informatika_proekt_.htm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s://edsoo.ru/Primernaya_rabochaya_programma_osnovnogo_obschego_obrazovaniya_predmeta_Informatika_bazovij_uroven_Proekt_.ht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dsoo.ru/Rabochie_programmi_po_uch.htm" TargetMode="External"/><Relationship Id="rId11" Type="http://schemas.openxmlformats.org/officeDocument/2006/relationships/hyperlink" Target="https://edsoo.ru/constructor/" TargetMode="External"/><Relationship Id="rId5" Type="http://schemas.openxmlformats.org/officeDocument/2006/relationships/image" Target="../media/image21.jpeg"/><Relationship Id="rId10" Type="http://schemas.openxmlformats.org/officeDocument/2006/relationships/hyperlink" Target="https://edsoo.ru/Primernaya_rabochaya_programma_srednego_obschego_obrazovaniya_predmeta_Informatika_.htm" TargetMode="External"/><Relationship Id="rId4" Type="http://schemas.openxmlformats.org/officeDocument/2006/relationships/image" Target="../media/image20.jpeg"/><Relationship Id="rId9" Type="http://schemas.openxmlformats.org/officeDocument/2006/relationships/hyperlink" Target="https://edsoo.ru/Primernaya_rabochaya_programma_osnovnogo_obschego_obrazovaniya_predmeta_Informatika_uglublennij_uroven.ht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bosova.ru/metodist/authors/informatika/3/rpof.php" TargetMode="External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12" Type="http://schemas.openxmlformats.org/officeDocument/2006/relationships/hyperlink" Target="https://kpolyakov.spb.ru/school/basebook.htm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11" Type="http://schemas.openxmlformats.org/officeDocument/2006/relationships/hyperlink" Target="https://edsoo.ru/Informatika_uglublennij_uroven_Realizaciya_trebovanij_FGOS_osnovnogo_obschego_obrazovaniya_Metodicheskoe_posobie_dlya_uchitelya.htm" TargetMode="External"/><Relationship Id="rId5" Type="http://schemas.openxmlformats.org/officeDocument/2006/relationships/image" Target="../media/image45.jpeg"/><Relationship Id="rId10" Type="http://schemas.openxmlformats.org/officeDocument/2006/relationships/hyperlink" Target="https://edsoo.ru/Informatika_bazovij_uroven_Realizaciya_trebovanij_FGOS_osnovnogo_obschego_obrazovaniya_Metodicheskoe_posobie_dlya_uchitelya_.htm" TargetMode="External"/><Relationship Id="rId4" Type="http://schemas.openxmlformats.org/officeDocument/2006/relationships/image" Target="../media/image44.jpeg"/><Relationship Id="rId9" Type="http://schemas.openxmlformats.org/officeDocument/2006/relationships/hyperlink" Target="https://bosova.ru/metodist/authors/informatika/3/7kl.php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gosreestr.ru/oop/12" TargetMode="External"/><Relationship Id="rId4" Type="http://schemas.openxmlformats.org/officeDocument/2006/relationships/hyperlink" Target="https://iro63.ru/upload/medialibrary/b74/b7412efe930c53bb0fc2e9437d6f5545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kfmo-sipkro2012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89264" y="179832"/>
            <a:ext cx="3087624" cy="6309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  <a:spcAft>
                <a:spcPts val="2940"/>
              </a:spcAft>
            </a:pPr>
            <a:endParaRPr lang="ru" sz="1300" dirty="0">
              <a:solidFill>
                <a:srgbClr val="152A64"/>
              </a:solidFill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5760" y="1578864"/>
            <a:ext cx="9671304" cy="43982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5760"/>
              </a:lnSpc>
              <a:spcBef>
                <a:spcPts val="840"/>
              </a:spcBef>
            </a:pPr>
            <a:r>
              <a:rPr lang="ru" sz="4700" b="1" spc="-50" dirty="0" smtClean="0">
                <a:solidFill>
                  <a:srgbClr val="495397"/>
                </a:solidFill>
                <a:latin typeface="Arial"/>
              </a:rPr>
              <a:t>  Преподавание </a:t>
            </a:r>
            <a:r>
              <a:rPr lang="ru" sz="4700" b="1" spc="-50" dirty="0">
                <a:solidFill>
                  <a:srgbClr val="495397"/>
                </a:solidFill>
                <a:latin typeface="Arial"/>
              </a:rPr>
              <a:t>предмета «Информатика» в 2023-2024 учебном году: единое образовательное пространство </a:t>
            </a:r>
            <a:r>
              <a:rPr lang="ru" sz="4700" b="1" spc="-50" dirty="0" smtClean="0">
                <a:solidFill>
                  <a:srgbClr val="495397"/>
                </a:solidFill>
                <a:latin typeface="Arial"/>
              </a:rPr>
              <a:t>РФ</a:t>
            </a:r>
          </a:p>
          <a:p>
            <a:pPr indent="0" algn="ctr">
              <a:lnSpc>
                <a:spcPts val="5760"/>
              </a:lnSpc>
              <a:spcBef>
                <a:spcPts val="840"/>
              </a:spcBef>
            </a:pPr>
            <a:r>
              <a:rPr lang="ru" sz="2000" b="1" spc="-50" smtClean="0">
                <a:latin typeface="Arial"/>
              </a:rPr>
              <a:t>                                            </a:t>
            </a:r>
            <a:r>
              <a:rPr lang="ru" sz="2000" b="1" spc="-50" dirty="0" smtClean="0">
                <a:latin typeface="Arial"/>
              </a:rPr>
              <a:t>Методист ГБУ ДПО «Отрадненский РЦ</a:t>
            </a:r>
            <a:r>
              <a:rPr lang="ru" sz="2000" b="1" spc="-50" smtClean="0">
                <a:latin typeface="Arial"/>
              </a:rPr>
              <a:t>»   Иванова Н.А.</a:t>
            </a:r>
            <a:endParaRPr lang="ru" sz="2000" b="1" spc="-50" dirty="0">
              <a:latin typeface="Arial"/>
            </a:endParaRPr>
          </a:p>
          <a:p>
            <a:pPr indent="0" algn="just">
              <a:lnSpc>
                <a:spcPts val="1440"/>
              </a:lnSpc>
            </a:pPr>
            <a:endParaRPr lang="ru" sz="1200" dirty="0">
              <a:solidFill>
                <a:srgbClr val="53445A"/>
              </a:solidFill>
              <a:latin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65904" y="6367272"/>
            <a:ext cx="3465576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20"/>
              </a:spcBef>
            </a:pPr>
            <a:endParaRPr lang="ru" sz="1600" b="1" dirty="0">
              <a:solidFill>
                <a:srgbClr val="152A64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"/>
            <a:ext cx="2535936" cy="64312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712" y="688848"/>
            <a:ext cx="10686288" cy="55107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5840" y="1877568"/>
            <a:ext cx="5821680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>
                <a:solidFill>
                  <a:srgbClr val="410082"/>
                </a:solidFill>
                <a:latin typeface="Arial"/>
                <a:hlinkClick r:id="rId4"/>
              </a:rPr>
              <a:t>ФЗ-№273 «ОБ ОБРАЗОВАНИИ В РОССИЙСКОМ ФЕДЕРАЦИИ»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0944" y="277368"/>
            <a:ext cx="5986272" cy="246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ПРАВОВЫЕ ОРИЕНТИРЫ ДЛЯ ОБРАЗОВАТЕЛЬНОЙ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90416" y="594360"/>
            <a:ext cx="3761232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ОРГАНИЗАЦИИ В 2023-2024 УЧ. 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8992" y="3255264"/>
            <a:ext cx="3261360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dirty="0">
                <a:solidFill>
                  <a:srgbClr val="53445A"/>
                </a:solidFill>
                <a:latin typeface="Arial"/>
                <a:hlinkClick r:id="rId5"/>
              </a:rPr>
              <a:t>ОБНОВЛЕННЫЙ ФГОС ООО </a:t>
            </a:r>
            <a:r>
              <a:rPr lang="ru" sz="1300" b="1" dirty="0" smtClean="0">
                <a:solidFill>
                  <a:srgbClr val="53445A"/>
                </a:solidFill>
                <a:latin typeface="Arial"/>
                <a:hlinkClick r:id="rId5"/>
              </a:rPr>
              <a:t>2021 </a:t>
            </a:r>
            <a:r>
              <a:rPr lang="ru" sz="1300" b="1" dirty="0">
                <a:solidFill>
                  <a:srgbClr val="53445A"/>
                </a:solidFill>
                <a:latin typeface="Arial"/>
              </a:rPr>
              <a:t>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78992" y="4624093"/>
            <a:ext cx="3249168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53445A"/>
                </a:solidFill>
                <a:latin typeface="Arial"/>
                <a:hlinkClick r:id="rId6"/>
              </a:rPr>
              <a:t>ОБНОВЛЕННЫЙ ФГОС СОО 2022 Г.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7280" y="5967984"/>
            <a:ext cx="4261104" cy="2316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>
                <a:solidFill>
                  <a:srgbClr val="410082"/>
                </a:solidFill>
                <a:latin typeface="Arial"/>
                <a:hlinkClick r:id="rId7"/>
              </a:rPr>
              <a:t>ФЕДЕРАЛЬНЫЙ ПЕРЕЧЕНЬ УЧЕБНИКОВ 2022 Г.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967216" y="6342888"/>
            <a:ext cx="1875248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u="sng" dirty="0">
                <a:solidFill>
                  <a:srgbClr val="410082"/>
                </a:solidFill>
                <a:latin typeface="Arial"/>
                <a:hlinkClick r:id="rId8"/>
              </a:rPr>
              <a:t>Нормативные документы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248" y="1450848"/>
            <a:ext cx="390144" cy="390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590800"/>
            <a:ext cx="396240" cy="390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776" y="134112"/>
            <a:ext cx="231648" cy="47061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21536" y="426720"/>
            <a:ext cx="4126992" cy="2682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8190"/>
              </a:spcAft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ЕДИНАЯ СИСТЕМА ОБРАЗОВАНИЯ РФ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4169" y="2965981"/>
            <a:ext cx="1249680" cy="17068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1260"/>
              </a:spcBef>
              <a:spcAft>
                <a:spcPts val="1260"/>
              </a:spcAft>
            </a:pPr>
            <a:r>
              <a:rPr lang="ru" sz="1700" dirty="0">
                <a:latin typeface="Arial"/>
              </a:rPr>
              <a:t>воспитания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41120" y="4194048"/>
            <a:ext cx="829056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600" b="1" dirty="0"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9496" y="2162556"/>
            <a:ext cx="1947672" cy="1524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1260"/>
              </a:spcAft>
            </a:pPr>
            <a:r>
              <a:rPr lang="ru" sz="1600" b="1" dirty="0" smtClean="0">
                <a:latin typeface="Arial"/>
              </a:rPr>
              <a:t>Единые подходы</a:t>
            </a:r>
            <a:endParaRPr lang="ru" sz="1600" b="1" dirty="0"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4169" y="2572512"/>
            <a:ext cx="3605784" cy="2133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1260"/>
              </a:spcAft>
            </a:pPr>
            <a:r>
              <a:rPr lang="ru-RU" sz="1700" dirty="0">
                <a:latin typeface="Arial"/>
              </a:rPr>
              <a:t>к</a:t>
            </a:r>
            <a:r>
              <a:rPr lang="ru" sz="1700" dirty="0" smtClean="0">
                <a:latin typeface="Arial"/>
              </a:rPr>
              <a:t> формированиюнию </a:t>
            </a:r>
            <a:r>
              <a:rPr lang="ru" sz="1700" dirty="0">
                <a:latin typeface="Arial"/>
              </a:rPr>
              <a:t>содержания </a:t>
            </a:r>
            <a:r>
              <a:rPr lang="ru" sz="1700" dirty="0" smtClean="0">
                <a:latin typeface="Arial"/>
              </a:rPr>
              <a:t>образования </a:t>
            </a:r>
            <a:r>
              <a:rPr lang="ru" sz="1700" dirty="0">
                <a:latin typeface="Arial"/>
              </a:rPr>
              <a:t>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4169" y="3345457"/>
            <a:ext cx="2142744" cy="21031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3240"/>
              </a:lnSpc>
            </a:pPr>
            <a:r>
              <a:rPr lang="ru" sz="1600" b="1" dirty="0">
                <a:latin typeface="Arial"/>
              </a:rPr>
              <a:t>Единые стандарты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4169" y="3879342"/>
            <a:ext cx="5184359" cy="485394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3240"/>
              </a:lnSpc>
            </a:pPr>
            <a:r>
              <a:rPr lang="ru-RU" sz="1600" dirty="0">
                <a:latin typeface="Arial"/>
              </a:rPr>
              <a:t>о</a:t>
            </a:r>
            <a:r>
              <a:rPr lang="ru" sz="1600" dirty="0" smtClean="0">
                <a:latin typeface="Arial"/>
              </a:rPr>
              <a:t>бразовательного пространства страны                       </a:t>
            </a:r>
            <a:r>
              <a:rPr lang="ru" sz="1600" b="1" dirty="0" smtClean="0">
                <a:latin typeface="Arial"/>
              </a:rPr>
              <a:t>Единая система </a:t>
            </a:r>
            <a:r>
              <a:rPr lang="ru" sz="1600" dirty="0" smtClean="0">
                <a:latin typeface="Arial"/>
              </a:rPr>
              <a:t>мониторинга</a:t>
            </a:r>
            <a:endParaRPr lang="ru" sz="1600" dirty="0">
              <a:latin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4169" y="5175504"/>
            <a:ext cx="4335800" cy="37144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3240"/>
              </a:lnSpc>
            </a:pPr>
            <a:r>
              <a:rPr lang="ru-RU" sz="1700" dirty="0">
                <a:latin typeface="Arial"/>
              </a:rPr>
              <a:t>о</a:t>
            </a:r>
            <a:r>
              <a:rPr lang="ru" sz="1700" dirty="0" smtClean="0">
                <a:latin typeface="Arial"/>
              </a:rPr>
              <a:t>бразовательных организаций</a:t>
            </a:r>
            <a:endParaRPr lang="ru" sz="1700" dirty="0">
              <a:latin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9545" y="4716780"/>
            <a:ext cx="3438144" cy="2103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3240"/>
              </a:lnSpc>
            </a:pPr>
            <a:r>
              <a:rPr lang="ru" sz="1700" dirty="0" smtClean="0">
                <a:latin typeface="Arial"/>
              </a:rPr>
              <a:t> эффективности </a:t>
            </a:r>
            <a:r>
              <a:rPr lang="ru" sz="1700" dirty="0">
                <a:latin typeface="Arial"/>
              </a:rPr>
              <a:t>деятельности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574536" y="405384"/>
            <a:ext cx="5428488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20"/>
              </a:spcAft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ЕДИНСТВО СОДЕРЖАНИЯ ОБЩЕГООБРАЗОВАНИЯ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412480" y="679704"/>
            <a:ext cx="1752600" cy="1706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310"/>
              </a:spcAft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ФОП ООО и СОО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610600" y="1316736"/>
            <a:ext cx="1828800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1680"/>
              </a:spcAft>
            </a:pPr>
            <a:r>
              <a:rPr lang="ru" sz="1500" b="1">
                <a:solidFill>
                  <a:srgbClr val="071EA9"/>
                </a:solidFill>
                <a:latin typeface="Arial"/>
              </a:rPr>
              <a:t>ЦЕЛЕВОЙ РАЗДЕЛ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65976" y="1853184"/>
            <a:ext cx="1917192" cy="1249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latin typeface="Arial"/>
              </a:rPr>
              <a:t>пояснительная записка;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659880" y="2033016"/>
            <a:ext cx="5263896" cy="563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  <a:spcAft>
                <a:spcPts val="420"/>
              </a:spcAft>
            </a:pPr>
            <a:r>
              <a:rPr lang="ru" sz="1300">
                <a:latin typeface="Arial"/>
              </a:rPr>
              <a:t>планируемые результаты освоения обучающимися ФОП; система оценки достижения планируемых результатов освоения ФОП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171688" y="2721864"/>
            <a:ext cx="2886456" cy="2194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1500" b="1">
                <a:solidFill>
                  <a:srgbClr val="071EA9"/>
                </a:solidFill>
                <a:latin typeface="Arial"/>
              </a:rPr>
              <a:t>СОДЕРЖАТЕЛЬНЫЙ РАЗДЕЛ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29984" y="3011424"/>
            <a:ext cx="5245608" cy="594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>
                <a:latin typeface="Arial"/>
              </a:rPr>
              <a:t>федеральные рабочие программы учебных предметов программа формирования универсальных учебных действий у обучающихся;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729984" y="3651504"/>
            <a:ext cx="3739896" cy="1676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680"/>
              </a:lnSpc>
              <a:spcAft>
                <a:spcPts val="1260"/>
              </a:spcAft>
            </a:pPr>
            <a:r>
              <a:rPr lang="ru" sz="1300">
                <a:latin typeface="Arial"/>
              </a:rPr>
              <a:t>федеральная рабочая программа воспитания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26480" y="3840480"/>
            <a:ext cx="524256" cy="4084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1200" dirty="0">
              <a:latin typeface="Arial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431536" y="5023104"/>
            <a:ext cx="707136" cy="2682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BF0101"/>
                </a:solidFill>
                <a:latin typeface="Calibri"/>
              </a:rPr>
              <a:t>ФОП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754368" y="4066032"/>
            <a:ext cx="4901184" cy="1109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36548" indent="0">
              <a:lnSpc>
                <a:spcPts val="1680"/>
              </a:lnSpc>
              <a:spcBef>
                <a:spcPts val="1260"/>
              </a:spcBef>
            </a:pPr>
            <a:r>
              <a:rPr lang="ru" sz="1500" b="1">
                <a:solidFill>
                  <a:srgbClr val="071EA9"/>
                </a:solidFill>
                <a:latin typeface="Arial"/>
              </a:rPr>
              <a:t>ОРГАНИЗАЦИОННЫЙ РАЗДЕЛ</a:t>
            </a:r>
          </a:p>
          <a:p>
            <a:pPr indent="0">
              <a:lnSpc>
                <a:spcPts val="1680"/>
              </a:lnSpc>
            </a:pPr>
            <a:r>
              <a:rPr lang="ru" sz="1300">
                <a:latin typeface="Arial"/>
              </a:rPr>
              <a:t>федеральный учебный план; федеральный план внеурочной деятельности; федеральный календарный учебный график; федеральный календарный план воспитательной работы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12992" y="2072640"/>
            <a:ext cx="4876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latin typeface="Franklin Gothic Heavy"/>
              </a:rPr>
              <a:t>■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553200" y="4395216"/>
            <a:ext cx="4876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latin typeface="Franklin Gothic Heavy"/>
              </a:rPr>
              <a:t>■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553200" y="4608576"/>
            <a:ext cx="4876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latin typeface="Franklin Gothic Heavy"/>
              </a:rPr>
              <a:t>■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6553200" y="4821936"/>
            <a:ext cx="48768" cy="548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latin typeface="Franklin Gothic Heavy"/>
              </a:rPr>
              <a:t>■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99488" y="109728"/>
            <a:ext cx="9582912" cy="10424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Место учебного предмета в учебном плане</a:t>
            </a:r>
          </a:p>
          <a:p>
            <a:pPr indent="0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на уровне основного общего образования в 2023-2024 уч. году</a:t>
            </a:r>
          </a:p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5-6 классы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586230"/>
              </p:ext>
            </p:extLst>
          </p:nvPr>
        </p:nvGraphicFramePr>
        <p:xfrm>
          <a:off x="4517136" y="2002536"/>
          <a:ext cx="6446520" cy="2520696"/>
        </p:xfrm>
        <a:graphic>
          <a:graphicData uri="http://schemas.openxmlformats.org/drawingml/2006/table">
            <a:tbl>
              <a:tblPr/>
              <a:tblGrid>
                <a:gridCol w="2410968"/>
                <a:gridCol w="2401824"/>
                <a:gridCol w="1633728"/>
              </a:tblGrid>
              <a:tr h="667512"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2400" b="1" dirty="0">
                          <a:solidFill>
                            <a:srgbClr val="FFFFFF"/>
                          </a:solidFill>
                          <a:latin typeface="Calibri"/>
                        </a:rPr>
                        <a:t>Количество часов в неделю</a:t>
                      </a:r>
                    </a:p>
                  </a:txBody>
                  <a:tcPr marL="0" marR="0" marT="0" marB="0">
                    <a:solidFill>
                      <a:srgbClr val="A379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>
                    <a:solidFill>
                      <a:srgbClr val="A379BB"/>
                    </a:solidFill>
                  </a:tcPr>
                </a:tc>
              </a:tr>
              <a:tr h="981456">
                <a:tc>
                  <a:txBody>
                    <a:bodyPr/>
                    <a:lstStyle/>
                    <a:p>
                      <a:pPr indent="0" algn="ctr"/>
                      <a:r>
                        <a:rPr lang="ru" sz="1600" dirty="0">
                          <a:latin typeface="Arial"/>
                        </a:rPr>
                        <a:t>V</a:t>
                      </a:r>
                    </a:p>
                    <a:p>
                      <a:pPr marL="215900" indent="0"/>
                      <a:r>
                        <a:rPr lang="ru" sz="1600" dirty="0">
                          <a:latin typeface="Arial"/>
                        </a:rPr>
                        <a:t>Использование ПРП</a:t>
                      </a:r>
                    </a:p>
                    <a:p>
                      <a:pPr indent="0" algn="ctr"/>
                      <a:r>
                        <a:rPr lang="en-US" sz="1600" dirty="0">
                          <a:latin typeface="Arial"/>
                        </a:rPr>
                        <a:t>(</a:t>
                      </a:r>
                      <a:r>
                        <a:rPr lang="en-US" sz="1600" dirty="0">
                          <a:solidFill>
                            <a:srgbClr val="410082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  <a:r>
                        <a:rPr lang="en-US" sz="1600" dirty="0"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dirty="0">
                          <a:latin typeface="Arial"/>
                        </a:rPr>
                        <a:t>VI</a:t>
                      </a:r>
                    </a:p>
                    <a:p>
                      <a:pPr marL="203200" indent="0"/>
                      <a:r>
                        <a:rPr lang="ru" sz="1600" dirty="0">
                          <a:latin typeface="Arial"/>
                        </a:rPr>
                        <a:t>Использование ПРП</a:t>
                      </a:r>
                    </a:p>
                    <a:p>
                      <a:pPr indent="0" algn="ctr"/>
                      <a:r>
                        <a:rPr lang="en-US" sz="1600" dirty="0">
                          <a:latin typeface="Arial"/>
                        </a:rPr>
                        <a:t>(</a:t>
                      </a:r>
                      <a:r>
                        <a:rPr lang="en-US" sz="1600" dirty="0">
                          <a:solidFill>
                            <a:srgbClr val="410082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  <a:r>
                        <a:rPr lang="en-US" sz="1600" dirty="0"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2400" b="1" dirty="0">
                          <a:solidFill>
                            <a:srgbClr val="FFFFFF"/>
                          </a:solidFill>
                          <a:latin typeface="Calibri"/>
                        </a:rPr>
                        <a:t>Всего</a:t>
                      </a:r>
                    </a:p>
                  </a:txBody>
                  <a:tcPr marL="0" marR="0" marT="0" marB="0" anchor="b">
                    <a:solidFill>
                      <a:srgbClr val="A379BB"/>
                    </a:solidFill>
                  </a:tcPr>
                </a:tc>
              </a:tr>
              <a:tr h="871728">
                <a:tc>
                  <a:txBody>
                    <a:bodyPr/>
                    <a:lstStyle/>
                    <a:p>
                      <a:pPr indent="0" algn="ctr"/>
                      <a:r>
                        <a:rPr lang="ru-RU" sz="2400" b="1" dirty="0" smtClean="0">
                          <a:latin typeface="Calibri"/>
                        </a:rPr>
                        <a:t>1</a:t>
                      </a:r>
                      <a:endParaRPr lang="en-US" sz="2400" b="1" dirty="0"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RU" sz="2400" b="1" dirty="0" smtClean="0">
                          <a:latin typeface="Calibri"/>
                        </a:rPr>
                        <a:t>1</a:t>
                      </a:r>
                      <a:endParaRPr lang="en-US" sz="2400" b="1" dirty="0"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228600" indent="0" algn="r"/>
                      <a:r>
                        <a:rPr lang="ru" sz="2400" b="1"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81328" y="3785616"/>
            <a:ext cx="2444496" cy="6827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3100">
                <a:latin typeface="Corbel"/>
              </a:rPr>
              <a:t>Информатика</a:t>
            </a:r>
          </a:p>
          <a:p>
            <a:pPr indent="0" algn="ctr"/>
            <a:r>
              <a:rPr lang="ru" sz="1600">
                <a:latin typeface="Arial"/>
              </a:rPr>
              <a:t>Базовый уровень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25168" y="4913376"/>
            <a:ext cx="4035552" cy="12862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1000">
                <a:solidFill>
                  <a:srgbClr val="2E2A33"/>
                </a:solidFill>
                <a:latin typeface="Calibri"/>
              </a:rPr>
              <a:t>МЕСТО УЧЕБНОГО ПРЕДМЕТА «ИНФОРМАТИКА»</a:t>
            </a:r>
          </a:p>
          <a:p>
            <a:pPr indent="0">
              <a:spcAft>
                <a:spcPts val="210"/>
              </a:spcAft>
            </a:pPr>
            <a:r>
              <a:rPr lang="ru" sz="1000">
                <a:solidFill>
                  <a:srgbClr val="2E2A33"/>
                </a:solidFill>
                <a:latin typeface="Calibri"/>
              </a:rPr>
              <a:t>В УЧЕБНОМ ПЛАНЕ</a:t>
            </a:r>
          </a:p>
          <a:p>
            <a:pPr indent="190500" algn="just">
              <a:lnSpc>
                <a:spcPts val="1200"/>
              </a:lnSpc>
            </a:pPr>
            <a:r>
              <a:rPr lang="ru" sz="1050" b="1">
                <a:solidFill>
                  <a:srgbClr val="2E2A33"/>
                </a:solidFill>
                <a:latin typeface="Times New Roman"/>
              </a:rPr>
              <a:t>Обязательная часть учебного плана примерной основной образовательной программы основного общего образовани</a:t>
            </a:r>
            <a:r>
              <a:rPr lang="ru" sz="1050" b="1" u="sng">
                <a:solidFill>
                  <a:srgbClr val="2E2A33"/>
                </a:solidFill>
                <a:latin typeface="Times New Roman"/>
              </a:rPr>
              <a:t>я не </a:t>
            </a:r>
            <a:r>
              <a:rPr lang="ru" sz="1050" b="1">
                <a:solidFill>
                  <a:srgbClr val="2E2A33"/>
                </a:solidFill>
                <a:latin typeface="Times New Roman"/>
              </a:rPr>
              <a:t>предусматривает обязательное изучение курса информатики в 5-6 классах. Время на данный курс образовательная органи</a:t>
            </a:r>
            <a:r>
              <a:rPr lang="ru" sz="1050" b="1" u="sng">
                <a:solidFill>
                  <a:srgbClr val="2E2A33"/>
                </a:solidFill>
                <a:latin typeface="Times New Roman"/>
              </a:rPr>
              <a:t>зация может выделить за счет части учеоного плана, формиру</a:t>
            </a:r>
            <a:r>
              <a:rPr lang="ru" sz="1050" b="1">
                <a:solidFill>
                  <a:srgbClr val="2E2A33"/>
                </a:solidFill>
                <a:latin typeface="Times New Roman"/>
              </a:rPr>
              <a:t>емой участниками образовательных отношений.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32560" y="6412992"/>
            <a:ext cx="9448800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u="sng">
                <a:solidFill>
                  <a:srgbClr val="410082"/>
                </a:solidFill>
                <a:latin typeface="Arial"/>
                <a:hlinkClick r:id="rId3"/>
              </a:rPr>
              <a:t>Примерная рабочая программа основного общего образования предмета «Информатика» базовый уровень (5-6)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919935"/>
              </p:ext>
            </p:extLst>
          </p:nvPr>
        </p:nvGraphicFramePr>
        <p:xfrm>
          <a:off x="1371600" y="1988840"/>
          <a:ext cx="3090672" cy="2520280"/>
        </p:xfrm>
        <a:graphic>
          <a:graphicData uri="http://schemas.openxmlformats.org/drawingml/2006/table">
            <a:tbl>
              <a:tblPr/>
              <a:tblGrid>
                <a:gridCol w="3090672"/>
              </a:tblGrid>
              <a:tr h="252028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Предмет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490357"/>
              </p:ext>
            </p:extLst>
          </p:nvPr>
        </p:nvGraphicFramePr>
        <p:xfrm>
          <a:off x="1432560" y="2660072"/>
          <a:ext cx="3056313" cy="984951"/>
        </p:xfrm>
        <a:graphic>
          <a:graphicData uri="http://schemas.openxmlformats.org/drawingml/2006/table">
            <a:tbl>
              <a:tblPr/>
              <a:tblGrid>
                <a:gridCol w="3056313"/>
              </a:tblGrid>
              <a:tr h="98495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Класс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26536" y="179832"/>
            <a:ext cx="6522720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Место учебного предмета в учебном плане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45208" y="539496"/>
            <a:ext cx="9491472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на уровне основного общего образования в 2023-2024 уч. году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91784" y="911352"/>
            <a:ext cx="1780032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7 - 9 классы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40012" y="1492335"/>
            <a:ext cx="1255776" cy="877824"/>
          </a:xfrm>
          <a:prstGeom prst="rect">
            <a:avLst/>
          </a:prstGeom>
          <a:solidFill>
            <a:srgbClr val="A379B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 dirty="0">
                <a:solidFill>
                  <a:srgbClr val="FFFFFF"/>
                </a:solidFill>
                <a:latin typeface="Calibri"/>
              </a:rPr>
              <a:t>Предмет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06624" y="2401824"/>
            <a:ext cx="1042416" cy="493776"/>
          </a:xfrm>
          <a:prstGeom prst="rect">
            <a:avLst/>
          </a:prstGeom>
          <a:solidFill>
            <a:srgbClr val="A379B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 dirty="0">
                <a:solidFill>
                  <a:srgbClr val="FFFFFF"/>
                </a:solidFill>
                <a:latin typeface="Calibri"/>
              </a:rPr>
              <a:t>Классы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084320" y="1435608"/>
          <a:ext cx="5980176" cy="3870960"/>
        </p:xfrm>
        <a:graphic>
          <a:graphicData uri="http://schemas.openxmlformats.org/drawingml/2006/table">
            <a:tbl>
              <a:tblPr/>
              <a:tblGrid>
                <a:gridCol w="2011680"/>
                <a:gridCol w="2069592"/>
                <a:gridCol w="1898904"/>
              </a:tblGrid>
              <a:tr h="496824"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FFFFFF"/>
                          </a:solidFill>
                          <a:latin typeface="Calibri"/>
                        </a:rPr>
                        <a:t>Количество часов в неделю</a:t>
                      </a:r>
                    </a:p>
                  </a:txBody>
                  <a:tcPr marL="0" marR="0" marT="0" marB="0" anchor="b">
                    <a:solidFill>
                      <a:srgbClr val="A379B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400"/>
                    </a:p>
                  </a:txBody>
                  <a:tcPr marL="0" marR="0" marT="0" marB="0"/>
                </a:tc>
              </a:tr>
              <a:tr h="1188720">
                <a:tc>
                  <a:txBody>
                    <a:bodyPr/>
                    <a:lstStyle/>
                    <a:p>
                      <a:pPr indent="0" algn="ctr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VII</a:t>
                      </a:r>
                    </a:p>
                    <a:p>
                      <a:pPr marL="165100" indent="0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Использование</a:t>
                      </a:r>
                    </a:p>
                    <a:p>
                      <a:pPr indent="0" algn="ctr">
                        <a:lnSpc>
                          <a:spcPts val="2160"/>
                        </a:lnSpc>
                      </a:pPr>
                      <a:r>
                        <a:rPr lang="ru" sz="1600" b="1">
                          <a:latin typeface="Arial"/>
                        </a:rPr>
                        <a:t>ПРП</a:t>
                      </a:r>
                    </a:p>
                    <a:p>
                      <a:pPr marL="165100" indent="0">
                        <a:lnSpc>
                          <a:spcPts val="2160"/>
                        </a:lnSpc>
                      </a:pPr>
                      <a:r>
                        <a:rPr lang="en-US" sz="1700">
                          <a:latin typeface="Arial"/>
                        </a:rPr>
                        <a:t>(</a:t>
                      </a:r>
                      <a:r>
                        <a:rPr lang="en-US" sz="1700">
                          <a:solidFill>
                            <a:srgbClr val="410082"/>
                          </a:solidFill>
                          <a:latin typeface="Arial"/>
                          <a:hlinkClick r:id="rId2"/>
                        </a:rPr>
                        <a:t>httDs://edsoo.ru/</a:t>
                      </a:r>
                      <a:r>
                        <a:rPr lang="en-US" sz="1700"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VIII</a:t>
                      </a:r>
                    </a:p>
                    <a:p>
                      <a:pPr marL="342900" indent="-114300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Разработанные ранее </a:t>
                      </a:r>
                      <a:r>
                        <a:rPr lang="ru" sz="1600" b="1">
                          <a:latin typeface="Arial"/>
                        </a:rPr>
                        <a:t>РП </a:t>
                      </a:r>
                      <a:r>
                        <a:rPr lang="ru" sz="1700">
                          <a:latin typeface="Arial"/>
                        </a:rPr>
                        <a:t>по информатике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IX</a:t>
                      </a:r>
                    </a:p>
                    <a:p>
                      <a:pPr marL="254000" indent="-114300">
                        <a:lnSpc>
                          <a:spcPts val="2160"/>
                        </a:lnSpc>
                      </a:pPr>
                      <a:r>
                        <a:rPr lang="ru" sz="1700">
                          <a:latin typeface="Arial"/>
                        </a:rPr>
                        <a:t>Разработанные ранее </a:t>
                      </a:r>
                      <a:r>
                        <a:rPr lang="ru" sz="1600" b="1">
                          <a:latin typeface="Arial"/>
                        </a:rPr>
                        <a:t>РП </a:t>
                      </a:r>
                      <a:r>
                        <a:rPr lang="ru" sz="1700">
                          <a:latin typeface="Arial"/>
                        </a:rPr>
                        <a:t>по информатике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472440">
                <a:tc gridSpan="3">
                  <a:txBody>
                    <a:bodyPr/>
                    <a:lstStyle/>
                    <a:p>
                      <a:pPr marL="1244600" indent="0"/>
                      <a:r>
                        <a:rPr lang="ru" sz="1700">
                          <a:latin typeface="Arial"/>
                        </a:rPr>
                        <a:t>Обязательная часть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300"/>
                    </a:p>
                  </a:txBody>
                  <a:tcPr marL="0" marR="0" marT="0" marB="0"/>
                </a:tc>
              </a:tr>
              <a:tr h="853440"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859536"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091928" y="1412776"/>
            <a:ext cx="841248" cy="1656184"/>
          </a:xfrm>
          <a:prstGeom prst="rect">
            <a:avLst/>
          </a:prstGeom>
          <a:solidFill>
            <a:srgbClr val="A379B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 dirty="0">
                <a:solidFill>
                  <a:srgbClr val="FFFFFF"/>
                </a:solidFill>
                <a:latin typeface="Calibri"/>
              </a:rPr>
              <a:t>Всего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80744" y="3657600"/>
            <a:ext cx="2651760" cy="779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700" dirty="0">
                <a:latin typeface="Arial"/>
              </a:rPr>
              <a:t>Информатика Базовый уровень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100518" y="3068960"/>
            <a:ext cx="832658" cy="22322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>
            <a:noAutofit/>
          </a:bodyPr>
          <a:lstStyle/>
          <a:p>
            <a:pPr indent="0"/>
            <a:r>
              <a:rPr lang="ru" sz="1700" dirty="0" smtClean="0">
                <a:latin typeface="Arial"/>
              </a:rPr>
              <a:t>    </a:t>
            </a:r>
          </a:p>
          <a:p>
            <a:pPr indent="0"/>
            <a:endParaRPr lang="ru" sz="1700" dirty="0">
              <a:latin typeface="Arial"/>
            </a:endParaRPr>
          </a:p>
          <a:p>
            <a:pPr indent="0"/>
            <a:endParaRPr lang="ru" sz="1700" dirty="0" smtClean="0">
              <a:latin typeface="Arial"/>
            </a:endParaRPr>
          </a:p>
          <a:p>
            <a:pPr indent="0"/>
            <a:r>
              <a:rPr lang="ru" sz="1700" dirty="0">
                <a:latin typeface="Arial"/>
              </a:rPr>
              <a:t> </a:t>
            </a:r>
            <a:r>
              <a:rPr lang="ru" sz="1700" dirty="0" smtClean="0">
                <a:latin typeface="Arial"/>
              </a:rPr>
              <a:t>    </a:t>
            </a:r>
            <a:r>
              <a:rPr lang="ru" sz="1700" dirty="0" smtClean="0">
                <a:latin typeface="Arial"/>
              </a:rPr>
              <a:t>102</a:t>
            </a:r>
            <a:endParaRPr lang="ru" sz="1700" dirty="0"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80744" y="4511040"/>
            <a:ext cx="2651760" cy="790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700" dirty="0">
                <a:latin typeface="Arial"/>
              </a:rPr>
              <a:t>Информатика Углублённый уровень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427208" y="4758205"/>
            <a:ext cx="50596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dirty="0">
                <a:latin typeface="Arial"/>
              </a:rPr>
              <a:t>204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77696" y="5693664"/>
            <a:ext cx="7022592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420"/>
              </a:spcAft>
            </a:pPr>
            <a:r>
              <a:rPr lang="ru" sz="1600" u="sng">
                <a:solidFill>
                  <a:srgbClr val="410082"/>
                </a:solidFill>
                <a:latin typeface="Arial"/>
                <a:hlinkClick r:id="rId3"/>
              </a:rPr>
              <a:t>Примерная рабочая программа основного общего образования предмета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6048" y="5949696"/>
            <a:ext cx="397459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marL="254000" indent="0" algn="just">
              <a:spcBef>
                <a:spcPts val="420"/>
              </a:spcBef>
              <a:spcAft>
                <a:spcPts val="420"/>
              </a:spcAft>
            </a:pPr>
            <a:r>
              <a:rPr lang="ru" sz="1600" u="sng">
                <a:solidFill>
                  <a:srgbClr val="410082"/>
                </a:solidFill>
                <a:latin typeface="Arial"/>
              </a:rPr>
              <a:t>«Информатика» базовый уровень (7-9)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77696" y="6199632"/>
            <a:ext cx="7022592" cy="4754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896"/>
              </a:lnSpc>
              <a:spcBef>
                <a:spcPts val="420"/>
              </a:spcBef>
            </a:pPr>
            <a:r>
              <a:rPr lang="ru" sz="1600" u="sng">
                <a:solidFill>
                  <a:srgbClr val="410082"/>
                </a:solidFill>
                <a:latin typeface="Arial"/>
                <a:hlinkClick r:id="rId4"/>
              </a:rPr>
              <a:t>Примерная рабочая программа основного общего образования предмета</a:t>
            </a:r>
            <a:r>
              <a:rPr lang="ru" sz="1600" u="sng">
                <a:solidFill>
                  <a:srgbClr val="410082"/>
                </a:solidFill>
                <a:latin typeface="Arial"/>
              </a:rPr>
              <a:t> «Информатика» углубленный уровень (7-9)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0552" y="158496"/>
            <a:ext cx="9314688" cy="9966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Место учебного предмета в учебном плане</a:t>
            </a:r>
          </a:p>
          <a:p>
            <a:pPr indent="0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на уровне среднего общего образования в 2023-2024 уч. году</a:t>
            </a:r>
          </a:p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10 класс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5960" y="1517904"/>
          <a:ext cx="8531352" cy="4431792"/>
        </p:xfrm>
        <a:graphic>
          <a:graphicData uri="http://schemas.openxmlformats.org/drawingml/2006/table">
            <a:tbl>
              <a:tblPr/>
              <a:tblGrid>
                <a:gridCol w="1584960"/>
                <a:gridCol w="3355848"/>
                <a:gridCol w="1493520"/>
                <a:gridCol w="2097024"/>
              </a:tblGrid>
              <a:tr h="1103376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предмет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Профиль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Уровень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</a:pPr>
                      <a:r>
                        <a:rPr lang="ru" sz="1300" b="1">
                          <a:latin typeface="Arial"/>
                        </a:rPr>
                        <a:t>10</a:t>
                      </a:r>
                    </a:p>
                    <a:p>
                      <a:pPr indent="0" algn="ctr">
                        <a:lnSpc>
                          <a:spcPts val="1800"/>
                        </a:lnSpc>
                      </a:pPr>
                      <a:r>
                        <a:rPr lang="ru" sz="1300" b="1">
                          <a:latin typeface="Arial"/>
                        </a:rPr>
                        <a:t>Использование ПРП </a:t>
                      </a:r>
                      <a:r>
                        <a:rPr lang="en-US" sz="1300" b="1">
                          <a:solidFill>
                            <a:srgbClr val="410082"/>
                          </a:solidFill>
                          <a:latin typeface="Arial"/>
                          <a:hlinkClick r:id="rId2"/>
                        </a:rPr>
                        <a:t>https://edsoo.ru/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</a:tr>
              <a:tr h="551688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Естественно-научный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554736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Социально-экономический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554736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300">
                          <a:latin typeface="Arial"/>
                        </a:rPr>
                        <a:t>Технологический</a:t>
                      </a:r>
                    </a:p>
                    <a:p>
                      <a:pPr indent="0" algn="ctr"/>
                      <a:r>
                        <a:rPr lang="ru" sz="1300">
                          <a:latin typeface="Arial"/>
                        </a:rPr>
                        <a:t>(инженерный)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551688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300" b="1">
                          <a:latin typeface="Arial"/>
                        </a:rPr>
                        <a:t>Технологический</a:t>
                      </a:r>
                    </a:p>
                    <a:p>
                      <a:pPr marL="114300" indent="0"/>
                      <a:r>
                        <a:rPr lang="ru" sz="1300" b="1">
                          <a:latin typeface="Arial"/>
                        </a:rPr>
                        <a:t>(информационно-технологический)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14300" indent="0"/>
                      <a:r>
                        <a:rPr lang="ru" sz="1300" b="1"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54736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Гуманитарный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560832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Универсальный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96"/>
                        </a:lnSpc>
                      </a:pPr>
                      <a:r>
                        <a:rPr lang="ru" sz="1300">
                          <a:latin typeface="Arial"/>
                        </a:rPr>
                        <a:t>базовый / </a:t>
                      </a:r>
                      <a:r>
                        <a:rPr lang="ru" sz="1300" b="1">
                          <a:latin typeface="Arial"/>
                        </a:rPr>
                        <a:t>углублённый*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>
                          <a:latin typeface="Arial"/>
                        </a:rPr>
                        <a:t>1 / </a:t>
                      </a:r>
                      <a:r>
                        <a:rPr lang="ru" sz="1600" b="1">
                          <a:latin typeface="Arial"/>
                        </a:rPr>
                        <a:t>4 *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600944" y="2197608"/>
            <a:ext cx="1502664" cy="14478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520"/>
              </a:lnSpc>
            </a:pPr>
            <a:r>
              <a:rPr lang="ru" sz="1400" b="1">
                <a:solidFill>
                  <a:srgbClr val="FF0000"/>
                </a:solidFill>
                <a:latin typeface="Calibri"/>
              </a:rPr>
              <a:t>ИНФОРМАТИКА В УЧЕБНОМ ПЛАНЕ ЛЮБОГО ПРОФИЛЯ ОБЯЗАТЕЛЬНА!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98192" y="6251448"/>
            <a:ext cx="8214360" cy="417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  <a:spcBef>
                <a:spcPts val="1680"/>
              </a:spcBef>
            </a:pPr>
            <a:r>
              <a:rPr lang="ru" sz="550">
                <a:latin typeface="Arial"/>
              </a:rPr>
              <a:t>* </a:t>
            </a:r>
            <a:r>
              <a:rPr lang="ru" sz="1400" i="1">
                <a:latin typeface="Arial"/>
              </a:rPr>
              <a:t>В универсальном профиле два учебных предмета определяет ОО по заявлению обучающегося (иное сочетание учебных предметов, чем предложено в п. 27.8 ФОП СОО)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464" y="1368552"/>
            <a:ext cx="42672" cy="45201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520" y="1399032"/>
            <a:ext cx="4706112" cy="18470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2514600"/>
            <a:ext cx="2788920" cy="3352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" y="0"/>
            <a:ext cx="382524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1032" y="3694176"/>
            <a:ext cx="2075688" cy="1621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9720" y="4367784"/>
            <a:ext cx="1456944" cy="15422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99248" y="1597152"/>
            <a:ext cx="4026408" cy="14996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292100" algn="just">
              <a:lnSpc>
                <a:spcPts val="1536"/>
              </a:lnSpc>
            </a:pPr>
            <a:r>
              <a:rPr lang="ru" sz="800" b="1">
                <a:solidFill>
                  <a:srgbClr val="2E2A33"/>
                </a:solidFill>
                <a:latin typeface="Times New Roman"/>
              </a:rPr>
              <a:t>27.9. Учебный план профиля обучения и (или) индивидуальный учебный план </a:t>
            </a:r>
            <a:r>
              <a:rPr lang="ru" sz="800" b="1" u="sng">
                <a:solidFill>
                  <a:srgbClr val="2E2A33"/>
                </a:solidFill>
                <a:latin typeface="Times New Roman"/>
              </a:rPr>
              <a:t>должны содержать не менее 13 учебных предметов</a:t>
            </a:r>
            <a:r>
              <a:rPr lang="ru" sz="800" b="1">
                <a:solidFill>
                  <a:srgbClr val="2E2A33"/>
                </a:solidFill>
                <a:latin typeface="Times New Roman"/>
              </a:rPr>
              <a:t> («Русский язык», «Литература», «Иностранный язык», «Математика», </a:t>
            </a:r>
            <a:r>
              <a:rPr lang="ru" sz="800" b="1" u="sng">
                <a:solidFill>
                  <a:srgbClr val="2E2A33"/>
                </a:solidFill>
                <a:latin typeface="Times New Roman"/>
              </a:rPr>
              <a:t>«Информатика»,</a:t>
            </a:r>
            <a:r>
              <a:rPr lang="ru" sz="800" b="1">
                <a:solidFill>
                  <a:srgbClr val="2E2A33"/>
                </a:solidFill>
                <a:latin typeface="Times New Roman"/>
              </a:rPr>
              <a:t> «История», «Обществознание», «География», «Физика», «Химия», «Биология», «Физическая культура», «Основы безопасности жизнедеятельности») и предусматривать изучение не менее 2 учебных предметов на углубленном уровне из соответствующей профилю обучения предметной области и (или) смежной с ней предметной области.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43984" y="2651760"/>
            <a:ext cx="1024128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6F6D71"/>
                </a:solidFill>
                <a:latin typeface="Times New Roman"/>
              </a:rPr>
              <a:t>27.8. </a:t>
            </a:r>
            <a:r>
              <a:rPr lang="ru" sz="550">
                <a:solidFill>
                  <a:srgbClr val="53445A"/>
                </a:solidFill>
                <a:latin typeface="Times New Roman"/>
              </a:rPr>
              <a:t>Федеральный учебный </a:t>
            </a:r>
            <a:r>
              <a:rPr lang="ru" sz="550">
                <a:solidFill>
                  <a:srgbClr val="6F6D71"/>
                </a:solidFill>
                <a:latin typeface="Times New Roman"/>
              </a:rPr>
              <a:t>план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97680" y="2773680"/>
            <a:ext cx="633984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Предметная область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98720" y="2773680"/>
            <a:ext cx="566928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2E2A33"/>
                </a:solidFill>
                <a:latin typeface="Times New Roman"/>
              </a:rPr>
              <a:t>Учебный </a:t>
            </a:r>
            <a:r>
              <a:rPr lang="ru" sz="550">
                <a:solidFill>
                  <a:srgbClr val="53445A"/>
                </a:solidFill>
                <a:latin typeface="Times New Roman"/>
              </a:rPr>
              <a:t>предмет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21096" y="2773680"/>
            <a:ext cx="862584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Уровень изучения предмета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193536" y="2901696"/>
            <a:ext cx="42367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b="1">
                <a:solidFill>
                  <a:srgbClr val="53445A"/>
                </a:solidFill>
                <a:latin typeface="Arial"/>
              </a:rPr>
              <a:t>углубленный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03776" y="3044952"/>
            <a:ext cx="429768" cy="182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24"/>
              </a:lnSpc>
            </a:pPr>
            <a:r>
              <a:rPr lang="ru" sz="550">
                <a:solidFill>
                  <a:srgbClr val="2E2A33"/>
                </a:solidFill>
                <a:latin typeface="Times New Roman"/>
              </a:rPr>
              <a:t>Русский язык и </a:t>
            </a:r>
            <a:r>
              <a:rPr lang="ru" sz="550">
                <a:solidFill>
                  <a:srgbClr val="53445A"/>
                </a:solidFill>
                <a:latin typeface="Times New Roman"/>
              </a:rPr>
              <a:t>литературе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98720" y="3044952"/>
            <a:ext cx="429768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53445A"/>
                </a:solidFill>
                <a:latin typeface="Arial"/>
              </a:rPr>
              <a:t>Русский </a:t>
            </a:r>
            <a:r>
              <a:rPr lang="ru" sz="450">
                <a:solidFill>
                  <a:srgbClr val="53445A"/>
                </a:solidFill>
                <a:latin typeface="Arial"/>
              </a:rPr>
              <a:t>язык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98720" y="3179064"/>
            <a:ext cx="37795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Литература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004816" y="3310128"/>
            <a:ext cx="405384" cy="944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Родной язык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03776" y="3316224"/>
            <a:ext cx="633984" cy="176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624"/>
              </a:lnSpc>
            </a:pPr>
            <a:r>
              <a:rPr lang="ru" sz="500">
                <a:solidFill>
                  <a:srgbClr val="53445A"/>
                </a:solidFill>
                <a:latin typeface="Times New Roman"/>
              </a:rPr>
              <a:t>Родной язык и родная литература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98720" y="3444240"/>
            <a:ext cx="59131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Родная литература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98720" y="3572256"/>
            <a:ext cx="597408" cy="1097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Иностранный язык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303776" y="3578352"/>
            <a:ext cx="621792" cy="1036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Иностранные языки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004816" y="3709416"/>
            <a:ext cx="655320" cy="1645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48"/>
              </a:lnSpc>
            </a:pPr>
            <a:r>
              <a:rPr lang="ru" sz="550">
                <a:solidFill>
                  <a:srgbClr val="53445A"/>
                </a:solidFill>
                <a:latin typeface="Times New Roman"/>
              </a:rPr>
              <a:t>Второй иностранный </a:t>
            </a:r>
            <a:r>
              <a:rPr lang="ru" sz="550">
                <a:solidFill>
                  <a:srgbClr val="2E2A33"/>
                </a:solidFill>
                <a:latin typeface="Times New Roman"/>
              </a:rPr>
              <a:t>язык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303776" y="3928872"/>
            <a:ext cx="591312" cy="176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152400" indent="0" algn="just">
              <a:lnSpc>
                <a:spcPts val="648"/>
              </a:lnSpc>
            </a:pPr>
            <a:r>
              <a:rPr lang="ru" sz="550">
                <a:solidFill>
                  <a:srgbClr val="6F6D71"/>
                </a:solidFill>
                <a:latin typeface="Times New Roman"/>
              </a:rPr>
              <a:t>Общественнонаучные </a:t>
            </a:r>
            <a:r>
              <a:rPr lang="ru" sz="450">
                <a:solidFill>
                  <a:srgbClr val="6F6D71"/>
                </a:solidFill>
                <a:latin typeface="Arial"/>
              </a:rPr>
              <a:t>предметы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004816" y="4184904"/>
            <a:ext cx="34747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2E2A33"/>
                </a:solidFill>
                <a:latin typeface="Times New Roman"/>
              </a:rPr>
              <a:t>Гео! </a:t>
            </a:r>
            <a:r>
              <a:rPr lang="ru" sz="500">
                <a:solidFill>
                  <a:srgbClr val="53445A"/>
                </a:solidFill>
                <a:latin typeface="Times New Roman"/>
              </a:rPr>
              <a:t>рафия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004816" y="4322064"/>
            <a:ext cx="399288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 u="sng">
                <a:solidFill>
                  <a:srgbClr val="53445A"/>
                </a:solidFill>
                <a:latin typeface="Times New Roman"/>
              </a:rPr>
              <a:t>Математика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309872" y="4328160"/>
            <a:ext cx="441960" cy="176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24"/>
              </a:lnSpc>
            </a:pPr>
            <a:r>
              <a:rPr lang="ru" sz="550">
                <a:solidFill>
                  <a:srgbClr val="53445A"/>
                </a:solidFill>
                <a:latin typeface="Times New Roman"/>
              </a:rPr>
              <a:t>Математика </a:t>
            </a:r>
            <a:r>
              <a:rPr lang="ru" sz="550">
                <a:solidFill>
                  <a:srgbClr val="6F6D71"/>
                </a:solidFill>
                <a:latin typeface="Times New Roman"/>
              </a:rPr>
              <a:t>и </a:t>
            </a:r>
            <a:r>
              <a:rPr lang="ru" sz="550">
                <a:solidFill>
                  <a:srgbClr val="53445A"/>
                </a:solidFill>
                <a:latin typeface="Times New Roman"/>
              </a:rPr>
              <a:t>информатика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010912" y="4450080"/>
            <a:ext cx="438912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Информатика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309872" y="4681728"/>
            <a:ext cx="320040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6F6D71"/>
                </a:solidFill>
                <a:latin typeface="Times New Roman"/>
              </a:rPr>
              <a:t>предметы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010912" y="4721352"/>
            <a:ext cx="231648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 b="1">
                <a:solidFill>
                  <a:srgbClr val="53445A"/>
                </a:solidFill>
                <a:latin typeface="Arial"/>
              </a:rPr>
              <a:t>Химия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010912" y="4855464"/>
            <a:ext cx="307848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Биология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010912" y="4986528"/>
            <a:ext cx="664464" cy="1005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00">
                <a:solidFill>
                  <a:srgbClr val="53445A"/>
                </a:solidFill>
                <a:latin typeface="Times New Roman"/>
              </a:rPr>
              <a:t>Физическая культура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309872" y="4992624"/>
            <a:ext cx="661416" cy="1645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48"/>
              </a:lnSpc>
            </a:pPr>
            <a:r>
              <a:rPr lang="ru" sz="550">
                <a:solidFill>
                  <a:srgbClr val="53445A"/>
                </a:solidFill>
                <a:latin typeface="Times New Roman"/>
              </a:rPr>
              <a:t>Физическая культура, </a:t>
            </a:r>
            <a:r>
              <a:rPr lang="ru" sz="550">
                <a:solidFill>
                  <a:srgbClr val="6F6D71"/>
                </a:solidFill>
                <a:latin typeface="Times New Roman"/>
              </a:rPr>
              <a:t>основы </a:t>
            </a:r>
            <a:r>
              <a:rPr lang="ru" sz="550">
                <a:solidFill>
                  <a:srgbClr val="53445A"/>
                </a:solidFill>
                <a:latin typeface="Times New Roman"/>
              </a:rPr>
              <a:t>безопасное™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010912" y="5114544"/>
            <a:ext cx="676656" cy="1706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24"/>
              </a:lnSpc>
            </a:pPr>
            <a:r>
              <a:rPr lang="ru" sz="550">
                <a:solidFill>
                  <a:srgbClr val="53445A"/>
                </a:solidFill>
                <a:latin typeface="Times New Roman"/>
              </a:rPr>
              <a:t>Основы безопасное™ жизнедеятельное™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5010912" y="5327904"/>
            <a:ext cx="548640" cy="182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Индивидуальный</a:t>
            </a:r>
          </a:p>
          <a:p>
            <a:pPr indent="0"/>
            <a:r>
              <a:rPr lang="ru" sz="550">
                <a:solidFill>
                  <a:srgbClr val="53445A"/>
                </a:solidFill>
                <a:latin typeface="Times New Roman"/>
              </a:rPr>
              <a:t>проект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309872" y="5538216"/>
            <a:ext cx="1325880" cy="1859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672"/>
              </a:lnSpc>
            </a:pPr>
            <a:r>
              <a:rPr lang="ru" sz="500">
                <a:solidFill>
                  <a:srgbClr val="53445A"/>
                </a:solidFill>
                <a:latin typeface="Times New Roman"/>
              </a:rPr>
              <a:t>Дополнительные учебные предметы, курсы по выбору обучающихся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26536" y="179832"/>
            <a:ext cx="6516624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Место учебного предмета в учебном плане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148840" y="545592"/>
            <a:ext cx="9278112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на уровне среднего общего образования в 2023-2024 уч. году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166104" y="917448"/>
            <a:ext cx="1249680" cy="2255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10 класс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959864" y="1432560"/>
            <a:ext cx="5093208" cy="3992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600" u="sng">
                <a:solidFill>
                  <a:srgbClr val="410082"/>
                </a:solidFill>
                <a:latin typeface="Arial"/>
              </a:rPr>
              <a:t>Приказ Министерства просвещения Российской </a:t>
            </a:r>
            <a:r>
              <a:rPr lang="ru" sz="1600" u="sng">
                <a:solidFill>
                  <a:srgbClr val="410082"/>
                </a:solidFill>
                <a:latin typeface="Arial"/>
                <a:hlinkClick r:id="rId8"/>
              </a:rPr>
              <a:t>Федерации от 12.08.2022 № 1014 от 23 ноября 2022 г.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359152" y="1917192"/>
            <a:ext cx="4693920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600" u="sng">
                <a:solidFill>
                  <a:srgbClr val="410082"/>
                </a:solidFill>
                <a:latin typeface="Arial"/>
              </a:rPr>
              <a:t>«Об утверждении Федеральной образовательной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3779520" y="2161032"/>
            <a:ext cx="3282696" cy="1584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lnSpc>
                <a:spcPts val="1920"/>
              </a:lnSpc>
            </a:pPr>
            <a:r>
              <a:rPr lang="ru" sz="1600" u="sng">
                <a:solidFill>
                  <a:srgbClr val="410082"/>
                </a:solidFill>
                <a:latin typeface="Arial"/>
              </a:rPr>
              <a:t>программы среднего образования"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73936" y="5955792"/>
            <a:ext cx="8034528" cy="6339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2400" b="1">
                <a:solidFill>
                  <a:srgbClr val="FF0000"/>
                </a:solidFill>
                <a:latin typeface="Calibri"/>
              </a:rPr>
              <a:t>ИНФОРМАТИКА В УЧЕБНОМ ПЛАНЕ ЛЮБОГО ПРОФИЛЯ</a:t>
            </a:r>
          </a:p>
          <a:p>
            <a:pPr indent="0" algn="ctr"/>
            <a:r>
              <a:rPr lang="ru" sz="2400" b="1">
                <a:solidFill>
                  <a:srgbClr val="FF0000"/>
                </a:solidFill>
                <a:latin typeface="Calibri"/>
              </a:rPr>
              <a:t>ОБЯЗАТЕЛЬНА!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"/>
            <a:ext cx="1347216" cy="68549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30552" y="158496"/>
            <a:ext cx="9314688" cy="9966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Место учебного предмета в учебном плане</a:t>
            </a:r>
          </a:p>
          <a:p>
            <a:pPr indent="0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на уровне среднего общего образования в 2023-2024 уч. году</a:t>
            </a:r>
          </a:p>
          <a:p>
            <a:pPr indent="0" algn="ctr">
              <a:lnSpc>
                <a:spcPts val="2856"/>
              </a:lnSpc>
            </a:pPr>
            <a:r>
              <a:rPr lang="ru" sz="2300" b="1">
                <a:solidFill>
                  <a:srgbClr val="495397"/>
                </a:solidFill>
                <a:latin typeface="Arial"/>
              </a:rPr>
              <a:t>11 класс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65960" y="1517904"/>
          <a:ext cx="8531352" cy="3883152"/>
        </p:xfrm>
        <a:graphic>
          <a:graphicData uri="http://schemas.openxmlformats.org/drawingml/2006/table">
            <a:tbl>
              <a:tblPr/>
              <a:tblGrid>
                <a:gridCol w="1584960"/>
                <a:gridCol w="3355848"/>
                <a:gridCol w="1493520"/>
                <a:gridCol w="2097024"/>
              </a:tblGrid>
              <a:tr h="1127760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предмет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Профиль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Уровень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</a:pPr>
                      <a:r>
                        <a:rPr lang="ru" sz="1300" b="1">
                          <a:latin typeface="Arial"/>
                        </a:rPr>
                        <a:t>11</a:t>
                      </a:r>
                    </a:p>
                    <a:p>
                      <a:pPr indent="0" algn="ctr">
                        <a:lnSpc>
                          <a:spcPts val="1800"/>
                        </a:lnSpc>
                      </a:pPr>
                      <a:r>
                        <a:rPr lang="ru" sz="1300" b="1">
                          <a:latin typeface="Arial"/>
                        </a:rPr>
                        <a:t>Использование ранее разработанных РП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Естественно-научный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Социально-экономический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51688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Arial"/>
                        </a:rPr>
                        <a:t>Технологический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latin typeface="Arial"/>
                        </a:rPr>
                        <a:t>углублённый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Гуманитарный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557784">
                <a:tc>
                  <a:txBody>
                    <a:bodyPr/>
                    <a:lstStyle/>
                    <a:p>
                      <a:pPr marL="203200" indent="0"/>
                      <a:r>
                        <a:rPr lang="ru" sz="1300" b="1">
                          <a:solidFill>
                            <a:srgbClr val="FFFFFF"/>
                          </a:solidFill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Arial"/>
                        </a:rPr>
                        <a:t>Универсальный (вариант 1)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базовый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576" y="1042416"/>
            <a:ext cx="3773424" cy="50048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44624" y="298704"/>
            <a:ext cx="9521952" cy="3657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5670"/>
              </a:spcAft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Содержание рабочей программы по учебному предмету: СОО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25168" y="1609344"/>
            <a:ext cx="6132576" cy="10180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Bef>
                <a:spcPts val="5670"/>
              </a:spcBef>
              <a:spcAft>
                <a:spcPts val="1050"/>
              </a:spcAft>
            </a:pPr>
            <a:r>
              <a:rPr lang="ru" sz="1500" b="1">
                <a:solidFill>
                  <a:srgbClr val="FF0000"/>
                </a:solidFill>
                <a:latin typeface="Arial"/>
              </a:rPr>
              <a:t>Базовый уровень</a:t>
            </a:r>
          </a:p>
          <a:p>
            <a:pPr indent="0">
              <a:spcAft>
                <a:spcPts val="1050"/>
              </a:spcAft>
            </a:pPr>
            <a:r>
              <a:rPr lang="ru" sz="1600">
                <a:latin typeface="Calibri"/>
              </a:rPr>
              <a:t>10 класс (35 часов)</a:t>
            </a:r>
          </a:p>
          <a:p>
            <a:pPr indent="0"/>
            <a:r>
              <a:rPr lang="ru" sz="1400" b="1">
                <a:solidFill>
                  <a:srgbClr val="2E2A33"/>
                </a:solidFill>
                <a:latin typeface="Times New Roman"/>
              </a:rPr>
              <a:t>1 час в неделю, всего </a:t>
            </a:r>
            <a:r>
              <a:rPr lang="ru" sz="1400" b="1">
                <a:solidFill>
                  <a:srgbClr val="848688"/>
                </a:solidFill>
                <a:latin typeface="Times New Roman"/>
              </a:rPr>
              <a:t>— </a:t>
            </a:r>
            <a:r>
              <a:rPr lang="ru" sz="1400" b="1">
                <a:solidFill>
                  <a:srgbClr val="2E2A33"/>
                </a:solidFill>
                <a:latin typeface="Times New Roman"/>
              </a:rPr>
              <a:t>35 часов, 3 часа </a:t>
            </a:r>
            <a:r>
              <a:rPr lang="ru" sz="1400" b="1">
                <a:solidFill>
                  <a:srgbClr val="848688"/>
                </a:solidFill>
                <a:latin typeface="Times New Roman"/>
              </a:rPr>
              <a:t>— </a:t>
            </a:r>
            <a:r>
              <a:rPr lang="ru" sz="1400" b="1">
                <a:solidFill>
                  <a:srgbClr val="2E2A33"/>
                </a:solidFill>
                <a:latin typeface="Times New Roman"/>
              </a:rPr>
              <a:t>резервное время.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60576" y="2779776"/>
          <a:ext cx="6294120" cy="3093720"/>
        </p:xfrm>
        <a:graphic>
          <a:graphicData uri="http://schemas.openxmlformats.org/drawingml/2006/table">
            <a:tbl>
              <a:tblPr/>
              <a:tblGrid>
                <a:gridCol w="1335024"/>
                <a:gridCol w="3733800"/>
                <a:gridCol w="1225296"/>
              </a:tblGrid>
              <a:tr h="310896">
                <a:tc>
                  <a:txBody>
                    <a:bodyPr/>
                    <a:lstStyle/>
                    <a:p>
                      <a:pPr indent="0" algn="ctr"/>
                      <a:r>
                        <a:rPr lang="ru" sz="1050" b="1">
                          <a:solidFill>
                            <a:srgbClr val="FFFFFF"/>
                          </a:solidFill>
                          <a:latin typeface="Arial"/>
                        </a:rPr>
                        <a:t>№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50" b="1">
                          <a:solidFill>
                            <a:srgbClr val="FFFFFF"/>
                          </a:solidFill>
                          <a:latin typeface="Arial"/>
                        </a:rPr>
                        <a:t>Учебное содержание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marL="177800" indent="0"/>
                      <a:r>
                        <a:rPr lang="ru" sz="1050" b="1">
                          <a:solidFill>
                            <a:srgbClr val="FFFFFF"/>
                          </a:solidFill>
                          <a:latin typeface="Arial"/>
                        </a:rPr>
                        <a:t>Кол-во часов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marL="139700" indent="0"/>
                      <a:r>
                        <a:rPr lang="ru" sz="1400" b="1">
                          <a:latin typeface="Calibri"/>
                        </a:rPr>
                        <a:t>Раздел 1.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Цифровая грамотность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39700" indent="0"/>
                      <a:r>
                        <a:rPr lang="ru" sz="1400" b="1">
                          <a:latin typeface="Calibri"/>
                        </a:rPr>
                        <a:t>Раздел 2.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Теоретические основы информатики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Информация и информационные процессы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endParaRPr sz="1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Представление информации в компьютере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orbel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Элементы алгебры логики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39700" indent="0"/>
                      <a:r>
                        <a:rPr lang="ru" sz="1400" b="1">
                          <a:latin typeface="Calibri"/>
                        </a:rPr>
                        <a:t>Раздел 3.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Информационные технологии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</a:tr>
              <a:tr h="509016"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Corbel"/>
                        </a:rPr>
                        <a:t>Технологии обработки текстовой, графической и мультимедийной информации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orbel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Резерв учебного времени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32560" y="6419088"/>
            <a:ext cx="9467088" cy="243840"/>
          </a:xfrm>
          <a:prstGeom prst="rect">
            <a:avLst/>
          </a:prstGeom>
          <a:solidFill>
            <a:srgbClr val="CBBBD9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u="sng">
                <a:solidFill>
                  <a:srgbClr val="410082"/>
                </a:solidFill>
                <a:latin typeface="Corbel"/>
                <a:hlinkClick r:id="rId3"/>
              </a:rPr>
              <a:t>Примерная рабочая программа среднего общего образования предмета «Информатика» базовый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819912"/>
            <a:ext cx="27432" cy="14478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24" y="6096"/>
            <a:ext cx="7455408" cy="14721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5584" y="1194816"/>
            <a:ext cx="2282952" cy="21396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752" y="4834128"/>
            <a:ext cx="1591056" cy="13898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18944" y="344424"/>
            <a:ext cx="9464040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495397"/>
                </a:solidFill>
                <a:latin typeface="Arial"/>
              </a:rPr>
              <a:t>Содержание рабочей программы по учебному предмету: СОО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04416" y="1734312"/>
            <a:ext cx="5590032" cy="4998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840"/>
              </a:spcAft>
            </a:pPr>
            <a:r>
              <a:rPr lang="ru" sz="1400" b="1" dirty="0">
                <a:solidFill>
                  <a:srgbClr val="2E2A33"/>
                </a:solidFill>
                <a:latin typeface="Calibri"/>
              </a:rPr>
              <a:t>10 класс</a:t>
            </a:r>
          </a:p>
          <a:p>
            <a:pPr marL="203200" indent="0"/>
            <a:r>
              <a:rPr lang="ru" sz="1400" b="1" dirty="0">
                <a:solidFill>
                  <a:srgbClr val="2E2A33"/>
                </a:solidFill>
                <a:latin typeface="Times New Roman"/>
              </a:rPr>
              <a:t>4 часа в неделю, всего 140 часов, 18 часов — резервное время.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594104" y="2389632"/>
          <a:ext cx="7327392" cy="4011168"/>
        </p:xfrm>
        <a:graphic>
          <a:graphicData uri="http://schemas.openxmlformats.org/drawingml/2006/table">
            <a:tbl>
              <a:tblPr/>
              <a:tblGrid>
                <a:gridCol w="1072896"/>
                <a:gridCol w="5105400"/>
                <a:gridCol w="1149096"/>
              </a:tblGrid>
              <a:tr h="320040"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solidFill>
                            <a:srgbClr val="FFFFFF"/>
                          </a:solidFill>
                          <a:latin typeface="Corbel"/>
                        </a:rPr>
                        <a:t>№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50" b="1">
                          <a:solidFill>
                            <a:srgbClr val="FFFFFF"/>
                          </a:solidFill>
                          <a:latin typeface="Arial"/>
                        </a:rPr>
                        <a:t>Учебное содержание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  <a:tc>
                  <a:txBody>
                    <a:bodyPr/>
                    <a:lstStyle/>
                    <a:p>
                      <a:pPr marL="139700" indent="0"/>
                      <a:r>
                        <a:rPr lang="ru" sz="1050" b="1">
                          <a:solidFill>
                            <a:srgbClr val="FFFFFF"/>
                          </a:solidFill>
                          <a:latin typeface="Arial"/>
                        </a:rPr>
                        <a:t>Кол-во часов</a:t>
                      </a:r>
                    </a:p>
                  </a:txBody>
                  <a:tcPr marL="0" marR="0" marT="0" marB="0" anchor="ctr">
                    <a:solidFill>
                      <a:srgbClr val="A379BB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marL="114300" indent="0"/>
                      <a:r>
                        <a:rPr lang="ru" sz="1400" b="1">
                          <a:latin typeface="Calibri"/>
                        </a:rPr>
                        <a:t>Раздел 1.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Цифровая грамотность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marR="2921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Corbel"/>
                        </a:rPr>
                        <a:t>Компьютер — универсальное устройство обработки данных (6 часов). Программное обеспечение (6 часов). Компьютерные сети (5 часов). Информационная безопасность (7 часов).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114300" indent="0"/>
                      <a:r>
                        <a:rPr lang="ru" sz="1400" b="1">
                          <a:latin typeface="Calibri"/>
                        </a:rPr>
                        <a:t>Раздел 2.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Теоретические основы информатики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Corbel"/>
                        </a:rPr>
                        <a:t>Представление информации в компьютере (19 часов). Основы алгебры логики (14 часов). Компьютерная арифметика (7 часов).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</a:tr>
              <a:tr h="356616">
                <a:tc>
                  <a:txBody>
                    <a:bodyPr/>
                    <a:lstStyle/>
                    <a:p>
                      <a:pPr marL="114300" indent="0"/>
                      <a:r>
                        <a:rPr lang="ru" sz="1400" b="1">
                          <a:latin typeface="Calibri"/>
                        </a:rPr>
                        <a:t>Раздел 3.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Алгоритмы и программирование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44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649224"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ru" sz="1000">
                          <a:latin typeface="Corbel"/>
                        </a:rPr>
                        <a:t>Введение в программирование </a:t>
                      </a:r>
                      <a:r>
                        <a:rPr lang="ru" sz="1000">
                          <a:latin typeface="Calibri"/>
                        </a:rPr>
                        <a:t>(16</a:t>
                      </a:r>
                      <a:r>
                        <a:rPr lang="ru" sz="1000">
                          <a:latin typeface="Corbel"/>
                        </a:rPr>
                        <a:t> часов). Вспомогательные алгоритмы (8 часов). Численные методы </a:t>
                      </a:r>
                      <a:r>
                        <a:rPr lang="ru" sz="1000">
                          <a:latin typeface="Calibri"/>
                        </a:rPr>
                        <a:t>(5</a:t>
                      </a:r>
                      <a:r>
                        <a:rPr lang="ru" sz="1000">
                          <a:latin typeface="Corbel"/>
                        </a:rPr>
                        <a:t> часов). Алгоритмы обработки символьных данных </a:t>
                      </a:r>
                      <a:r>
                        <a:rPr lang="ru" sz="1000">
                          <a:latin typeface="Calibri"/>
                        </a:rPr>
                        <a:t>(5</a:t>
                      </a:r>
                      <a:r>
                        <a:rPr lang="ru" sz="1000">
                          <a:latin typeface="Corbel"/>
                        </a:rPr>
                        <a:t> часов). Алгоритмы обработки массивов </a:t>
                      </a:r>
                      <a:r>
                        <a:rPr lang="ru" sz="1000">
                          <a:latin typeface="Calibri"/>
                        </a:rPr>
                        <a:t>(10</a:t>
                      </a:r>
                      <a:r>
                        <a:rPr lang="ru" sz="1000">
                          <a:latin typeface="Corbel"/>
                        </a:rPr>
                        <a:t> часов).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</a:tr>
              <a:tr h="335280">
                <a:tc>
                  <a:txBody>
                    <a:bodyPr/>
                    <a:lstStyle/>
                    <a:p>
                      <a:pPr marL="114300" indent="0"/>
                      <a:r>
                        <a:rPr lang="ru" sz="1400" b="1">
                          <a:latin typeface="Calibri"/>
                        </a:rPr>
                        <a:t>Раздел 4.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400" b="1">
                          <a:latin typeface="Calibri"/>
                        </a:rPr>
                        <a:t>Информационные технологии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Обработка текстовых документов (6 часов). Анализ данных (8 часов)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1500"/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/>
                    <a:lstStyle/>
                    <a:p>
                      <a:endParaRPr sz="1300"/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/>
                      <a:r>
                        <a:rPr lang="ru" sz="1000">
                          <a:latin typeface="Corbel"/>
                        </a:rPr>
                        <a:t>Резерв учебного времени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000"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0671048" y="4099560"/>
            <a:ext cx="222504" cy="140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848688"/>
                </a:solidFill>
                <a:latin typeface="Tahoma"/>
              </a:rPr>
              <a:t>МОСКВА</a:t>
            </a:r>
          </a:p>
          <a:p>
            <a:pPr indent="0"/>
            <a:r>
              <a:rPr lang="ru" sz="1000" i="1">
                <a:solidFill>
                  <a:srgbClr val="848688"/>
                </a:solidFill>
                <a:latin typeface="Arial"/>
              </a:rPr>
              <a:t>ыг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39240" y="6516624"/>
            <a:ext cx="9805416" cy="228600"/>
          </a:xfrm>
          <a:prstGeom prst="rect">
            <a:avLst/>
          </a:prstGeom>
          <a:solidFill>
            <a:srgbClr val="CBBBD9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u="sng">
                <a:solidFill>
                  <a:srgbClr val="410082"/>
                </a:solidFill>
                <a:latin typeface="Corbel"/>
                <a:hlinkClick r:id="rId6"/>
              </a:rPr>
              <a:t>Примерная рабочая программа среднего общего образования предмета «Информатика» углублённый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8720" y="85344"/>
            <a:ext cx="9826752" cy="5852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900" b="1">
                <a:solidFill>
                  <a:srgbClr val="495397"/>
                </a:solidFill>
                <a:latin typeface="Arial"/>
              </a:rPr>
              <a:t>Пример учебного плана </a:t>
            </a:r>
            <a:r>
              <a:rPr lang="ru" sz="1900" b="1">
                <a:solidFill>
                  <a:srgbClr val="FF0000"/>
                </a:solidFill>
                <a:latin typeface="Arial"/>
              </a:rPr>
              <a:t>технологического (информационно-технологического) </a:t>
            </a:r>
            <a:r>
              <a:rPr lang="ru" sz="1900" b="1">
                <a:solidFill>
                  <a:srgbClr val="495397"/>
                </a:solidFill>
                <a:latin typeface="Arial"/>
              </a:rPr>
              <a:t>профиля при 6-дневной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734582"/>
              </p:ext>
            </p:extLst>
          </p:nvPr>
        </p:nvGraphicFramePr>
        <p:xfrm>
          <a:off x="630936" y="783336"/>
          <a:ext cx="10805160" cy="5398008"/>
        </p:xfrm>
        <a:graphic>
          <a:graphicData uri="http://schemas.openxmlformats.org/drawingml/2006/table">
            <a:tbl>
              <a:tblPr/>
              <a:tblGrid>
                <a:gridCol w="2950464"/>
                <a:gridCol w="3124200"/>
                <a:gridCol w="1447800"/>
                <a:gridCol w="3282696"/>
              </a:tblGrid>
              <a:tr h="320040">
                <a:tc rowSpan="2">
                  <a:txBody>
                    <a:bodyPr/>
                    <a:lstStyle/>
                    <a:p>
                      <a:pPr indent="0"/>
                      <a:r>
                        <a:rPr lang="ru" sz="1200" dirty="0">
                          <a:latin typeface="Arial"/>
                        </a:rPr>
                        <a:t>Предметная область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Уровень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Количество часов в неделю</a:t>
                      </a:r>
                    </a:p>
                  </a:txBody>
                  <a:tcPr marL="0" marR="0" marT="0" marB="0" anchor="b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10 КЛАСС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Русский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Литература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Иностранные языки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</a:tr>
              <a:tr h="435864">
                <a:tc rowSpan="4"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latin typeface="Calibri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400" b="1">
                          <a:latin typeface="Calibri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У</a:t>
                      </a:r>
                    </a:p>
                  </a:txBody>
                  <a:tcPr marL="0" marR="0" marT="0" marB="0" anchor="ctr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EFE7C1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latin typeface="Calibri"/>
                        </a:rPr>
                        <a:t>Геометрия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У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latin typeface="Calibri"/>
                        </a:rPr>
                        <a:t>Вероятность и статистика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У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b="1">
                          <a:latin typeface="Calibri"/>
                        </a:rPr>
                        <a:t>Информатика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У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</a:tr>
              <a:tr h="219456">
                <a:tc rowSpan="3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Физика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Химия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Биология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Обществознание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География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ОБЖ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Б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</a:tr>
              <a:tr h="222504">
                <a:tc>
                  <a:txBody>
                    <a:bodyPr/>
                    <a:lstStyle/>
                    <a:p>
                      <a:endParaRPr sz="11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150" i="1">
                          <a:latin typeface="Arial"/>
                        </a:rPr>
                        <a:t>1</a:t>
                      </a:r>
                    </a:p>
                  </a:txBody>
                  <a:tcPr marL="0" marR="0" marT="0" marB="0" anchor="b"/>
                </a:tc>
              </a:tr>
              <a:tr h="219456">
                <a:tc rowSpan="3">
                  <a:txBody>
                    <a:bodyPr/>
                    <a:lstStyle/>
                    <a:p>
                      <a:pPr marR="381000" indent="0">
                        <a:lnSpc>
                          <a:spcPts val="1704"/>
                        </a:lnSpc>
                      </a:pPr>
                      <a:r>
                        <a:rPr lang="ru" sz="1200">
                          <a:latin typeface="Arial"/>
                        </a:rPr>
                        <a:t>Часть, формируемая участниками образовательных отношений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 rowSpan="3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Всего часов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34</a:t>
                      </a:r>
                    </a:p>
                  </a:txBody>
                  <a:tcPr marL="0" marR="0" marT="0" marB="0" anchor="b"/>
                </a:tc>
              </a:tr>
              <a:tr h="228600">
                <a:tc gridSpan="3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Максимально допустимая нагрузка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200">
                          <a:latin typeface="Arial"/>
                        </a:rPr>
                        <a:t>37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78408" y="6327648"/>
            <a:ext cx="9695688" cy="2499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840"/>
              </a:spcBef>
            </a:pPr>
            <a:r>
              <a:rPr lang="ru" sz="1700" i="1">
                <a:latin typeface="Arial"/>
              </a:rPr>
              <a:t>Федеральная образовательная программа среднего общего образования. Стр. 280 - 281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376" y="216408"/>
            <a:ext cx="11241024" cy="5852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  <a:spcAft>
                <a:spcPts val="1890"/>
              </a:spcAft>
            </a:pPr>
            <a:r>
              <a:rPr lang="ru" sz="1900" b="1">
                <a:solidFill>
                  <a:srgbClr val="071EA9"/>
                </a:solidFill>
                <a:latin typeface="Arial"/>
              </a:rPr>
              <a:t>Вариант </a:t>
            </a:r>
            <a:r>
              <a:rPr lang="ru" sz="1900" b="1">
                <a:solidFill>
                  <a:srgbClr val="FF0000"/>
                </a:solidFill>
                <a:latin typeface="Arial"/>
              </a:rPr>
              <a:t>мультипрофильного </a:t>
            </a:r>
            <a:r>
              <a:rPr lang="ru" sz="1900" b="1">
                <a:solidFill>
                  <a:srgbClr val="071EA9"/>
                </a:solidFill>
                <a:latin typeface="Arial"/>
              </a:rPr>
              <a:t>учебного плана школы для 10 класса </a:t>
            </a:r>
            <a:r>
              <a:rPr lang="ru" sz="1900" b="1">
                <a:solidFill>
                  <a:srgbClr val="FF0000"/>
                </a:solidFill>
                <a:latin typeface="Arial"/>
              </a:rPr>
              <a:t>(социально-экономический + технологический профили) </a:t>
            </a:r>
            <a:r>
              <a:rPr lang="ru" sz="1900" b="1">
                <a:solidFill>
                  <a:srgbClr val="071EA9"/>
                </a:solidFill>
                <a:latin typeface="Arial"/>
              </a:rPr>
              <a:t>при 6-дневной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30936" y="1109472"/>
          <a:ext cx="10954512" cy="5373624"/>
        </p:xfrm>
        <a:graphic>
          <a:graphicData uri="http://schemas.openxmlformats.org/drawingml/2006/table">
            <a:tbl>
              <a:tblPr/>
              <a:tblGrid>
                <a:gridCol w="716280"/>
                <a:gridCol w="2383536"/>
                <a:gridCol w="3480816"/>
                <a:gridCol w="2426208"/>
                <a:gridCol w="1947672"/>
              </a:tblGrid>
              <a:tr h="438912">
                <a:tc rowSpan="2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>
                    <a:solidFill>
                      <a:srgbClr val="CBBBD9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Предметная область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 algn="ctr"/>
                      <a:r>
                        <a:rPr lang="ru" sz="1200">
                          <a:latin typeface="Arial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"/>
                        </a:rPr>
                        <a:t>Уровень изучения учебного предмета / количество часов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0" indent="0"/>
                      <a:r>
                        <a:rPr lang="ru" sz="1400" b="1">
                          <a:latin typeface="Calibri"/>
                        </a:rPr>
                        <a:t>Углублённый уровень</a:t>
                      </a:r>
                    </a:p>
                  </a:txBody>
                  <a:tcPr marL="0" marR="0" marT="0" marB="0" anchor="b"/>
                </a:tc>
              </a:tr>
              <a:tr h="219456">
                <a:tc rowSpan="2" grid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Русский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Литература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grid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Иностранные языки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4" grid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 rowSpan="4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EFE7C1"/>
                    </a:solidFill>
                  </a:tcPr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Геометрия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+1</a:t>
                      </a:r>
                    </a:p>
                  </a:txBody>
                  <a:tcPr marL="0" marR="0" marT="0" marB="0" anchor="ctr">
                    <a:solidFill>
                      <a:srgbClr val="EFE7C1"/>
                    </a:solidFill>
                  </a:tcPr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Вероятность и статистика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Информатика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+3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</a:tr>
              <a:tr h="219456">
                <a:tc rowSpan="3" grid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 rowSpan="3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Физика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Химия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Биология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 gridSpan="2"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 rowSpan="3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Обществознание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EFE7C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+2</a:t>
                      </a:r>
                    </a:p>
                  </a:txBody>
                  <a:tcPr marL="0" marR="0" marT="0" marB="0" anchor="ctr">
                    <a:solidFill>
                      <a:srgbClr val="EFE7C1"/>
                    </a:solidFill>
                  </a:tcPr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География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2" gridSpan="2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ОБЖ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CBBBD9"/>
                    </a:solidFill>
                  </a:tcPr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200">
                          <a:latin typeface="Arial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3" gridSpan="2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200">
                          <a:latin typeface="Arial"/>
                        </a:rPr>
                        <a:t>Дополнительные учебные предметы, курсы по выбору обучающихся</a:t>
                      </a:r>
                    </a:p>
                  </a:txBody>
                  <a:tcPr marL="0" marR="0" marT="0" marB="0" anchor="ctr"/>
                </a:tc>
                <a:tc rowSpan="3" h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222504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gridSpan="2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150" i="1">
                          <a:latin typeface="Arial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518160"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>
                        <a:spcAft>
                          <a:spcPts val="210"/>
                        </a:spcAft>
                      </a:pPr>
                      <a:r>
                        <a:rPr lang="ru" sz="1000">
                          <a:latin typeface="Corbel"/>
                        </a:rPr>
                        <a:t>Максимально допустимая недельная нагрузка в соответствии с действующими санитарными правилами и нормами</a:t>
                      </a:r>
                    </a:p>
                    <a:p>
                      <a:pPr marL="2781300" indent="0"/>
                      <a:r>
                        <a:rPr lang="ru" sz="1000">
                          <a:latin typeface="Corbel"/>
                        </a:rPr>
                        <a:t>при 6-дневной учебной неделе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400" b="1"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376" y="2078736"/>
            <a:ext cx="1926336" cy="19690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48" y="5135880"/>
            <a:ext cx="1594104" cy="10759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5232" y="4760976"/>
            <a:ext cx="2078736" cy="16215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824" y="4401312"/>
            <a:ext cx="225552" cy="24201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2712" y="228600"/>
            <a:ext cx="10704576" cy="2987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"/>
              </a:spcAft>
            </a:pPr>
            <a:r>
              <a:rPr lang="en-US" sz="2200" b="1" dirty="0" smtClean="0">
                <a:solidFill>
                  <a:srgbClr val="495397"/>
                </a:solidFill>
                <a:latin typeface="Arial"/>
              </a:rPr>
              <a:t> </a:t>
            </a:r>
            <a:r>
              <a:rPr lang="ru" sz="2200" b="1" dirty="0">
                <a:solidFill>
                  <a:srgbClr val="495397"/>
                </a:solidFill>
                <a:latin typeface="Arial"/>
              </a:rPr>
              <a:t>Формирование рабочей программы по учебному предмету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5384" y="792480"/>
            <a:ext cx="5315712" cy="19507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 u="sng">
                <a:solidFill>
                  <a:srgbClr val="410082"/>
                </a:solidFill>
                <a:latin typeface="Arial"/>
                <a:hlinkClick r:id="rId6"/>
              </a:rPr>
              <a:t>Сайт единого содержания общего образования/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97752" y="972312"/>
            <a:ext cx="280416" cy="3718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"/>
              </a:spcAft>
            </a:pPr>
            <a:endParaRPr lang="ru" sz="3900" i="1" dirty="0"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2880" y="1298448"/>
            <a:ext cx="5763768" cy="1737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-215900">
              <a:lnSpc>
                <a:spcPts val="1440"/>
              </a:lnSpc>
              <a:spcAft>
                <a:spcPts val="840"/>
              </a:spcAft>
            </a:pPr>
            <a:r>
              <a:rPr lang="ru" sz="1100" b="1" u="sng" dirty="0" smtClean="0">
                <a:solidFill>
                  <a:srgbClr val="410082"/>
                </a:solidFill>
                <a:latin typeface="Arial"/>
                <a:hlinkClick r:id="rId7"/>
              </a:rPr>
              <a:t>Примерная </a:t>
            </a:r>
            <a:r>
              <a:rPr lang="ru" sz="1100" b="1" u="sng" dirty="0">
                <a:solidFill>
                  <a:srgbClr val="410082"/>
                </a:solidFill>
                <a:latin typeface="Arial"/>
                <a:hlinkClick r:id="rId7"/>
              </a:rPr>
              <a:t>рабочая программа основного общего образования предмета</a:t>
            </a:r>
            <a:r>
              <a:rPr lang="ru" sz="1100" b="1" u="sng" dirty="0">
                <a:solidFill>
                  <a:srgbClr val="410082"/>
                </a:solidFill>
                <a:latin typeface="Arial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7472" y="1536192"/>
            <a:ext cx="5599176" cy="12161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215900">
              <a:lnSpc>
                <a:spcPts val="1440"/>
              </a:lnSpc>
              <a:spcAft>
                <a:spcPts val="840"/>
              </a:spcAft>
            </a:pPr>
            <a:r>
              <a:rPr lang="ru" sz="1100" b="1" u="sng">
                <a:solidFill>
                  <a:srgbClr val="410082"/>
                </a:solidFill>
                <a:latin typeface="Arial"/>
              </a:rPr>
              <a:t>«Информатика» базовый уровень (5-6)</a:t>
            </a:r>
          </a:p>
          <a:p>
            <a:pPr indent="0">
              <a:lnSpc>
                <a:spcPts val="1440"/>
              </a:lnSpc>
              <a:spcAft>
                <a:spcPts val="840"/>
              </a:spcAft>
            </a:pPr>
            <a:r>
              <a:rPr lang="ru" sz="1100" b="1" u="sng">
                <a:solidFill>
                  <a:srgbClr val="410082"/>
                </a:solidFill>
                <a:latin typeface="Arial"/>
                <a:hlinkClick r:id="rId8"/>
              </a:rPr>
              <a:t>Примерная рабочая программа основного общего образования предмета</a:t>
            </a:r>
            <a:r>
              <a:rPr lang="ru" sz="1100" b="1" u="sng">
                <a:solidFill>
                  <a:srgbClr val="410082"/>
                </a:solidFill>
                <a:latin typeface="Arial"/>
              </a:rPr>
              <a:t> «Информатика» базовый уровень (7-9)</a:t>
            </a:r>
          </a:p>
          <a:p>
            <a:pPr indent="0">
              <a:lnSpc>
                <a:spcPts val="1440"/>
              </a:lnSpc>
            </a:pPr>
            <a:r>
              <a:rPr lang="ru" sz="1100" b="1" u="sng">
                <a:solidFill>
                  <a:srgbClr val="410082"/>
                </a:solidFill>
                <a:latin typeface="Arial"/>
                <a:hlinkClick r:id="rId9"/>
              </a:rPr>
              <a:t>Примерная рабочая программа основного общего образования предмета</a:t>
            </a:r>
            <a:r>
              <a:rPr lang="ru" sz="1100" b="1" u="sng">
                <a:solidFill>
                  <a:srgbClr val="410082"/>
                </a:solidFill>
                <a:latin typeface="Arial"/>
              </a:rPr>
              <a:t> «Информатика» углубленный уровень (7-9)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2816" y="3194304"/>
            <a:ext cx="5596128" cy="37795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  <a:spcBef>
                <a:spcPts val="1050"/>
              </a:spcBef>
              <a:spcAft>
                <a:spcPts val="210"/>
              </a:spcAft>
            </a:pPr>
            <a:r>
              <a:rPr lang="ru" sz="1100" b="1" u="sng">
                <a:solidFill>
                  <a:srgbClr val="410082"/>
                </a:solidFill>
                <a:latin typeface="Arial"/>
                <a:hlinkClick r:id="rId10"/>
              </a:rPr>
              <a:t>Примерная рабочая программа среднего общего образования предмета</a:t>
            </a:r>
            <a:r>
              <a:rPr lang="ru" sz="1100" b="1" u="sng">
                <a:solidFill>
                  <a:srgbClr val="410082"/>
                </a:solidFill>
                <a:latin typeface="Arial"/>
              </a:rPr>
              <a:t> «Информатика» базовый уровень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778752" y="914400"/>
          <a:ext cx="4983480" cy="436880"/>
        </p:xfrm>
        <a:graphic>
          <a:graphicData uri="http://schemas.openxmlformats.org/drawingml/2006/table">
            <a:tbl>
              <a:tblPr/>
              <a:tblGrid>
                <a:gridCol w="417576"/>
                <a:gridCol w="1094232"/>
                <a:gridCol w="594360"/>
                <a:gridCol w="1804416"/>
                <a:gridCol w="829056"/>
                <a:gridCol w="243840"/>
              </a:tblGrid>
              <a:tr h="170688"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ts val="288"/>
                        </a:lnSpc>
                      </a:pPr>
                      <a:r>
                        <a:rPr lang="ru" sz="400" spc="-50">
                          <a:solidFill>
                            <a:srgbClr val="848688"/>
                          </a:solidFill>
                          <a:latin typeface="Arial"/>
                        </a:rPr>
                        <a:t>ПКПП1ШШ1 </a:t>
                      </a:r>
                      <a:r>
                        <a:rPr lang="ru" sz="400" spc="-50">
                          <a:solidFill>
                            <a:srgbClr val="AAB4B9"/>
                          </a:solidFill>
                          <a:latin typeface="Arial"/>
                        </a:rPr>
                        <a:t>ИНСТИТУТ СТРАТЕГИИ </a:t>
                      </a:r>
                      <a:r>
                        <a:rPr lang="ru" sz="400" spc="-50">
                          <a:solidFill>
                            <a:srgbClr val="848688"/>
                          </a:solidFill>
                          <a:latin typeface="Arial"/>
                        </a:rPr>
                        <a:t>■иаиип </a:t>
                      </a:r>
                      <a:r>
                        <a:rPr lang="ru" sz="400" i="1">
                          <a:solidFill>
                            <a:srgbClr val="AAB4B9"/>
                          </a:solidFill>
                          <a:latin typeface="Arial"/>
                        </a:rPr>
                        <a:t>'Ш</a:t>
                      </a:r>
                      <a:r>
                        <a:rPr lang="ru" sz="450">
                          <a:solidFill>
                            <a:srgbClr val="AAB4B9"/>
                          </a:solidFill>
                          <a:latin typeface="Arial"/>
                        </a:rPr>
                        <a:t> </a:t>
                      </a:r>
                      <a:r>
                        <a:rPr lang="ru" sz="400" spc="-50">
                          <a:solidFill>
                            <a:srgbClr val="AAB4B9"/>
                          </a:solidFill>
                          <a:latin typeface="Arial"/>
                        </a:rPr>
                        <a:t>1М-тш1ш&lt;*&lt;*жиил1Ы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114300" indent="0" algn="r"/>
                      <a:r>
                        <a:rPr lang="ru" sz="550">
                          <a:solidFill>
                            <a:srgbClr val="495397"/>
                          </a:solidFill>
                          <a:latin typeface="Arial"/>
                        </a:rPr>
                        <a:t>□</a:t>
                      </a:r>
                    </a:p>
                    <a:p>
                      <a:pPr indent="0" algn="r"/>
                      <a:r>
                        <a:rPr lang="ru" sz="450">
                          <a:solidFill>
                            <a:srgbClr val="53445A"/>
                          </a:solidFill>
                          <a:latin typeface="Arial"/>
                        </a:rPr>
                        <a:t>П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825500" indent="0">
                        <a:lnSpc>
                          <a:spcPts val="696"/>
                        </a:lnSpc>
                      </a:pPr>
                      <a:r>
                        <a:rPr lang="ru" sz="550">
                          <a:solidFill>
                            <a:srgbClr val="2E2A33"/>
                          </a:solidFill>
                          <a:latin typeface="Arial"/>
                        </a:rPr>
                        <a:t>ЕДИНОЕ СОДЕРЖАНИЕ ОБШЕГО ОБРАЗОВАНИЯ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900"/>
                    </a:p>
                  </a:txBody>
                  <a:tcPr marL="0" marR="0" marT="0" marB="0"/>
                </a:tc>
              </a:tr>
              <a:tr h="243840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solidFill>
                      <a:srgbClr val="6C256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450">
                          <a:solidFill>
                            <a:srgbClr val="E1E2E9"/>
                          </a:solidFill>
                          <a:latin typeface="Arial"/>
                        </a:rPr>
                        <a:t>Конструктор рабочих программ</a:t>
                      </a:r>
                    </a:p>
                  </a:txBody>
                  <a:tcPr marL="0" marR="0" marT="0" marB="0" anchor="ctr">
                    <a:solidFill>
                      <a:srgbClr val="6C256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450">
                          <a:solidFill>
                            <a:srgbClr val="E1E2E9"/>
                          </a:solidFill>
                          <a:latin typeface="Arial"/>
                        </a:rPr>
                        <a:t>Учебные предметы</a:t>
                      </a:r>
                    </a:p>
                  </a:txBody>
                  <a:tcPr marL="0" marR="0" marT="0" marB="0" anchor="ctr">
                    <a:solidFill>
                      <a:srgbClr val="6C2563"/>
                    </a:solidFill>
                  </a:tcPr>
                </a:tc>
                <a:tc>
                  <a:txBody>
                    <a:bodyPr/>
                    <a:lstStyle/>
                    <a:p>
                      <a:pPr marL="76200" indent="0" algn="ctr"/>
                      <a:r>
                        <a:rPr lang="ru" sz="450">
                          <a:solidFill>
                            <a:srgbClr val="E1E2E9"/>
                          </a:solidFill>
                          <a:latin typeface="Arial"/>
                        </a:rPr>
                        <a:t>Рабочие программы Методические видеоуроки</a:t>
                      </a:r>
                    </a:p>
                  </a:txBody>
                  <a:tcPr marL="0" marR="0" marT="0" marB="0" anchor="ctr">
                    <a:solidFill>
                      <a:srgbClr val="6C256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r"/>
                      <a:r>
                        <a:rPr lang="ru" sz="450">
                          <a:solidFill>
                            <a:srgbClr val="B4828B"/>
                          </a:solidFill>
                          <a:latin typeface="Arial"/>
                        </a:rPr>
                        <a:t>Вход 1 Регистрация</a:t>
                      </a:r>
                    </a:p>
                  </a:txBody>
                  <a:tcPr marL="0" marR="0" marT="0" marB="0" anchor="ctr">
                    <a:solidFill>
                      <a:srgbClr val="6C2563"/>
                    </a:solidFill>
                  </a:tcPr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solidFill>
                            <a:srgbClr val="FFFFFF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6C2563"/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7827264" y="1633728"/>
            <a:ext cx="2901696" cy="2682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1680"/>
              </a:spcBef>
            </a:pPr>
            <a:r>
              <a:rPr lang="ru" sz="1600">
                <a:solidFill>
                  <a:srgbClr val="2E2A33"/>
                </a:solidFill>
                <a:latin typeface="Times New Roman"/>
              </a:rPr>
              <a:t>Конструктор рабочих программ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152" y="3907536"/>
            <a:ext cx="7345680" cy="10728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marL="166624" indent="241300">
              <a:lnSpc>
                <a:spcPts val="1440"/>
              </a:lnSpc>
              <a:spcBef>
                <a:spcPts val="630"/>
              </a:spcBef>
            </a:pPr>
            <a:r>
              <a:rPr lang="ru" sz="1100" b="1" u="sng" dirty="0">
                <a:solidFill>
                  <a:srgbClr val="410082"/>
                </a:solidFill>
                <a:latin typeface="Arial"/>
              </a:rPr>
              <a:t>Примерная рабочая программа среднего общего образования </a:t>
            </a:r>
            <a:r>
              <a:rPr lang="en-US" sz="1100" b="1" dirty="0">
                <a:solidFill>
                  <a:srgbClr val="071EA9"/>
                </a:solidFill>
                <a:latin typeface="Arial"/>
              </a:rPr>
              <a:t>J </a:t>
            </a:r>
            <a:r>
              <a:rPr lang="ru" sz="1100" b="1" u="sng" dirty="0">
                <a:solidFill>
                  <a:srgbClr val="410082"/>
                </a:solidFill>
                <a:latin typeface="Arial"/>
              </a:rPr>
              <a:t>предмета «Информатика» углублённый уровень</a:t>
            </a:r>
            <a:r>
              <a:rPr lang="ru" sz="1100" b="1" dirty="0">
                <a:solidFill>
                  <a:srgbClr val="410082"/>
                </a:solidFill>
                <a:latin typeface="Arial"/>
              </a:rPr>
              <a:t>    </a:t>
            </a:r>
            <a:endParaRPr lang="ru-RU" sz="1100" b="1" dirty="0">
              <a:solidFill>
                <a:srgbClr val="071EA9"/>
              </a:solidFill>
              <a:latin typeface="Arial"/>
            </a:endParaRPr>
          </a:p>
          <a:p>
            <a:pPr marL="166624" indent="241300">
              <a:lnSpc>
                <a:spcPts val="1440"/>
              </a:lnSpc>
              <a:spcBef>
                <a:spcPts val="630"/>
              </a:spcBef>
            </a:pPr>
            <a:endParaRPr lang="ru" sz="1000" b="1" i="1" dirty="0">
              <a:solidFill>
                <a:srgbClr val="071EA9"/>
              </a:solidFill>
              <a:latin typeface="Arial"/>
            </a:endParaRPr>
          </a:p>
          <a:p>
            <a:pPr indent="0" algn="just">
              <a:lnSpc>
                <a:spcPts val="1440"/>
              </a:lnSpc>
              <a:spcAft>
                <a:spcPts val="630"/>
              </a:spcAft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1.</a:t>
            </a:r>
            <a:r>
              <a:rPr lang="ru" sz="1100" b="1" dirty="0">
                <a:latin typeface="Arial"/>
              </a:rPr>
              <a:t> </a:t>
            </a:r>
            <a:r>
              <a:rPr lang="ru" sz="1100" b="1" dirty="0">
                <a:solidFill>
                  <a:srgbClr val="152A64"/>
                </a:solidFill>
                <a:latin typeface="Arial"/>
              </a:rPr>
              <a:t>Пояснительная записка, включающая: цели обучения, общую характеристику учебного предмета, место учебного предмета в учебном плане.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326880" y="2078736"/>
            <a:ext cx="2383536" cy="9570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Aft>
                <a:spcPts val="420"/>
              </a:spcAft>
            </a:pPr>
            <a:r>
              <a:rPr lang="ru" sz="700">
                <a:solidFill>
                  <a:srgbClr val="53445A"/>
                </a:solidFill>
                <a:latin typeface="Times New Roman"/>
              </a:rPr>
              <a:t>Уважаемые коллеги!</a:t>
            </a:r>
          </a:p>
          <a:p>
            <a:pPr indent="0" algn="just">
              <a:lnSpc>
                <a:spcPts val="960"/>
              </a:lnSpc>
            </a:pPr>
            <a:r>
              <a:rPr lang="ru" sz="700">
                <a:solidFill>
                  <a:srgbClr val="53445A"/>
                </a:solidFill>
                <a:latin typeface="Times New Roman"/>
              </a:rPr>
              <a:t>Информируем вас, Конструктор рабочих программ закрыт на доработку для обновления под Федеральные основные общеобразовательные программы. Новая версия конструктора будет доступна </a:t>
            </a:r>
            <a:r>
              <a:rPr lang="ru" sz="700">
                <a:solidFill>
                  <a:srgbClr val="2E2A33"/>
                </a:solidFill>
                <a:latin typeface="Times New Roman"/>
              </a:rPr>
              <a:t>30 марта 2023 года.</a:t>
            </a:r>
          </a:p>
          <a:p>
            <a:pPr indent="0" algn="just"/>
            <a:r>
              <a:rPr lang="ru" sz="550">
                <a:solidFill>
                  <a:srgbClr val="6F6D71"/>
                </a:solidFill>
                <a:latin typeface="Arial"/>
              </a:rPr>
              <a:t>Инструкция по работе с Конструктором рабочих программ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55024" y="3590544"/>
            <a:ext cx="2895600" cy="2316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210"/>
              </a:spcBef>
              <a:spcAft>
                <a:spcPts val="630"/>
              </a:spcAft>
            </a:pPr>
            <a:r>
              <a:rPr lang="en-US" sz="1500" b="1" u="sng">
                <a:solidFill>
                  <a:srgbClr val="410082"/>
                </a:solidFill>
                <a:latin typeface="Arial"/>
                <a:hlinkClick r:id="rId11"/>
              </a:rPr>
              <a:t>https://edsoo.ru/constructor/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5344" y="5102352"/>
            <a:ext cx="5388864" cy="8473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630"/>
              </a:spcBef>
              <a:spcAft>
                <a:spcPts val="1050"/>
              </a:spcAft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2.</a:t>
            </a:r>
            <a:r>
              <a:rPr lang="ru" sz="1100" b="1" dirty="0">
                <a:latin typeface="Arial"/>
              </a:rPr>
              <a:t> </a:t>
            </a:r>
            <a:r>
              <a:rPr lang="ru" sz="1100" b="1" dirty="0">
                <a:solidFill>
                  <a:srgbClr val="152A64"/>
                </a:solidFill>
                <a:latin typeface="Arial"/>
              </a:rPr>
              <a:t>Планируемые результаты освоения примерной рабочей программы:</a:t>
            </a:r>
          </a:p>
          <a:p>
            <a:pPr indent="0" algn="just">
              <a:lnSpc>
                <a:spcPts val="1296"/>
              </a:lnSpc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✓    личностные;</a:t>
            </a:r>
          </a:p>
          <a:p>
            <a:pPr indent="0" algn="just">
              <a:lnSpc>
                <a:spcPts val="1296"/>
              </a:lnSpc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✓    метапредметные;</a:t>
            </a:r>
          </a:p>
          <a:p>
            <a:pPr indent="0" algn="just">
              <a:lnSpc>
                <a:spcPts val="1296"/>
              </a:lnSpc>
              <a:spcAft>
                <a:spcPts val="1680"/>
              </a:spcAft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✓    предметные</a:t>
            </a:r>
            <a:r>
              <a:rPr lang="ru" sz="1100" b="1" dirty="0">
                <a:solidFill>
                  <a:srgbClr val="756525"/>
                </a:solidFill>
                <a:latin typeface="Arial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576" y="6260592"/>
            <a:ext cx="4157472" cy="5608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1680"/>
              </a:spcBef>
              <a:spcAft>
                <a:spcPts val="1050"/>
              </a:spcAft>
            </a:pPr>
            <a:r>
              <a:rPr lang="ru" sz="1100" b="1" dirty="0">
                <a:solidFill>
                  <a:srgbClr val="152A64"/>
                </a:solidFill>
                <a:latin typeface="Arial"/>
              </a:rPr>
              <a:t>3.    Содержание учебных предметов по годам обучения.</a:t>
            </a:r>
          </a:p>
          <a:p>
            <a:pPr indent="0" algn="just"/>
            <a:r>
              <a:rPr lang="ru" sz="1100" b="1" dirty="0">
                <a:solidFill>
                  <a:srgbClr val="152A64"/>
                </a:solidFill>
                <a:latin typeface="Arial"/>
              </a:rPr>
              <a:t>4.    Тематическое планирование.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2" y="0"/>
            <a:ext cx="1261872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456" y="2587752"/>
            <a:ext cx="7638288" cy="30906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433816" y="70104"/>
            <a:ext cx="3675888" cy="411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656"/>
              </a:lnSpc>
            </a:pPr>
            <a:r>
              <a:rPr lang="ru" sz="1300">
                <a:solidFill>
                  <a:srgbClr val="53445A"/>
                </a:solidFill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1656"/>
              </a:lnSpc>
            </a:pPr>
            <a:r>
              <a:rPr lang="ru" sz="1300">
                <a:solidFill>
                  <a:srgbClr val="53445A"/>
                </a:solidFill>
                <a:latin typeface="Arial"/>
              </a:rPr>
              <a:t>Российской Федерации от 21.09.2022 № 858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91840" y="1100328"/>
            <a:ext cx="5986272" cy="3139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495397"/>
                </a:solidFill>
                <a:latin typeface="Arial"/>
              </a:rPr>
              <a:t>Федеральный перечень учебников: ООО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37104" y="2042160"/>
            <a:ext cx="7043928" cy="228600"/>
          </a:xfrm>
          <a:prstGeom prst="rect">
            <a:avLst/>
          </a:prstGeom>
          <a:solidFill>
            <a:srgbClr val="A379B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FFFFFF"/>
                </a:solidFill>
                <a:latin typeface="Arial"/>
              </a:rPr>
              <a:t>5-6 - Семёнов А.Л., Рудченко Т.А. 5-6 - Босова Л.Л., Босова А.Ю.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47160" y="5940552"/>
            <a:ext cx="4757928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>
                <a:solidFill>
                  <a:srgbClr val="FF0000"/>
                </a:solidFill>
                <a:latin typeface="Arial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2" y="3048"/>
            <a:ext cx="3221736" cy="65958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056" y="2002536"/>
            <a:ext cx="1975104" cy="3761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744" y="2002536"/>
            <a:ext cx="1956816" cy="3761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760" y="2002536"/>
            <a:ext cx="1975104" cy="3770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400" y="2002536"/>
            <a:ext cx="1901952" cy="37703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4064" y="6608064"/>
            <a:ext cx="176784" cy="2499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09344" y="1005840"/>
            <a:ext cx="1584960" cy="832104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7-9 -</a:t>
            </a:r>
          </a:p>
          <a:p>
            <a:pPr indent="0" algn="just">
              <a:lnSpc>
                <a:spcPts val="2400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Босова Л.Л., Босова А.Ю.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84448" y="1005840"/>
            <a:ext cx="1746504" cy="880872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376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7-9 - Поляков К.Ю.,</a:t>
            </a:r>
          </a:p>
          <a:p>
            <a:pPr marL="127000" indent="0">
              <a:lnSpc>
                <a:spcPts val="2376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Ерёмин Е.А.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32704" y="1158240"/>
            <a:ext cx="1755648" cy="527304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400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7-9 - Под ред. Семакина И.Г.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53528" y="1173480"/>
            <a:ext cx="1840992" cy="548640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84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7-9 - Под ред. </a:t>
            </a:r>
            <a:r>
              <a:rPr lang="ru" sz="1600" b="1">
                <a:solidFill>
                  <a:srgbClr val="FFFFFF"/>
                </a:solidFill>
                <a:latin typeface="Arial"/>
              </a:rPr>
              <a:t>Кушниренко А.Г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717024" y="1155192"/>
            <a:ext cx="1819656" cy="579120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376"/>
              </a:lnSpc>
            </a:pPr>
            <a:r>
              <a:rPr lang="ru" sz="1900" b="1">
                <a:solidFill>
                  <a:srgbClr val="FFFFFF"/>
                </a:solidFill>
                <a:latin typeface="Arial"/>
              </a:rPr>
              <a:t>7-9 - Гейн А.Г., Юнерман Н.А.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99688" y="79248"/>
            <a:ext cx="8510016" cy="441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Российской Федерации от 21.09.2022 № 858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99688" y="588264"/>
            <a:ext cx="8510016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495397"/>
                </a:solidFill>
                <a:latin typeface="Arial"/>
              </a:rPr>
              <a:t>Федеральный перечень учебников: ООО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837432" y="6068568"/>
            <a:ext cx="5355336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FF0000"/>
                </a:solidFill>
                <a:latin typeface="Arial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97736" cy="23256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" y="3499104"/>
            <a:ext cx="210312" cy="402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" y="4291584"/>
            <a:ext cx="210312" cy="390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1704" y="2761488"/>
            <a:ext cx="2033016" cy="28072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056" y="2764536"/>
            <a:ext cx="2127504" cy="28376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656" y="2709672"/>
            <a:ext cx="4139184" cy="28834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0656" y="2770632"/>
            <a:ext cx="2033016" cy="280111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01952" y="1624584"/>
            <a:ext cx="1039368" cy="752856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152400">
              <a:lnSpc>
                <a:spcPts val="2160"/>
              </a:lnSpc>
            </a:pPr>
            <a:r>
              <a:rPr lang="ru" sz="1600" b="1">
                <a:solidFill>
                  <a:srgbClr val="FFFFFF"/>
                </a:solidFill>
                <a:latin typeface="Arial"/>
              </a:rPr>
              <a:t>10-11 -Гейн А.Г., Гейн А.А.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03320" y="79248"/>
            <a:ext cx="8406384" cy="4419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Российской Федерации от 21.09.2022 № 858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03320" y="667512"/>
            <a:ext cx="8406384" cy="6736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spcAft>
                <a:spcPts val="630"/>
              </a:spcAft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Федеральный перечень учебников: СОО</a:t>
            </a:r>
          </a:p>
          <a:p>
            <a:pPr marL="1784096" indent="0">
              <a:spcAft>
                <a:spcPts val="1890"/>
              </a:spcAft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Базовый уровень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33216" y="1609344"/>
            <a:ext cx="8001000" cy="798576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marL="419100" indent="114300">
              <a:lnSpc>
                <a:spcPts val="2160"/>
              </a:lnSpc>
              <a:spcBef>
                <a:spcPts val="1890"/>
              </a:spcBef>
            </a:pPr>
            <a:r>
              <a:rPr lang="ru" sz="1600" b="1">
                <a:solidFill>
                  <a:srgbClr val="FFFFFF"/>
                </a:solidFill>
                <a:latin typeface="Arial"/>
              </a:rPr>
              <a:t>10-11 - 10-11 - 10-11 -Под ред.    Под ред.    у</a:t>
            </a:r>
            <a:r>
              <a:rPr lang="ru" sz="1600" b="1" baseline="-25000">
                <a:solidFill>
                  <a:srgbClr val="FFFFFF"/>
                </a:solidFill>
                <a:latin typeface="Arial"/>
              </a:rPr>
              <a:t>Г</a:t>
            </a:r>
            <a:r>
              <a:rPr lang="ru" sz="1600" b="1">
                <a:solidFill>
                  <a:srgbClr val="FFFFFF"/>
                </a:solidFill>
                <a:latin typeface="Arial"/>
              </a:rPr>
              <a:t>р</a:t>
            </a:r>
            <a:r>
              <a:rPr lang="ru" sz="1600" b="1" baseline="-25000">
                <a:solidFill>
                  <a:srgbClr val="FFFFFF"/>
                </a:solidFill>
                <a:latin typeface="Arial"/>
              </a:rPr>
              <a:t>Ин</a:t>
            </a:r>
            <a:r>
              <a:rPr lang="ru" sz="1600" b="1">
                <a:solidFill>
                  <a:srgbClr val="FFFFFF"/>
                </a:solidFill>
                <a:latin typeface="Arial"/>
              </a:rPr>
              <a:t>о</a:t>
            </a:r>
            <a:r>
              <a:rPr lang="ru" sz="1600" b="1" baseline="-25000">
                <a:solidFill>
                  <a:srgbClr val="FFFFFF"/>
                </a:solidFill>
                <a:latin typeface="Arial"/>
              </a:rPr>
              <a:t>ВИ</a:t>
            </a:r>
            <a:r>
              <a:rPr lang="ru" sz="1600" b="1">
                <a:solidFill>
                  <a:srgbClr val="FFFFFF"/>
                </a:solidFill>
                <a:latin typeface="Arial"/>
              </a:rPr>
              <a:t>ч И.Д. </a:t>
            </a:r>
            <a:r>
              <a:rPr lang="ru" sz="1700">
                <a:solidFill>
                  <a:srgbClr val="FFFFFF"/>
                </a:solidFill>
                <a:latin typeface="Arial"/>
              </a:rPr>
              <a:t>Алешина А.В. ,</a:t>
            </a:r>
          </a:p>
          <a:p>
            <a:pPr indent="0" algn="just">
              <a:lnSpc>
                <a:spcPts val="2160"/>
              </a:lnSpc>
            </a:pPr>
            <a:r>
              <a:rPr lang="ru" sz="1600" b="1">
                <a:solidFill>
                  <a:srgbClr val="FFFFFF"/>
                </a:solidFill>
                <a:latin typeface="Arial"/>
              </a:rPr>
              <a:t>Макаровой Н.В. Семакина И.Г.    </a:t>
            </a:r>
            <a:r>
              <a:rPr lang="ru" sz="1700">
                <a:solidFill>
                  <a:srgbClr val="FFFFFF"/>
                </a:solidFill>
                <a:latin typeface="Arial"/>
              </a:rPr>
              <a:t>БулгаковА.Л. 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655808" y="2474976"/>
            <a:ext cx="341376" cy="204216"/>
          </a:xfrm>
          <a:prstGeom prst="rect">
            <a:avLst/>
          </a:prstGeom>
          <a:solidFill>
            <a:srgbClr val="A379BB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>
                <a:solidFill>
                  <a:srgbClr val="FFFFFF"/>
                </a:solidFill>
                <a:latin typeface="Arial"/>
              </a:rPr>
              <a:t>др.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53256" y="5891784"/>
            <a:ext cx="5355336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>
                <a:solidFill>
                  <a:srgbClr val="FF0000"/>
                </a:solidFill>
                <a:latin typeface="Arial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2743200"/>
            <a:ext cx="1167384" cy="18105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704" y="3425952"/>
            <a:ext cx="1121664" cy="18074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32" y="0"/>
            <a:ext cx="3584448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256" y="2740152"/>
            <a:ext cx="2356104" cy="25694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856" y="2764536"/>
            <a:ext cx="2356104" cy="254508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58112" y="1840992"/>
            <a:ext cx="1865376" cy="615696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60"/>
              </a:lnSpc>
            </a:pPr>
            <a:r>
              <a:rPr lang="ru" sz="1600" b="1" dirty="0">
                <a:solidFill>
                  <a:srgbClr val="FFFFFF"/>
                </a:solidFill>
                <a:latin typeface="Arial"/>
              </a:rPr>
              <a:t>10-11 -Гейн А.Г., Сенокосов А.И.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75760" y="1703832"/>
            <a:ext cx="1850136" cy="861072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 dirty="0">
                <a:solidFill>
                  <a:srgbClr val="FFFFFF"/>
                </a:solidFill>
                <a:latin typeface="Arial"/>
              </a:rPr>
              <a:t>10-11 -</a:t>
            </a:r>
          </a:p>
          <a:p>
            <a:pPr indent="0" algn="ctr">
              <a:lnSpc>
                <a:spcPts val="2160"/>
              </a:lnSpc>
            </a:pPr>
            <a:r>
              <a:rPr lang="ru" sz="1600" b="1" dirty="0">
                <a:solidFill>
                  <a:srgbClr val="FFFFFF"/>
                </a:solidFill>
                <a:latin typeface="Arial"/>
              </a:rPr>
              <a:t>Калинин И.А., Самылкина Н.Л.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51320" y="1840992"/>
            <a:ext cx="1813560" cy="615696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 dirty="0">
                <a:solidFill>
                  <a:srgbClr val="FFFFFF"/>
                </a:solidFill>
                <a:latin typeface="Arial"/>
              </a:rPr>
              <a:t>10-11 - Под ред. Семакина И.Г.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025128" y="1840992"/>
            <a:ext cx="2752344" cy="524256"/>
          </a:xfrm>
          <a:prstGeom prst="rect">
            <a:avLst/>
          </a:prstGeom>
          <a:solidFill>
            <a:srgbClr val="A379BB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FFFFFF"/>
                </a:solidFill>
                <a:latin typeface="Arial"/>
              </a:rPr>
              <a:t>10-11 </a:t>
            </a:r>
            <a:r>
              <a:rPr lang="ru" sz="1700">
                <a:solidFill>
                  <a:srgbClr val="FFFFFF"/>
                </a:solidFill>
                <a:latin typeface="Arial"/>
              </a:rPr>
              <a:t>-Фиошин М.Е., Рессин А.А., Юнусов С.М.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953256" y="5614416"/>
            <a:ext cx="5355336" cy="2529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500" b="1">
                <a:solidFill>
                  <a:srgbClr val="FF0000"/>
                </a:solidFill>
                <a:latin typeface="Arial"/>
              </a:rPr>
              <a:t>Используем учебники из имеющегося фонда школы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00416" y="79248"/>
            <a:ext cx="4209288" cy="4602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Приказ Министерства просвещения</a:t>
            </a:r>
          </a:p>
          <a:p>
            <a:pPr indent="0" algn="r">
              <a:lnSpc>
                <a:spcPts val="1872"/>
              </a:lnSpc>
            </a:pPr>
            <a:r>
              <a:rPr lang="ru" sz="1500">
                <a:solidFill>
                  <a:srgbClr val="53445A"/>
                </a:solidFill>
                <a:latin typeface="Arial"/>
              </a:rPr>
              <a:t>Российской Федерации от 21.09.2022 № 858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703320" y="649224"/>
            <a:ext cx="6227064" cy="691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Федеральный перечень учебников: СОО</a:t>
            </a:r>
          </a:p>
          <a:p>
            <a:pPr indent="0" algn="ctr"/>
            <a:r>
              <a:rPr lang="ru" sz="2200" b="1">
                <a:solidFill>
                  <a:srgbClr val="495397"/>
                </a:solidFill>
                <a:latin typeface="Arial"/>
              </a:rPr>
              <a:t>Углублённый уровень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32" y="0"/>
            <a:ext cx="1201216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0" y="2316480"/>
            <a:ext cx="2450592" cy="31577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8960" y="3590544"/>
            <a:ext cx="2404872" cy="18196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3712464"/>
            <a:ext cx="1143000" cy="1679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3712464"/>
            <a:ext cx="1182624" cy="17038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3733800"/>
            <a:ext cx="1725168" cy="11978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579864" y="2331720"/>
            <a:ext cx="1344168" cy="137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456"/>
              </a:lnSpc>
            </a:pPr>
            <a:r>
              <a:rPr lang="ru" sz="400">
                <a:solidFill>
                  <a:srgbClr val="53445A"/>
                </a:solidFill>
                <a:latin typeface="Arial"/>
              </a:rPr>
              <a:t>Использование и скачивание </a:t>
            </a:r>
            <a:r>
              <a:rPr lang="ru" sz="400">
                <a:solidFill>
                  <a:srgbClr val="793A2D"/>
                </a:solidFill>
                <a:latin typeface="Arial"/>
              </a:rPr>
              <a:t>материалов </a:t>
            </a:r>
            <a:r>
              <a:rPr lang="ru" sz="400">
                <a:solidFill>
                  <a:srgbClr val="848688"/>
                </a:solidFill>
                <a:latin typeface="Arial"/>
              </a:rPr>
              <a:t>означает, </a:t>
            </a:r>
            <a:r>
              <a:rPr lang="ru" sz="400">
                <a:solidFill>
                  <a:srgbClr val="53445A"/>
                </a:solidFill>
                <a:latin typeface="Arial"/>
              </a:rPr>
              <a:t>условия этого лицензионного соглашения.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106912" y="2340864"/>
            <a:ext cx="234696" cy="701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848688"/>
                </a:solidFill>
                <a:latin typeface="Arial"/>
              </a:rPr>
              <a:t>приняли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634728" y="2490216"/>
            <a:ext cx="286512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D2B8D"/>
                </a:solidFill>
                <a:latin typeface="Arial"/>
              </a:rPr>
              <a:t>10 класс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277856" y="2584704"/>
            <a:ext cx="298704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.06.09.2013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906000" y="2752344"/>
            <a:ext cx="707136" cy="76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70DB5"/>
                </a:solidFill>
                <a:latin typeface="Arial"/>
              </a:rPr>
              <a:t>2: «Кодирование и дel^oaиpoвa^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701528" y="2752344"/>
            <a:ext cx="298704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.25.09.2018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906000" y="2837688"/>
            <a:ext cx="271272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i="1" u="sng">
                <a:solidFill>
                  <a:srgbClr val="3564FD"/>
                </a:solidFill>
                <a:latin typeface="Arial"/>
              </a:rPr>
              <a:t>2:</a:t>
            </a:r>
            <a:r>
              <a:rPr lang="ru" sz="400" u="sng">
                <a:solidFill>
                  <a:srgbClr val="3564FD"/>
                </a:solidFill>
                <a:latin typeface="Arial"/>
              </a:rPr>
              <a:t> -Систепь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457688" y="2837688"/>
            <a:ext cx="29565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152A64"/>
                </a:solidFill>
                <a:latin typeface="Arial"/>
              </a:rPr>
              <a:t>.25.09.2018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457688" y="2919984"/>
            <a:ext cx="210312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382AEE"/>
                </a:solidFill>
                <a:latin typeface="Arial"/>
              </a:rPr>
              <a:t>г</a:t>
            </a:r>
            <a:r>
              <a:rPr lang="ru" sz="400" u="sng">
                <a:solidFill>
                  <a:srgbClr val="382AEE"/>
                </a:solidFill>
                <a:latin typeface="Arial"/>
              </a:rPr>
              <a:t>рафики</a:t>
            </a:r>
            <a:r>
              <a:rPr lang="ru" sz="400">
                <a:solidFill>
                  <a:srgbClr val="382AEE"/>
                </a:solidFill>
                <a:latin typeface="Arial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906000" y="2923032"/>
            <a:ext cx="347472" cy="76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564FD"/>
                </a:solidFill>
                <a:latin typeface="Arial"/>
              </a:rPr>
              <a:t>2: -Ко</a:t>
            </a:r>
            <a:r>
              <a:rPr lang="ru" sz="400">
                <a:solidFill>
                  <a:srgbClr val="3564FD"/>
                </a:solidFill>
                <a:latin typeface="Arial"/>
              </a:rPr>
              <a:t>ди</a:t>
            </a:r>
            <a:r>
              <a:rPr lang="ru" sz="400" u="sng">
                <a:solidFill>
                  <a:srgbClr val="3564FD"/>
                </a:solidFill>
                <a:latin typeface="Arial"/>
              </a:rPr>
              <a:t>рован;!-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817352" y="2923032"/>
            <a:ext cx="469392" cy="701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382AEE"/>
                </a:solidFill>
                <a:latin typeface="Arial"/>
              </a:rPr>
              <a:t>вид</a:t>
            </a:r>
            <a:r>
              <a:rPr lang="ru" sz="400" u="sng">
                <a:solidFill>
                  <a:srgbClr val="382AEE"/>
                </a:solidFill>
                <a:latin typeface="Arial"/>
              </a:rPr>
              <a:t>ео»</a:t>
            </a:r>
            <a:r>
              <a:rPr lang="ru" sz="400">
                <a:solidFill>
                  <a:srgbClr val="382AEE"/>
                </a:solidFill>
                <a:latin typeface="Arial"/>
              </a:rPr>
              <a:t> </a:t>
            </a:r>
            <a:r>
              <a:rPr lang="ru" sz="400">
                <a:solidFill>
                  <a:srgbClr val="793A2D"/>
                </a:solidFill>
                <a:latin typeface="Arial"/>
              </a:rPr>
              <a:t>25.09.</a:t>
            </a:r>
            <a:r>
              <a:rPr lang="ru" sz="400">
                <a:latin typeface="Arial"/>
              </a:rPr>
              <a:t>2018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906000" y="3005328"/>
            <a:ext cx="33832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70DB5"/>
                </a:solidFill>
                <a:latin typeface="Arial"/>
              </a:rPr>
              <a:t>3: «Логические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427208" y="3011424"/>
            <a:ext cx="313944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7F81F5"/>
                </a:solidFill>
                <a:latin typeface="Arial"/>
              </a:rPr>
              <a:t>компьютепав*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902952" y="3084576"/>
            <a:ext cx="1018032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616FEF"/>
                </a:solidFill>
                <a:latin typeface="Arial"/>
              </a:rPr>
              <a:t>I 4: «Компьютерная арифметика»</a:t>
            </a:r>
            <a:r>
              <a:rPr lang="ru" sz="400">
                <a:solidFill>
                  <a:srgbClr val="616FEF"/>
                </a:solidFill>
                <a:latin typeface="Arial"/>
              </a:rPr>
              <a:t> 25.09.2018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906000" y="3169920"/>
            <a:ext cx="932688" cy="76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1414F9"/>
                </a:solidFill>
                <a:latin typeface="Arial"/>
              </a:rPr>
              <a:t>5: </a:t>
            </a:r>
            <a:r>
              <a:rPr lang="ru" sz="400" u="sng">
                <a:solidFill>
                  <a:srgbClr val="616FEF"/>
                </a:solidFill>
                <a:latin typeface="Arial"/>
              </a:rPr>
              <a:t>«Как </a:t>
            </a:r>
            <a:r>
              <a:rPr lang="ru" sz="400" u="sng">
                <a:solidFill>
                  <a:srgbClr val="7111F1"/>
                </a:solidFill>
                <a:latin typeface="Arial"/>
              </a:rPr>
              <a:t>устроен </a:t>
            </a:r>
            <a:r>
              <a:rPr lang="ru" sz="400" u="sng">
                <a:solidFill>
                  <a:srgbClr val="616FEF"/>
                </a:solidFill>
                <a:latin typeface="Arial"/>
              </a:rPr>
              <a:t>компьютер»</a:t>
            </a:r>
            <a:r>
              <a:rPr lang="ru" sz="400">
                <a:solidFill>
                  <a:srgbClr val="616FEF"/>
                </a:solidFill>
                <a:latin typeface="Arial"/>
              </a:rPr>
              <a:t> </a:t>
            </a:r>
            <a:r>
              <a:rPr lang="ru" sz="400">
                <a:solidFill>
                  <a:srgbClr val="2E2A33"/>
                </a:solidFill>
                <a:latin typeface="Arial"/>
              </a:rPr>
              <a:t>25.09.2018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290048" y="3252216"/>
            <a:ext cx="615696" cy="7315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616FEF"/>
                </a:solidFill>
                <a:latin typeface="Arial"/>
              </a:rPr>
              <a:t>обеспечение»</a:t>
            </a:r>
            <a:r>
              <a:rPr lang="ru" sz="400">
                <a:solidFill>
                  <a:srgbClr val="616FEF"/>
                </a:solidFill>
                <a:latin typeface="Arial"/>
              </a:rPr>
              <a:t> </a:t>
            </a:r>
            <a:r>
              <a:rPr lang="ru" sz="400">
                <a:solidFill>
                  <a:srgbClr val="2E2A33"/>
                </a:solidFill>
                <a:latin typeface="Arial"/>
              </a:rPr>
              <a:t>25.09.2018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527536" y="3395472"/>
            <a:ext cx="304800" cy="121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/>
            <a:r>
              <a:rPr lang="en-US" sz="400" spc="-50">
                <a:solidFill>
                  <a:srgbClr val="C42634"/>
                </a:solidFill>
                <a:latin typeface="Arial"/>
              </a:rPr>
              <a:t>PHOTOSHOP</a:t>
            </a:r>
          </a:p>
          <a:p>
            <a:pPr indent="0"/>
            <a:r>
              <a:rPr lang="en-US" sz="400">
                <a:solidFill>
                  <a:srgbClr val="C42634"/>
                </a:solidFill>
                <a:latin typeface="Arial"/>
              </a:rPr>
              <a:t>cs; </a:t>
            </a:r>
            <a:r>
              <a:rPr lang="ru" sz="400">
                <a:solidFill>
                  <a:srgbClr val="53445A"/>
                </a:solidFill>
                <a:latin typeface="Arial"/>
              </a:rPr>
              <a:t>\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991344" y="3401568"/>
            <a:ext cx="1155192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82AEE"/>
                </a:solidFill>
                <a:latin typeface="Arial"/>
              </a:rPr>
              <a:t>^Алгоритмизация и программирование» (алгоритмы</a:t>
            </a:r>
            <a:r>
              <a:rPr lang="ru" sz="400">
                <a:solidFill>
                  <a:srgbClr val="382AEE"/>
                </a:solidFill>
                <a:latin typeface="Arial"/>
              </a:rPr>
              <a:t>!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732264" y="3453384"/>
            <a:ext cx="292608" cy="701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latin typeface="Calibri"/>
              </a:rPr>
              <a:t>12.10.2018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991344" y="3514344"/>
            <a:ext cx="1185672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82AEE"/>
                </a:solidFill>
                <a:latin typeface="Arial"/>
              </a:rPr>
              <a:t>^Алгоритмизация и программирование» (язык </a:t>
            </a:r>
            <a:r>
              <a:rPr lang="en-US" sz="400" u="sng">
                <a:solidFill>
                  <a:srgbClr val="382AEE"/>
                </a:solidFill>
                <a:latin typeface="Arial"/>
              </a:rPr>
              <a:t>Pvthon</a:t>
            </a:r>
            <a:r>
              <a:rPr lang="en-US" sz="400">
                <a:solidFill>
                  <a:srgbClr val="382AEE"/>
                </a:solidFill>
                <a:latin typeface="Arial"/>
              </a:rPr>
              <a:t>l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906000" y="3858768"/>
            <a:ext cx="816864" cy="76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1414F9"/>
                </a:solidFill>
                <a:latin typeface="Arial"/>
              </a:rPr>
              <a:t>9: «Решение вычислительных задач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729216" y="3904488"/>
            <a:ext cx="472440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00">
                <a:solidFill>
                  <a:srgbClr val="071EA9"/>
                </a:solidFill>
                <a:latin typeface="Arial"/>
              </a:rPr>
              <a:t>P</a:t>
            </a:r>
            <a:r>
              <a:rPr lang="en-US" sz="400" u="sng">
                <a:solidFill>
                  <a:srgbClr val="071EA9"/>
                </a:solidFill>
                <a:latin typeface="Arial"/>
              </a:rPr>
              <a:t>ython</a:t>
            </a:r>
            <a:r>
              <a:rPr lang="en-US" sz="400">
                <a:solidFill>
                  <a:srgbClr val="071EA9"/>
                </a:solidFill>
                <a:latin typeface="Arial"/>
              </a:rPr>
              <a:t>) </a:t>
            </a:r>
            <a:r>
              <a:rPr lang="ru" sz="400">
                <a:solidFill>
                  <a:srgbClr val="2E2A33"/>
                </a:solidFill>
                <a:latin typeface="Arial"/>
              </a:rPr>
              <a:t>31.01.2020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1518392" y="3950208"/>
            <a:ext cx="286512" cy="289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528"/>
              </a:lnSpc>
            </a:pPr>
            <a:r>
              <a:rPr lang="en-US" sz="500">
                <a:solidFill>
                  <a:srgbClr val="53445A"/>
                </a:solidFill>
                <a:latin typeface="Constantia"/>
              </a:rPr>
              <a:t>HTML</a:t>
            </a:r>
          </a:p>
          <a:p>
            <a:pPr indent="0">
              <a:lnSpc>
                <a:spcPts val="528"/>
              </a:lnSpc>
            </a:pPr>
            <a:r>
              <a:rPr lang="en-US" sz="550">
                <a:solidFill>
                  <a:srgbClr val="53445A"/>
                </a:solidFill>
                <a:latin typeface="Times New Roman"/>
              </a:rPr>
              <a:t>£dito&lt;‘</a:t>
            </a:r>
          </a:p>
          <a:p>
            <a:pPr indent="0">
              <a:lnSpc>
                <a:spcPts val="528"/>
              </a:lnSpc>
            </a:pPr>
            <a:r>
              <a:rPr lang="en-US" sz="450" i="1" spc="50">
                <a:solidFill>
                  <a:srgbClr val="53445A"/>
                </a:solidFill>
                <a:latin typeface="Franklin Gothic Heavy"/>
              </a:rPr>
              <a:t>Taf</a:t>
            </a:r>
          </a:p>
          <a:p>
            <a:pPr indent="0">
              <a:lnSpc>
                <a:spcPts val="528"/>
              </a:lnSpc>
            </a:pPr>
            <a:r>
              <a:rPr lang="en-US" sz="450">
                <a:solidFill>
                  <a:srgbClr val="53445A"/>
                </a:solidFill>
                <a:latin typeface="Times New Roman"/>
              </a:rPr>
              <a:t>School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729216" y="4020312"/>
            <a:ext cx="509016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Паскаль). </a:t>
            </a:r>
            <a:r>
              <a:rPr lang="en-US" sz="400">
                <a:solidFill>
                  <a:srgbClr val="2E2A33"/>
                </a:solidFill>
                <a:latin typeface="Arial"/>
              </a:rPr>
              <a:t>31.01.2020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1210544" y="4084320"/>
            <a:ext cx="146304" cy="762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00" u="sng">
                <a:solidFill>
                  <a:srgbClr val="7F81F5"/>
                </a:solidFill>
                <a:latin typeface="Arial"/>
              </a:rPr>
              <a:t>C++</a:t>
            </a:r>
            <a:r>
              <a:rPr lang="en-US" sz="400">
                <a:solidFill>
                  <a:srgbClr val="7F81F5"/>
                </a:solidFill>
                <a:latin typeface="Arial"/>
              </a:rPr>
              <a:t>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729216" y="4139184"/>
            <a:ext cx="29565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00">
                <a:solidFill>
                  <a:srgbClr val="2E2A33"/>
                </a:solidFill>
                <a:latin typeface="Arial"/>
              </a:rPr>
              <a:t>31.01.2020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906000" y="4218432"/>
            <a:ext cx="1130808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400" u="sng">
                <a:solidFill>
                  <a:srgbClr val="616FEF"/>
                </a:solidFill>
                <a:latin typeface="Arial"/>
              </a:rPr>
              <a:t>10: </a:t>
            </a:r>
            <a:r>
              <a:rPr lang="ru" sz="400" u="sng">
                <a:solidFill>
                  <a:srgbClr val="7F81F5"/>
                </a:solidFill>
                <a:latin typeface="Arial"/>
              </a:rPr>
              <a:t>«Информационная </a:t>
            </a:r>
            <a:r>
              <a:rPr lang="ru" sz="400" u="sng">
                <a:solidFill>
                  <a:srgbClr val="616FEF"/>
                </a:solidFill>
                <a:latin typeface="Arial"/>
              </a:rPr>
              <a:t>безопасность»</a:t>
            </a:r>
            <a:r>
              <a:rPr lang="ru" sz="400">
                <a:solidFill>
                  <a:srgbClr val="616FEF"/>
                </a:solidFill>
                <a:latin typeface="Arial"/>
              </a:rPr>
              <a:t> </a:t>
            </a:r>
            <a:r>
              <a:rPr lang="ru" sz="400">
                <a:solidFill>
                  <a:srgbClr val="2E2A33"/>
                </a:solidFill>
                <a:latin typeface="Arial"/>
              </a:rPr>
              <a:t>26.10.2018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634728" y="4322064"/>
            <a:ext cx="286512" cy="701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 spc="50">
                <a:solidFill>
                  <a:srgbClr val="2D2B8D"/>
                </a:solidFill>
                <a:latin typeface="Corbel"/>
              </a:rPr>
              <a:t>11</a:t>
            </a:r>
            <a:r>
              <a:rPr lang="ru" sz="400">
                <a:solidFill>
                  <a:srgbClr val="2D2B8D"/>
                </a:solidFill>
                <a:latin typeface="Arial"/>
              </a:rPr>
              <a:t> класс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277856" y="4413504"/>
            <a:ext cx="298704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.06.09.2013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375392" y="4581144"/>
            <a:ext cx="298704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.21.10.2018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9906000" y="4666488"/>
            <a:ext cx="707136" cy="701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2E2A33"/>
                </a:solidFill>
                <a:latin typeface="Arial"/>
              </a:rPr>
              <a:t>3: «Базы данных»</a:t>
            </a:r>
            <a:r>
              <a:rPr lang="ru" sz="400">
                <a:solidFill>
                  <a:srgbClr val="2E2A33"/>
                </a:solidFill>
                <a:latin typeface="Arial"/>
              </a:rPr>
              <a:t> 21.10.2018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906000" y="4742688"/>
            <a:ext cx="975360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616FEF"/>
                </a:solidFill>
                <a:latin typeface="Arial"/>
              </a:rPr>
              <a:t>3: «Базы данных» </a:t>
            </a:r>
            <a:r>
              <a:rPr lang="en-US" sz="400" i="1" u="sng">
                <a:solidFill>
                  <a:srgbClr val="616FEF"/>
                </a:solidFill>
                <a:latin typeface="Arial"/>
              </a:rPr>
              <a:t>(MS Access</a:t>
            </a:r>
            <a:r>
              <a:rPr lang="en-US" sz="400" i="1">
                <a:solidFill>
                  <a:srgbClr val="616FEF"/>
                </a:solidFill>
                <a:latin typeface="Arial"/>
              </a:rPr>
              <a:t>')</a:t>
            </a:r>
            <a:r>
              <a:rPr lang="en-US" sz="400">
                <a:solidFill>
                  <a:srgbClr val="616FEF"/>
                </a:solidFill>
                <a:latin typeface="Arial"/>
              </a:rPr>
              <a:t> </a:t>
            </a:r>
            <a:r>
              <a:rPr lang="ru" sz="400">
                <a:solidFill>
                  <a:srgbClr val="616FEF"/>
                </a:solidFill>
                <a:latin typeface="Arial"/>
              </a:rPr>
              <a:t>17.12.2019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902952" y="4828032"/>
            <a:ext cx="880872" cy="7924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382AEE"/>
                </a:solidFill>
                <a:latin typeface="Arial"/>
              </a:rPr>
              <a:t>: 4: «Создание веб-сайтов»</a:t>
            </a:r>
            <a:r>
              <a:rPr lang="ru" sz="400">
                <a:solidFill>
                  <a:srgbClr val="382AEE"/>
                </a:solidFill>
                <a:latin typeface="Arial"/>
              </a:rPr>
              <a:t> 21.10.2018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671048" y="4919472"/>
            <a:ext cx="29565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24.12.2020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9732264" y="5032248"/>
            <a:ext cx="29260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15.01.2021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729216" y="5145024"/>
            <a:ext cx="29565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23.10.2018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729216" y="5260848"/>
            <a:ext cx="295656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2E2A33"/>
                </a:solidFill>
                <a:latin typeface="Arial"/>
              </a:rPr>
              <a:t>23.10.2018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732264" y="5373624"/>
            <a:ext cx="292608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u="sng">
                <a:solidFill>
                  <a:srgbClr val="2E2A33"/>
                </a:solidFill>
                <a:latin typeface="Arial"/>
              </a:rPr>
              <a:t>14.04.2019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043928" y="3688080"/>
            <a:ext cx="1609344" cy="1402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50" b="1" u="sng">
                <a:latin typeface="Arial"/>
              </a:rPr>
              <a:t>Системы логических уравнений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8717280" y="3837432"/>
            <a:ext cx="438912" cy="2712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272"/>
              </a:lnSpc>
            </a:pPr>
            <a:r>
              <a:rPr lang="ru" sz="550">
                <a:solidFill>
                  <a:srgbClr val="1414F9"/>
                </a:solidFill>
                <a:latin typeface="Arial"/>
              </a:rPr>
              <a:t>7 решений 6 решений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763256" y="4175760"/>
            <a:ext cx="740664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700">
                <a:solidFill>
                  <a:srgbClr val="2E2A33"/>
                </a:solidFill>
                <a:latin typeface="Arial"/>
              </a:rPr>
              <a:t>уравнение связи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141208" y="4447032"/>
            <a:ext cx="353568" cy="762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864"/>
              </a:lnSpc>
            </a:pPr>
            <a:r>
              <a:rPr lang="ru" sz="850">
                <a:solidFill>
                  <a:srgbClr val="2E2A33"/>
                </a:solidFill>
                <a:latin typeface="Arial Narrow"/>
              </a:rPr>
              <a:t>оооооо-</a:t>
            </a:r>
          </a:p>
          <a:p>
            <a:pPr indent="0">
              <a:lnSpc>
                <a:spcPts val="864"/>
              </a:lnSpc>
            </a:pPr>
            <a:r>
              <a:rPr lang="ru" sz="650">
                <a:solidFill>
                  <a:srgbClr val="2E2A33"/>
                </a:solidFill>
                <a:latin typeface="Franklin Gothic Heavy"/>
              </a:rPr>
              <a:t>000001</a:t>
            </a:r>
          </a:p>
          <a:p>
            <a:pPr indent="0">
              <a:lnSpc>
                <a:spcPts val="864"/>
              </a:lnSpc>
            </a:pPr>
            <a:r>
              <a:rPr lang="ru" sz="700">
                <a:solidFill>
                  <a:srgbClr val="2E2A33"/>
                </a:solidFill>
                <a:latin typeface="Calibri"/>
              </a:rPr>
              <a:t>000011</a:t>
            </a:r>
            <a:r>
              <a:rPr lang="ru" sz="400">
                <a:solidFill>
                  <a:srgbClr val="2E2A33"/>
                </a:solidFill>
                <a:latin typeface="Arial"/>
              </a:rPr>
              <a:t>¬</a:t>
            </a:r>
          </a:p>
          <a:p>
            <a:pPr indent="0">
              <a:lnSpc>
                <a:spcPts val="864"/>
              </a:lnSpc>
            </a:pPr>
            <a:r>
              <a:rPr lang="ru" sz="650">
                <a:solidFill>
                  <a:srgbClr val="2E2A33"/>
                </a:solidFill>
                <a:latin typeface="Calibri"/>
              </a:rPr>
              <a:t>000111</a:t>
            </a:r>
            <a:r>
              <a:rPr lang="ru" sz="400">
                <a:solidFill>
                  <a:srgbClr val="2E2A33"/>
                </a:solidFill>
                <a:latin typeface="Franklin Gothic Heavy"/>
              </a:rPr>
              <a:t>'</a:t>
            </a:r>
          </a:p>
          <a:p>
            <a:pPr indent="0">
              <a:lnSpc>
                <a:spcPts val="864"/>
              </a:lnSpc>
            </a:pPr>
            <a:r>
              <a:rPr lang="ru" sz="700">
                <a:solidFill>
                  <a:srgbClr val="2E2A33"/>
                </a:solidFill>
                <a:latin typeface="Calibri"/>
              </a:rPr>
              <a:t>001111</a:t>
            </a:r>
            <a:r>
              <a:rPr lang="ru" sz="400">
                <a:solidFill>
                  <a:srgbClr val="2E2A33"/>
                </a:solidFill>
                <a:latin typeface="Corbel"/>
              </a:rPr>
              <a:t>*</a:t>
            </a:r>
          </a:p>
          <a:p>
            <a:pPr indent="0">
              <a:lnSpc>
                <a:spcPts val="864"/>
              </a:lnSpc>
            </a:pPr>
            <a:r>
              <a:rPr lang="ru" sz="700">
                <a:solidFill>
                  <a:srgbClr val="2E2A33"/>
                </a:solidFill>
                <a:latin typeface="Calibri"/>
              </a:rPr>
              <a:t>011111</a:t>
            </a:r>
            <a:r>
              <a:rPr lang="ru" sz="700" baseline="30000">
                <a:solidFill>
                  <a:srgbClr val="2E2A33"/>
                </a:solidFill>
                <a:latin typeface="Calibri"/>
              </a:rPr>
              <a:t>1</a:t>
            </a:r>
          </a:p>
          <a:p>
            <a:pPr indent="0">
              <a:lnSpc>
                <a:spcPts val="864"/>
              </a:lnSpc>
            </a:pPr>
            <a:r>
              <a:rPr lang="ru" sz="650" spc="50">
                <a:solidFill>
                  <a:srgbClr val="2E2A33"/>
                </a:solidFill>
                <a:latin typeface="Franklin Gothic Heavy"/>
              </a:rPr>
              <a:t>111111</a:t>
            </a:r>
            <a:r>
              <a:rPr lang="ru" sz="400">
                <a:solidFill>
                  <a:srgbClr val="2E2A33"/>
                </a:solidFill>
                <a:latin typeface="Corbel"/>
              </a:rPr>
              <a:t>*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735568" y="4447032"/>
            <a:ext cx="298704" cy="6522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864"/>
              </a:lnSpc>
            </a:pPr>
            <a:r>
              <a:rPr lang="ru" sz="650">
                <a:solidFill>
                  <a:srgbClr val="2E2A33"/>
                </a:solidFill>
                <a:latin typeface="Franklin Gothic Heavy"/>
              </a:rPr>
              <a:t>00000</a:t>
            </a:r>
          </a:p>
          <a:p>
            <a:pPr indent="0">
              <a:lnSpc>
                <a:spcPts val="864"/>
              </a:lnSpc>
            </a:pPr>
            <a:r>
              <a:rPr lang="ru" sz="700">
                <a:solidFill>
                  <a:srgbClr val="2E2A33"/>
                </a:solidFill>
                <a:latin typeface="Calibri"/>
              </a:rPr>
              <a:t>00001</a:t>
            </a:r>
          </a:p>
          <a:p>
            <a:pPr indent="0">
              <a:lnSpc>
                <a:spcPts val="864"/>
              </a:lnSpc>
            </a:pPr>
            <a:r>
              <a:rPr lang="ru" sz="700">
                <a:solidFill>
                  <a:srgbClr val="2E2A33"/>
                </a:solidFill>
                <a:latin typeface="Calibri"/>
              </a:rPr>
              <a:t>00011</a:t>
            </a:r>
          </a:p>
          <a:p>
            <a:pPr indent="0">
              <a:lnSpc>
                <a:spcPts val="864"/>
              </a:lnSpc>
            </a:pPr>
            <a:r>
              <a:rPr lang="ru" sz="650" spc="50">
                <a:solidFill>
                  <a:srgbClr val="2E2A33"/>
                </a:solidFill>
                <a:latin typeface="Franklin Gothic Heavy"/>
              </a:rPr>
              <a:t>00111</a:t>
            </a:r>
          </a:p>
          <a:p>
            <a:pPr indent="0">
              <a:lnSpc>
                <a:spcPts val="864"/>
              </a:lnSpc>
            </a:pPr>
            <a:r>
              <a:rPr lang="ru" sz="650" spc="50">
                <a:solidFill>
                  <a:srgbClr val="2E2A33"/>
                </a:solidFill>
                <a:latin typeface="Franklin Gothic Heavy"/>
              </a:rPr>
              <a:t>01111</a:t>
            </a:r>
          </a:p>
          <a:p>
            <a:pPr indent="0">
              <a:lnSpc>
                <a:spcPts val="864"/>
              </a:lnSpc>
            </a:pPr>
            <a:r>
              <a:rPr lang="ru" sz="650" spc="50">
                <a:solidFill>
                  <a:srgbClr val="2E2A33"/>
                </a:solidFill>
                <a:latin typeface="Franklin Gothic Heavy"/>
              </a:rPr>
              <a:t>11111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114032" y="4739640"/>
            <a:ext cx="697992" cy="2072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720"/>
              </a:lnSpc>
            </a:pPr>
            <a:r>
              <a:rPr lang="ru" sz="550">
                <a:solidFill>
                  <a:srgbClr val="53445A"/>
                </a:solidFill>
                <a:latin typeface="Arial"/>
              </a:rPr>
              <a:t>всего 7 х 4 + 4 х 2 = </a:t>
            </a:r>
            <a:r>
              <a:rPr lang="ru" sz="550">
                <a:solidFill>
                  <a:srgbClr val="1414F9"/>
                </a:solidFill>
                <a:latin typeface="Arial"/>
              </a:rPr>
              <a:t>36 решений!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3307080" y="414528"/>
            <a:ext cx="6571488" cy="3139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b="1">
                <a:solidFill>
                  <a:srgbClr val="495397"/>
                </a:solidFill>
                <a:latin typeface="Arial"/>
              </a:rPr>
              <a:t>Методическая поддержка учебного предмета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4949952" y="1414272"/>
            <a:ext cx="3950208" cy="5212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36"/>
              </a:lnSpc>
            </a:pPr>
            <a:r>
              <a:rPr lang="ru" sz="1700" u="sng">
                <a:solidFill>
                  <a:srgbClr val="410082"/>
                </a:solidFill>
                <a:latin typeface="Arial"/>
                <a:hlinkClick r:id="rId8"/>
              </a:rPr>
              <a:t>Авторская мастерская Босовой Л. Л.</a:t>
            </a:r>
            <a:r>
              <a:rPr lang="ru" sz="1700" u="sng">
                <a:solidFill>
                  <a:srgbClr val="410082"/>
                </a:solidFill>
                <a:latin typeface="Arial"/>
              </a:rPr>
              <a:t> </a:t>
            </a:r>
            <a:r>
              <a:rPr lang="ru" sz="1700" u="sng">
                <a:solidFill>
                  <a:srgbClr val="410082"/>
                </a:solidFill>
                <a:latin typeface="Arial"/>
                <a:hlinkClick r:id="rId9"/>
              </a:rPr>
              <a:t>Презентации и интерактивные тесты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584960" y="5492496"/>
            <a:ext cx="5071872" cy="10728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920"/>
              </a:lnSpc>
              <a:spcAft>
                <a:spcPts val="420"/>
              </a:spcAft>
            </a:pPr>
            <a:r>
              <a:rPr lang="ru" sz="1600" u="sng">
                <a:solidFill>
                  <a:srgbClr val="410082"/>
                </a:solidFill>
                <a:latin typeface="Arial"/>
                <a:hlinkClick r:id="rId10"/>
              </a:rPr>
              <a:t>Информатика (базовый уровень). Методическое</a:t>
            </a:r>
            <a:r>
              <a:rPr lang="ru" sz="1600" u="sng">
                <a:solidFill>
                  <a:srgbClr val="410082"/>
                </a:solidFill>
                <a:latin typeface="Arial"/>
              </a:rPr>
              <a:t> пособие для учителя</a:t>
            </a:r>
          </a:p>
          <a:p>
            <a:pPr indent="0">
              <a:lnSpc>
                <a:spcPts val="1920"/>
              </a:lnSpc>
            </a:pPr>
            <a:r>
              <a:rPr lang="ru" sz="1600" u="sng">
                <a:solidFill>
                  <a:srgbClr val="410082"/>
                </a:solidFill>
                <a:latin typeface="Arial"/>
                <a:hlinkClick r:id="rId11"/>
              </a:rPr>
              <a:t>Информатика (углубленный уровень). Методическое</a:t>
            </a:r>
            <a:r>
              <a:rPr lang="ru" sz="1600" u="sng">
                <a:solidFill>
                  <a:srgbClr val="410082"/>
                </a:solidFill>
                <a:latin typeface="Arial"/>
              </a:rPr>
              <a:t> пособие для учителя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992112" y="5931408"/>
            <a:ext cx="4407408" cy="2743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u="sng">
                <a:solidFill>
                  <a:srgbClr val="410082"/>
                </a:solidFill>
                <a:latin typeface="Arial"/>
                <a:hlinkClick r:id="rId12"/>
              </a:rPr>
              <a:t>Сайт К.Ю. Полякова. Страница «Школа»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" y="0"/>
            <a:ext cx="27432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80" y="792480"/>
            <a:ext cx="4462272" cy="348996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94904" y="1085088"/>
            <a:ext cx="3560064" cy="4114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3150"/>
              </a:spcBef>
              <a:spcAft>
                <a:spcPts val="630"/>
              </a:spcAft>
            </a:pPr>
            <a:r>
              <a:rPr lang="ru" sz="1000" b="1" i="1">
                <a:solidFill>
                  <a:srgbClr val="C42634"/>
                </a:solidFill>
                <a:latin typeface="Arial"/>
              </a:rPr>
              <a:t>Наши дети познают мир,</a:t>
            </a:r>
          </a:p>
          <a:p>
            <a:pPr indent="0" algn="r"/>
            <a:r>
              <a:rPr lang="ru" sz="1400" b="1" i="1">
                <a:solidFill>
                  <a:srgbClr val="C42634"/>
                </a:solidFill>
                <a:latin typeface="Corbel"/>
              </a:rPr>
              <a:t>что они познают,зайдя в ИНТЕРНЕТ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46336" y="2468880"/>
            <a:ext cx="463296" cy="94488"/>
          </a:xfrm>
          <a:prstGeom prst="rect">
            <a:avLst/>
          </a:prstGeom>
          <a:solidFill>
            <a:srgbClr val="82B1FB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420"/>
              </a:spcBef>
              <a:spcAft>
                <a:spcPts val="3150"/>
              </a:spcAft>
            </a:pPr>
            <a:r>
              <a:rPr lang="ru" sz="550" b="1" i="1">
                <a:solidFill>
                  <a:srgbClr val="152A64"/>
                </a:solidFill>
                <a:latin typeface="Arial"/>
              </a:rPr>
              <a:t>дпя детей!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98408" y="3279648"/>
            <a:ext cx="2292096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900" b="1" i="1">
                <a:solidFill>
                  <a:srgbClr val="FF0000"/>
                </a:solidFill>
                <a:latin typeface="Arial"/>
              </a:rPr>
              <a:t>зависит от НАС!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11752" y="228600"/>
            <a:ext cx="4666488" cy="3627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150"/>
              </a:spcAft>
            </a:pPr>
            <a:r>
              <a:rPr lang="ru" sz="2700" b="1">
                <a:solidFill>
                  <a:srgbClr val="071EA9"/>
                </a:solidFill>
                <a:latin typeface="Arial"/>
              </a:rPr>
              <a:t>Внеурочная деятельность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63824" y="1536192"/>
            <a:ext cx="3444240" cy="859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400" i="1">
                <a:solidFill>
                  <a:srgbClr val="2D2B8D"/>
                </a:solidFill>
                <a:latin typeface="Arial"/>
              </a:rPr>
              <a:t>Образовательные организации должны запланировать курс внеурочной деятельности для 7-9 классов по информационной безопасности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09928" y="3169920"/>
            <a:ext cx="3810000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420"/>
              </a:spcAft>
            </a:pPr>
            <a:r>
              <a:rPr lang="ru" sz="1900" b="1">
                <a:solidFill>
                  <a:srgbClr val="53445A"/>
                </a:solidFill>
                <a:latin typeface="Arial"/>
              </a:rPr>
              <a:t>Цифровая гигиена 7-9 классы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06880" y="3465576"/>
            <a:ext cx="5327904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Aft>
                <a:spcPts val="420"/>
              </a:spcAft>
            </a:pPr>
            <a:r>
              <a:rPr lang="en-US" sz="1700" u="sng">
                <a:solidFill>
                  <a:srgbClr val="410082"/>
                </a:solidFill>
                <a:latin typeface="Arial"/>
                <a:hlinkClick r:id="rId4"/>
              </a:rPr>
              <a:t>https://iro63.ru/upload/medialibrarv/b74/b7412efe930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52016" y="3712464"/>
            <a:ext cx="2987040" cy="2560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Bef>
                <a:spcPts val="420"/>
              </a:spcBef>
              <a:spcAft>
                <a:spcPts val="2100"/>
              </a:spcAft>
            </a:pPr>
            <a:r>
              <a:rPr lang="en-US" sz="1700" u="sng">
                <a:solidFill>
                  <a:srgbClr val="410082"/>
                </a:solidFill>
                <a:latin typeface="Arial"/>
              </a:rPr>
              <a:t>c53bb0fc2e9437d6f5545.pdf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450848" y="4325112"/>
            <a:ext cx="9686544" cy="1981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endParaRPr lang="ru" sz="1600" dirty="0">
              <a:solidFill>
                <a:srgbClr val="495397"/>
              </a:solidFill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57528" y="4544568"/>
            <a:ext cx="1877568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spcAft>
                <a:spcPts val="630"/>
              </a:spcAft>
            </a:pPr>
            <a:r>
              <a:rPr lang="ru" sz="1600" b="1" u="sng">
                <a:solidFill>
                  <a:srgbClr val="152A64"/>
                </a:solidFill>
                <a:latin typeface="Arial"/>
              </a:rPr>
              <a:t>Есть программы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548384" y="4837176"/>
            <a:ext cx="9299448" cy="6522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728"/>
              </a:lnSpc>
              <a:spcAft>
                <a:spcPts val="420"/>
              </a:spcAft>
            </a:pPr>
            <a:r>
              <a:rPr lang="ru" sz="1700">
                <a:solidFill>
                  <a:srgbClr val="CEB966"/>
                </a:solidFill>
                <a:latin typeface="Arial"/>
              </a:rPr>
              <a:t>•    </a:t>
            </a:r>
            <a:r>
              <a:rPr lang="ru" sz="1700">
                <a:solidFill>
                  <a:srgbClr val="152A64"/>
                </a:solidFill>
                <a:latin typeface="Arial"/>
              </a:rPr>
              <a:t>Примерная образовательная программа учебного предмета «Информатика» (модуль «Информационная безопасность») для образовательных организаций, реализующих образовательные программы основного общего образования</a:t>
            </a:r>
            <a:r>
              <a:rPr lang="ru" sz="1700">
                <a:solidFill>
                  <a:srgbClr val="152A64"/>
                </a:solidFill>
                <a:latin typeface="Arial"/>
                <a:hlinkClick r:id="rId5"/>
              </a:rPr>
              <a:t> </a:t>
            </a:r>
            <a:r>
              <a:rPr lang="en-US" sz="1700" u="sng">
                <a:solidFill>
                  <a:srgbClr val="410082"/>
                </a:solidFill>
                <a:latin typeface="Arial"/>
                <a:hlinkClick r:id="rId5"/>
              </a:rPr>
              <a:t>https://fgosreestr.rU/oop/1</a:t>
            </a:r>
            <a:r>
              <a:rPr lang="ru" sz="1700" u="sng">
                <a:solidFill>
                  <a:srgbClr val="410082"/>
                </a:solidFill>
                <a:latin typeface="Arial"/>
                <a:hlinkClick r:id="rId5"/>
              </a:rPr>
              <a:t>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539240" y="5571744"/>
            <a:ext cx="9939528" cy="4358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728"/>
              </a:lnSpc>
              <a:spcAft>
                <a:spcPts val="420"/>
              </a:spcAft>
            </a:pPr>
            <a:r>
              <a:rPr lang="ru" sz="1700">
                <a:solidFill>
                  <a:srgbClr val="CEB966"/>
                </a:solidFill>
                <a:latin typeface="Arial"/>
              </a:rPr>
              <a:t>•    </a:t>
            </a:r>
            <a:r>
              <a:rPr lang="ru" sz="1700">
                <a:solidFill>
                  <a:srgbClr val="152A64"/>
                </a:solidFill>
                <a:latin typeface="Arial"/>
              </a:rPr>
              <a:t>Примерная образовательная программа учебного курса «Информационная безопасность» для образовательных организаций, реализующих программы основного общего образования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539240" y="6089904"/>
            <a:ext cx="9851136" cy="4358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728"/>
              </a:lnSpc>
            </a:pPr>
            <a:r>
              <a:rPr lang="ru" sz="1700">
                <a:solidFill>
                  <a:srgbClr val="CEB966"/>
                </a:solidFill>
                <a:latin typeface="Arial"/>
              </a:rPr>
              <a:t>•    </a:t>
            </a:r>
            <a:r>
              <a:rPr lang="ru" sz="1700">
                <a:solidFill>
                  <a:srgbClr val="152A64"/>
                </a:solidFill>
                <a:latin typeface="Arial"/>
              </a:rPr>
              <a:t>Примерная образовательная программа учебного курса «Информационная безопасность» для образовательных организаций, реализующих программы среднего общего образования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450848" y="6321552"/>
            <a:ext cx="243840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aseline="30000">
                <a:solidFill>
                  <a:srgbClr val="152A64"/>
                </a:solidFill>
                <a:latin typeface="Arial"/>
              </a:rPr>
              <a:t>д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"/>
            <a:ext cx="1176528" cy="22585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722376"/>
            <a:ext cx="2590800" cy="19446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136" y="2606040"/>
            <a:ext cx="1938528" cy="31638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432" y="4907280"/>
            <a:ext cx="3380232" cy="19507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11056" y="758952"/>
            <a:ext cx="2462784" cy="1615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000">
                <a:solidFill>
                  <a:srgbClr val="152A64"/>
                </a:solidFill>
                <a:latin typeface="Corbel"/>
              </a:rPr>
              <a:t>Правила безопасности в сети Интернет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951464" y="957072"/>
            <a:ext cx="536448" cy="4023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600"/>
              </a:lnSpc>
            </a:pPr>
            <a:r>
              <a:rPr lang="ru" sz="450">
                <a:solidFill>
                  <a:srgbClr val="495397"/>
                </a:solidFill>
                <a:latin typeface="Arial"/>
              </a:rPr>
              <a:t>Не встречаться со знакомыми из сети Интернет без предупреждения родителей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57360" y="1039368"/>
            <a:ext cx="533400" cy="167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624"/>
              </a:lnSpc>
            </a:pPr>
            <a:r>
              <a:rPr lang="ru" sz="450">
                <a:solidFill>
                  <a:srgbClr val="495397"/>
                </a:solidFill>
                <a:latin typeface="Arial"/>
              </a:rPr>
              <a:t>Не рассказывать о себе и друзьях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387840" y="1274064"/>
            <a:ext cx="472440" cy="883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95397"/>
                </a:solidFill>
                <a:latin typeface="Arial"/>
              </a:rPr>
              <a:t>в сети Интернет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311640" y="2148840"/>
            <a:ext cx="588264" cy="4023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600"/>
              </a:lnSpc>
            </a:pPr>
            <a:r>
              <a:rPr lang="ru" sz="450">
                <a:solidFill>
                  <a:srgbClr val="495397"/>
                </a:solidFill>
                <a:latin typeface="Arial"/>
              </a:rPr>
              <a:t>При регистрации придумывать сложный логин и пароль, не говорить их никому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792968" y="2200656"/>
            <a:ext cx="649224" cy="3230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600"/>
              </a:lnSpc>
            </a:pPr>
            <a:r>
              <a:rPr lang="ru" sz="450">
                <a:solidFill>
                  <a:srgbClr val="495397"/>
                </a:solidFill>
                <a:latin typeface="Arial"/>
              </a:rPr>
              <a:t>Не отправлять смс для получения доступа к информации без ведома взрослых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35480" y="6083808"/>
            <a:ext cx="2380488" cy="5547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 b="1" i="1">
                <a:solidFill>
                  <a:srgbClr val="152A64"/>
                </a:solidFill>
                <a:latin typeface="Times New Roman"/>
              </a:rPr>
              <a:t>Круглый стол сучащимися на тему: </a:t>
            </a:r>
            <a:r>
              <a:rPr lang="ru" sz="1100" b="1" i="1">
                <a:solidFill>
                  <a:srgbClr val="BF0101"/>
                </a:solidFill>
                <a:latin typeface="Times New Roman"/>
              </a:rPr>
              <a:t>«Шкрла этикета. Культура онлайн общения.»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86584" y="326136"/>
            <a:ext cx="7418832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Воспитательный потенциал урока информатики.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37560" y="691896"/>
            <a:ext cx="5510784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lnSpc>
                <a:spcPts val="2856"/>
              </a:lnSpc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Формируем личностные результаты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3128" y="2078736"/>
            <a:ext cx="3852672" cy="48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600">
                <a:latin typeface="Arial"/>
              </a:rPr>
              <a:t>Уроки информационной безопасности, направленные на понимание правовых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7888" y="2679192"/>
            <a:ext cx="3913632" cy="2081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600">
                <a:latin typeface="Arial"/>
              </a:rPr>
              <a:t>основ использования компьютерных программ, баз данных и материалов, активное неприятие асоциальных поступков, в том числе в сети Интернет. Коллективная деятельность на уроке, в процессе организации которой каждый учащийся должен внести индивидуальный вклад.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2804160"/>
            <a:ext cx="4511040" cy="35600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500" b="1" i="1" u="sng">
                <a:latin typeface="Arial"/>
              </a:rPr>
              <a:t>Гражданское воспитание:</a:t>
            </a:r>
          </a:p>
          <a:p>
            <a:pPr indent="0">
              <a:lnSpc>
                <a:spcPts val="2160"/>
              </a:lnSpc>
            </a:pPr>
            <a:r>
              <a:rPr lang="ru" sz="1600">
                <a:latin typeface="Arial"/>
              </a:rPr>
              <a:t>соблюдение основополагающих норм информационного права и информационной безопасности; представление о социальных нормах и правилах межличностных отношений в коллективе, в том числе в социальных сообществах. </a:t>
            </a:r>
            <a:r>
              <a:rPr lang="ru" sz="1500" b="1" i="1" u="sng">
                <a:latin typeface="Arial"/>
              </a:rPr>
              <a:t>Духовно-нравственное воспитание: </a:t>
            </a:r>
            <a:r>
              <a:rPr lang="ru" sz="1600">
                <a:latin typeface="Arial"/>
              </a:rPr>
              <a:t>способность оценивать ситуацию и принимать осознанные решения, ориентируясь на морально-нравственные нормы и ценности, в том числе в сети Интернет.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" y="9144"/>
            <a:ext cx="1149096" cy="22585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0" y="505968"/>
            <a:ext cx="2057400" cy="171602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136" y="2606040"/>
            <a:ext cx="1938528" cy="316382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68296" y="307848"/>
            <a:ext cx="7367016" cy="6888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880"/>
              </a:lnSpc>
            </a:pPr>
            <a:r>
              <a:rPr lang="ru" sz="2200" b="1">
                <a:solidFill>
                  <a:srgbClr val="495397"/>
                </a:solidFill>
                <a:latin typeface="Arial"/>
              </a:rPr>
              <a:t>Воспитательный потенциал урока информатики Формируем личностные результаты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20496" y="2450592"/>
            <a:ext cx="3624072" cy="32613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600">
                <a:latin typeface="Arial"/>
              </a:rPr>
              <a:t>Организация личного информационного пространства с использованием различных цифровых технологий; знакомство с возможностями цифровых сервисов государственных услуг, цифровых образовательных сервисов.</a:t>
            </a:r>
          </a:p>
          <a:p>
            <a:pPr indent="0">
              <a:lnSpc>
                <a:spcPts val="2160"/>
              </a:lnSpc>
            </a:pPr>
            <a:r>
              <a:rPr lang="ru" sz="1600">
                <a:latin typeface="Arial"/>
              </a:rPr>
              <a:t>Встречи с представителями разных профессий, использующих информационные технологии в различных профессиональных сферах.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010400" y="2639568"/>
            <a:ext cx="4626864" cy="2706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500" b="1" i="1" u="sng">
                <a:latin typeface="Arial"/>
              </a:rPr>
              <a:t>Ценности научного познания</a:t>
            </a:r>
            <a:r>
              <a:rPr lang="ru" sz="1500" b="1" i="1">
                <a:latin typeface="Arial"/>
              </a:rPr>
              <a:t>:</a:t>
            </a:r>
          </a:p>
          <a:p>
            <a:pPr indent="0">
              <a:lnSpc>
                <a:spcPts val="2160"/>
              </a:lnSpc>
            </a:pPr>
            <a:r>
              <a:rPr lang="ru" sz="1600">
                <a:latin typeface="Arial"/>
              </a:rPr>
              <a:t>сформированность мировоззрения, соответствующего современному уровню развития информатики, достижениям научнотехнического прогресса и общественной практики, за счёт понимания роли информационных ресурсов, информационных процессов и информационных технологий в условиях цифровой трансформации многих сфер жизни современного общества.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63752" y="597408"/>
            <a:ext cx="4547616" cy="304800"/>
          </a:xfrm>
          <a:prstGeom prst="rect">
            <a:avLst/>
          </a:prstGeom>
          <a:solidFill>
            <a:srgbClr val="E6E9EF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100"/>
              </a:spcBef>
              <a:spcAft>
                <a:spcPts val="6300"/>
              </a:spcAft>
            </a:pPr>
            <a:r>
              <a:rPr lang="ru" sz="2700" b="1" dirty="0">
                <a:solidFill>
                  <a:srgbClr val="071EA9"/>
                </a:solidFill>
                <a:latin typeface="Arial"/>
              </a:rPr>
              <a:t>Обновленный ФГОС </a:t>
            </a:r>
            <a:r>
              <a:rPr lang="en-US" sz="2700" b="1" dirty="0">
                <a:solidFill>
                  <a:srgbClr val="071EA9"/>
                </a:solidFill>
                <a:latin typeface="Arial"/>
              </a:rPr>
              <a:t>COO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54252" y="1917192"/>
            <a:ext cx="4166616" cy="249936"/>
          </a:xfrm>
          <a:prstGeom prst="rect">
            <a:avLst/>
          </a:prstGeom>
          <a:solidFill>
            <a:srgbClr val="E6E9EF"/>
          </a:solidFill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6300"/>
              </a:spcBef>
              <a:spcAft>
                <a:spcPts val="2100"/>
              </a:spcAft>
            </a:pPr>
            <a:r>
              <a:rPr lang="ru" sz="1600" b="1" dirty="0">
                <a:solidFill>
                  <a:srgbClr val="071EA9"/>
                </a:solidFill>
                <a:latin typeface="Arial"/>
              </a:rPr>
              <a:t>Преемственность ФГОС 2012 и 2022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45771" y="2299716"/>
            <a:ext cx="4541520" cy="673608"/>
          </a:xfrm>
          <a:prstGeom prst="rect">
            <a:avLst/>
          </a:prstGeom>
          <a:solidFill>
            <a:srgbClr val="E6E9E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1728"/>
              </a:lnSpc>
              <a:spcBef>
                <a:spcPts val="2100"/>
              </a:spcBef>
            </a:pPr>
            <a:r>
              <a:rPr lang="ru" sz="1500" b="1" dirty="0">
                <a:solidFill>
                  <a:srgbClr val="071EA9"/>
                </a:solidFill>
                <a:latin typeface="Arial"/>
              </a:rPr>
              <a:t>Определение списка учебных предметов, обязательных для изучения на базовом или углубленном уровне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014169"/>
              </p:ext>
            </p:extLst>
          </p:nvPr>
        </p:nvGraphicFramePr>
        <p:xfrm>
          <a:off x="3121898" y="3356992"/>
          <a:ext cx="6031323" cy="2413466"/>
        </p:xfrm>
        <a:graphic>
          <a:graphicData uri="http://schemas.openxmlformats.org/drawingml/2006/table">
            <a:tbl>
              <a:tblPr/>
              <a:tblGrid>
                <a:gridCol w="2792751"/>
                <a:gridCol w="3238572"/>
              </a:tblGrid>
              <a:tr h="498780"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 dirty="0">
                          <a:solidFill>
                            <a:srgbClr val="FFFFFF"/>
                          </a:solidFill>
                          <a:latin typeface="Arial"/>
                        </a:rPr>
                        <a:t>Личностные результаты</a:t>
                      </a:r>
                    </a:p>
                  </a:txBody>
                  <a:tcPr marL="0" marR="0" marT="0" marB="0">
                    <a:solidFill>
                      <a:srgbClr val="091AB0"/>
                    </a:solidFill>
                  </a:tcPr>
                </a:tc>
                <a:tc>
                  <a:txBody>
                    <a:bodyPr/>
                    <a:lstStyle/>
                    <a:p>
                      <a:pPr marR="127000" indent="0" algn="ctr">
                        <a:lnSpc>
                          <a:spcPts val="1320"/>
                        </a:lnSpc>
                      </a:pPr>
                      <a:r>
                        <a:rPr lang="ru" sz="1200">
                          <a:solidFill>
                            <a:srgbClr val="071EA9"/>
                          </a:solidFill>
                          <a:latin typeface="Arial"/>
                        </a:rPr>
                        <a:t>Сформулированы по воспитательным направлениям</a:t>
                      </a:r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</a:tr>
              <a:tr h="1323823"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1100" b="1" dirty="0">
                          <a:solidFill>
                            <a:srgbClr val="FFFFFF"/>
                          </a:solidFill>
                          <a:latin typeface="Arial"/>
                        </a:rPr>
                        <a:t>Метапредметные</a:t>
                      </a:r>
                    </a:p>
                    <a:p>
                      <a:pPr indent="0" algn="ctr"/>
                      <a:r>
                        <a:rPr lang="ru" sz="1100" b="1" dirty="0">
                          <a:solidFill>
                            <a:srgbClr val="FFFFFF"/>
                          </a:solidFill>
                          <a:latin typeface="Arial"/>
                        </a:rPr>
                        <a:t>результаты</a:t>
                      </a:r>
                    </a:p>
                  </a:txBody>
                  <a:tcPr marL="0" marR="0" marT="0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127000" indent="0" algn="ctr">
                        <a:lnSpc>
                          <a:spcPts val="1296"/>
                        </a:lnSpc>
                      </a:pPr>
                      <a:r>
                        <a:rPr lang="ru" sz="1200" dirty="0">
                          <a:solidFill>
                            <a:srgbClr val="071EA9"/>
                          </a:solidFill>
                          <a:latin typeface="Arial"/>
                        </a:rPr>
                        <a:t>Конкретизированы по УУД: познавательные,</a:t>
                      </a:r>
                    </a:p>
                    <a:p>
                      <a:pPr indent="0" algn="ctr">
                        <a:lnSpc>
                          <a:spcPts val="1296"/>
                        </a:lnSpc>
                      </a:pPr>
                      <a:r>
                        <a:rPr lang="ru" sz="1200" dirty="0">
                          <a:solidFill>
                            <a:srgbClr val="071EA9"/>
                          </a:solidFill>
                          <a:latin typeface="Arial"/>
                        </a:rPr>
                        <a:t>коммуникативные и регулятивные действия</a:t>
                      </a:r>
                    </a:p>
                  </a:txBody>
                  <a:tcPr marL="0" marR="0" marT="0" marB="0" anchor="b">
                    <a:solidFill>
                      <a:srgbClr val="E6E9EF"/>
                    </a:solidFill>
                  </a:tcPr>
                </a:tc>
              </a:tr>
              <a:tr h="590863">
                <a:tc>
                  <a:txBody>
                    <a:bodyPr/>
                    <a:lstStyle/>
                    <a:p>
                      <a:pPr indent="0" algn="ctr"/>
                      <a:r>
                        <a:rPr lang="ru" sz="1100" b="1" dirty="0">
                          <a:solidFill>
                            <a:srgbClr val="FFFFFF"/>
                          </a:solidFill>
                          <a:latin typeface="Arial"/>
                        </a:rPr>
                        <a:t>Предметные результаты</a:t>
                      </a:r>
                    </a:p>
                  </a:txBody>
                  <a:tcPr marL="0" marR="0" marT="0" marB="0">
                    <a:solidFill>
                      <a:srgbClr val="091AB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210"/>
                        </a:spcAft>
                      </a:pPr>
                      <a:r>
                        <a:rPr lang="ru" sz="1200" dirty="0" smtClean="0">
                          <a:solidFill>
                            <a:srgbClr val="071EA9"/>
                          </a:solidFill>
                          <a:latin typeface="Arial"/>
                        </a:rPr>
                        <a:t>I </a:t>
                      </a:r>
                      <a:r>
                        <a:rPr lang="ru" sz="1200" dirty="0">
                          <a:solidFill>
                            <a:srgbClr val="071EA9"/>
                          </a:solidFill>
                          <a:latin typeface="Arial"/>
                        </a:rPr>
                        <a:t>Конкретизация и систематизация</a:t>
                      </a:r>
                    </a:p>
                    <a:p>
                      <a:pPr indent="0" algn="ctr"/>
                      <a:r>
                        <a:rPr lang="ru" sz="1200" dirty="0">
                          <a:solidFill>
                            <a:srgbClr val="071EA9"/>
                          </a:solidFill>
                          <a:latin typeface="Arial"/>
                        </a:rPr>
                        <a:t>предметных результатов</a:t>
                      </a:r>
                    </a:p>
                  </a:txBody>
                  <a:tcPr marL="0" marR="0" marT="0" marB="0">
                    <a:solidFill>
                      <a:srgbClr val="E6E9EF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86840" y="371856"/>
            <a:ext cx="8345424" cy="3261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4410"/>
              </a:spcAft>
            </a:pPr>
            <a:r>
              <a:rPr lang="ru" sz="2200" b="1">
                <a:solidFill>
                  <a:srgbClr val="071EA9"/>
                </a:solidFill>
                <a:latin typeface="Arial"/>
              </a:rPr>
              <a:t>Подготовка учебной части ОУ к новому учебному году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99456" y="1380744"/>
            <a:ext cx="3499104" cy="120700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400" b="1" dirty="0">
                <a:solidFill>
                  <a:srgbClr val="495397"/>
                </a:solidFill>
                <a:latin typeface="Calibri"/>
              </a:rPr>
              <a:t>Февраль-март 2023</a:t>
            </a:r>
          </a:p>
          <a:p>
            <a:pPr marL="304800" indent="-304800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Вебинары о подходах в преподавании предметов в 2023/2024 учебном году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Предварительное комплектование ОО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Заказ учебников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12024" y="1380744"/>
            <a:ext cx="5779008" cy="163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4410"/>
              </a:spcBef>
              <a:spcAft>
                <a:spcPts val="1050"/>
              </a:spcAft>
            </a:pPr>
            <a:r>
              <a:rPr lang="ru" sz="2400" b="1" dirty="0" smtClean="0">
                <a:solidFill>
                  <a:srgbClr val="495397"/>
                </a:solidFill>
                <a:latin typeface="Calibri"/>
              </a:rPr>
              <a:t>Июнь-август </a:t>
            </a:r>
            <a:r>
              <a:rPr lang="ru" sz="2400" b="1" dirty="0">
                <a:solidFill>
                  <a:srgbClr val="495397"/>
                </a:solidFill>
                <a:latin typeface="Calibri"/>
              </a:rPr>
              <a:t>2023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Проверка зам. директора рабочих программ на исполнение ФГОС</a:t>
            </a:r>
          </a:p>
          <a:p>
            <a:pPr indent="0" algn="just">
              <a:lnSpc>
                <a:spcPts val="1680"/>
              </a:lnSpc>
              <a:spcAft>
                <a:spcPts val="2100"/>
              </a:spcAft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Обучение педагогов</a:t>
            </a:r>
          </a:p>
          <a:p>
            <a:pPr indent="0" algn="just"/>
            <a:r>
              <a:rPr lang="ru" sz="4800" dirty="0" smtClean="0">
                <a:solidFill>
                  <a:srgbClr val="AAB4B9"/>
                </a:solidFill>
                <a:latin typeface="Times New Roman"/>
              </a:rPr>
              <a:t> </a:t>
            </a:r>
            <a:endParaRPr lang="en-US" sz="4800" dirty="0">
              <a:solidFill>
                <a:srgbClr val="AAB4B9"/>
              </a:solidFill>
              <a:latin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dirty="0">
              <a:solidFill>
                <a:srgbClr val="AAB4B9"/>
              </a:solidFill>
              <a:latin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8384" y="4303776"/>
            <a:ext cx="2194560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050"/>
              </a:spcAft>
            </a:pPr>
            <a:r>
              <a:rPr lang="ru" sz="1600" b="1">
                <a:solidFill>
                  <a:srgbClr val="495397"/>
                </a:solidFill>
                <a:latin typeface="Arial"/>
              </a:rPr>
              <a:t>Март -июнь 2023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92352" y="4730496"/>
            <a:ext cx="6214872" cy="1490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04800" indent="0" algn="just">
              <a:lnSpc>
                <a:spcPts val="1680"/>
              </a:lnSpc>
              <a:spcBef>
                <a:spcPts val="1050"/>
              </a:spcBef>
            </a:pPr>
            <a:r>
              <a:rPr lang="ru" sz="1300" dirty="0">
                <a:latin typeface="Arial"/>
              </a:rPr>
              <a:t>✓    Принятие решения о введении ФГОС коллегиальным органом ОО</a:t>
            </a:r>
          </a:p>
          <a:p>
            <a:pPr marL="304800"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Разработка/ корректировка ООП</a:t>
            </a:r>
          </a:p>
          <a:p>
            <a:pPr marL="304800" indent="0" algn="just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Корректировка/ разработка рабочих программ</a:t>
            </a:r>
          </a:p>
          <a:p>
            <a:pPr marL="571500" indent="-266700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Обучение педагогов (обновленные ФГОС СОО, флагманский курс Академии Минпросвещения)</a:t>
            </a:r>
          </a:p>
          <a:p>
            <a:pPr marL="571500" indent="-266700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П</a:t>
            </a:r>
            <a:r>
              <a:rPr lang="ru" sz="1300" dirty="0">
                <a:latin typeface="Arial"/>
              </a:rPr>
              <a:t>роведение родительских собраний, и</a:t>
            </a:r>
            <a:r>
              <a:rPr lang="ru" sz="1300" dirty="0">
                <a:solidFill>
                  <a:srgbClr val="2E2A33"/>
                </a:solidFill>
                <a:latin typeface="Arial"/>
              </a:rPr>
              <a:t>нформирование родителей о введении обновленных ФГОС СОО (10 кл.</a:t>
            </a:r>
            <a:r>
              <a:rPr lang="ru" sz="1300" dirty="0">
                <a:latin typeface="Arial"/>
              </a:rPr>
              <a:t>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488680" y="4160520"/>
            <a:ext cx="3453384" cy="15057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04800" indent="0" algn="ctr">
              <a:spcAft>
                <a:spcPts val="1050"/>
              </a:spcAft>
            </a:pPr>
            <a:r>
              <a:rPr lang="ru" sz="2400" b="1" dirty="0" smtClean="0">
                <a:solidFill>
                  <a:srgbClr val="495397"/>
                </a:solidFill>
                <a:latin typeface="Calibri"/>
              </a:rPr>
              <a:t>Август </a:t>
            </a:r>
            <a:r>
              <a:rPr lang="ru" sz="2400" b="1" dirty="0">
                <a:solidFill>
                  <a:srgbClr val="495397"/>
                </a:solidFill>
                <a:latin typeface="Calibri"/>
              </a:rPr>
              <a:t>2023</a:t>
            </a:r>
          </a:p>
          <a:p>
            <a:pPr marL="317500" indent="-317500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Утверждение директором ОУ рабочих программ</a:t>
            </a:r>
          </a:p>
          <a:p>
            <a:pPr marL="317500" indent="-317500">
              <a:lnSpc>
                <a:spcPts val="1680"/>
              </a:lnSpc>
            </a:pPr>
            <a:r>
              <a:rPr lang="ru" sz="1300" dirty="0">
                <a:solidFill>
                  <a:srgbClr val="2E2A33"/>
                </a:solidFill>
                <a:latin typeface="Arial"/>
              </a:rPr>
              <a:t>✓    Утверждение ООП на уровень начального/ основного/ среднего общего образования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5408" y="2261616"/>
            <a:ext cx="5096256" cy="4450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600" b="1">
                <a:solidFill>
                  <a:srgbClr val="49539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2336" y="5199888"/>
            <a:ext cx="4261104" cy="2804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/>
            <a:endParaRPr lang="en-US" sz="1600" b="1" dirty="0">
              <a:solidFill>
                <a:srgbClr val="495397"/>
              </a:solidFill>
              <a:latin typeface="Arial"/>
              <a:hlinkClick r:id="rId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2456</Words>
  <Application>Microsoft Office PowerPoint</Application>
  <PresentationFormat>Произвольный</PresentationFormat>
  <Paragraphs>561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21</cp:revision>
  <dcterms:modified xsi:type="dcterms:W3CDTF">2023-03-17T09:37:13Z</dcterms:modified>
</cp:coreProperties>
</file>