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9" r:id="rId19"/>
    <p:sldId id="284" r:id="rId20"/>
    <p:sldId id="285" r:id="rId21"/>
    <p:sldId id="286" r:id="rId22"/>
    <p:sldId id="287" r:id="rId23"/>
    <p:sldId id="288" r:id="rId24"/>
    <p:sldId id="289" r:id="rId25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5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publication.pravo.gov.ru/Document/View/0001202211010045" TargetMode="External"/><Relationship Id="rId3" Type="http://schemas.openxmlformats.org/officeDocument/2006/relationships/image" Target="../media/image2.jpeg"/><Relationship Id="rId7" Type="http://schemas.openxmlformats.org/officeDocument/2006/relationships/hyperlink" Target="http://publication.pravo.gov.ru/Document/View/0001202209120008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ocs.cntd.ru/document/902389617" TargetMode="External"/><Relationship Id="rId5" Type="http://schemas.openxmlformats.org/officeDocument/2006/relationships/image" Target="../media/image4.jpeg"/><Relationship Id="rId10" Type="http://schemas.openxmlformats.org/officeDocument/2006/relationships/hyperlink" Target="https://edsoo.ru/Normativnie_dokumenti.htm" TargetMode="External"/><Relationship Id="rId4" Type="http://schemas.openxmlformats.org/officeDocument/2006/relationships/image" Target="../media/image3.jpeg"/><Relationship Id="rId9" Type="http://schemas.openxmlformats.org/officeDocument/2006/relationships/hyperlink" Target="https://toipkro.ru/content/files/documents/podrazdeleniya/go/inyaz/Proekt_nauchno-obosnovannoj_koncepcii_modernizacii_Inostrannyj_jazyk__1_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edsoo.ru/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edsoo.ru/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edsoo.ru/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dsoo.ru/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edsoo.ru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edsoo.ru/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edsoo.ru/Primernaya_rabochaya_programma_srednego_obschego_obrazovaniya_predmeta_Anglijskij_yazik_.htm" TargetMode="Externa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iro63.ru/upload/medialibrary/368/hfrjkgrou1l8g8xa6wl6zvykkr2qo3mv.pdf" TargetMode="External"/><Relationship Id="rId4" Type="http://schemas.openxmlformats.org/officeDocument/2006/relationships/hyperlink" Target="https://iro63.ru/upload/medialibrary/368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653272" y="198120"/>
            <a:ext cx="2977896" cy="5943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  <a:spcAft>
                <a:spcPts val="5460"/>
              </a:spcAft>
            </a:pPr>
            <a:endParaRPr lang="ru" sz="1500" dirty="0">
              <a:solidFill>
                <a:srgbClr val="02155A"/>
              </a:solidFill>
              <a:latin typeface="Calibri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6384" y="1603248"/>
            <a:ext cx="10338816" cy="269443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609600" algn="ctr">
              <a:lnSpc>
                <a:spcPts val="5760"/>
              </a:lnSpc>
            </a:pPr>
            <a:r>
              <a:rPr lang="ru" sz="4800" b="1" spc="-50" dirty="0">
                <a:solidFill>
                  <a:srgbClr val="4A539B"/>
                </a:solidFill>
                <a:latin typeface="Calibri"/>
              </a:rPr>
              <a:t>Преподавание предмета «Иностранный язык» в 2023-2024 уч. году: единое образовательное </a:t>
            </a:r>
            <a:r>
              <a:rPr lang="ru" sz="4800" b="1" spc="-50" dirty="0" smtClean="0">
                <a:solidFill>
                  <a:srgbClr val="4A539B"/>
                </a:solidFill>
                <a:latin typeface="Calibri"/>
              </a:rPr>
              <a:t>пространство РФ</a:t>
            </a:r>
            <a:endParaRPr lang="ru" sz="4800" b="1" spc="-50" dirty="0">
              <a:solidFill>
                <a:srgbClr val="4A539B"/>
              </a:solidFill>
              <a:latin typeface="Calibri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9288" y="5489448"/>
            <a:ext cx="10305224" cy="36880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656"/>
              </a:lnSpc>
            </a:pPr>
            <a:r>
              <a:rPr lang="ru" sz="2000" b="1" dirty="0" smtClean="0">
                <a:solidFill>
                  <a:srgbClr val="2F5597"/>
                </a:solidFill>
                <a:latin typeface="Calibri"/>
              </a:rPr>
              <a:t>                                                       </a:t>
            </a:r>
            <a:r>
              <a:rPr lang="ru" sz="2000" b="1" dirty="0" smtClean="0">
                <a:latin typeface="Times New Roman" pitchFamily="18" charset="0"/>
                <a:cs typeface="Times New Roman" pitchFamily="18" charset="0"/>
              </a:rPr>
              <a:t>Методист ГБУ ДПО  «Отрадненский РЦ»   Иванова Н.А.</a:t>
            </a:r>
            <a:endParaRPr lang="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71856" y="6291072"/>
            <a:ext cx="2941320" cy="2011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1300" dirty="0">
              <a:latin typeface="Calibri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88408" y="6370320"/>
            <a:ext cx="3023616" cy="23469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1800" b="1" dirty="0">
              <a:solidFill>
                <a:srgbClr val="02155A"/>
              </a:solidFill>
              <a:latin typeface="Calibri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783" y="1521229"/>
            <a:ext cx="475488" cy="4754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831" y="2998124"/>
            <a:ext cx="469392" cy="4754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301" y="5527687"/>
            <a:ext cx="475488" cy="4693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7264" y="1322832"/>
            <a:ext cx="4255008" cy="448665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639824" y="310896"/>
            <a:ext cx="8784336" cy="68884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840"/>
              </a:spcAft>
            </a:pPr>
            <a:r>
              <a:rPr lang="ru" sz="2300" b="1">
                <a:solidFill>
                  <a:srgbClr val="02155A"/>
                </a:solidFill>
                <a:latin typeface="Calibri"/>
              </a:rPr>
              <a:t>ПРАВОВЫЕ ОРИЕНТИРЫ ДЛЯ ОБРАЗОВАТЕЛЬНОЙ ОРГАНИЗАЦИИ</a:t>
            </a:r>
          </a:p>
          <a:p>
            <a:pPr marL="2558288" indent="0">
              <a:spcAft>
                <a:spcPts val="2940"/>
              </a:spcAft>
            </a:pPr>
            <a:r>
              <a:rPr lang="ru" sz="2300" b="1">
                <a:solidFill>
                  <a:srgbClr val="02155A"/>
                </a:solidFill>
                <a:latin typeface="Calibri"/>
              </a:rPr>
              <a:t>В 2023-2024 УЧЕБНОМ ГОДУ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97280" y="1493520"/>
            <a:ext cx="5748528" cy="23164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231132" indent="0">
              <a:spcBef>
                <a:spcPts val="2940"/>
              </a:spcBef>
            </a:pPr>
            <a:r>
              <a:rPr lang="ru" sz="550" i="1" spc="-50">
                <a:solidFill>
                  <a:srgbClr val="4472C4"/>
                </a:solidFill>
                <a:latin typeface="Franklin Gothic Book"/>
              </a:rPr>
              <a:t>%л</a:t>
            </a:r>
          </a:p>
          <a:p>
            <a:pPr indent="0">
              <a:spcAft>
                <a:spcPts val="2940"/>
              </a:spcAft>
            </a:pPr>
            <a:r>
              <a:rPr lang="ru" sz="1400" b="1" u="sng">
                <a:solidFill>
                  <a:srgbClr val="4472C4"/>
                </a:solidFill>
                <a:latin typeface="Calibri"/>
                <a:hlinkClick r:id="rId6"/>
              </a:rPr>
              <a:t>ФЗ-№273 «ОБ ОБРАЗОВАНИИ В РОССИЙСКОЙ ФЕДЕРАЦИИ»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97280" y="3046892"/>
            <a:ext cx="3249168" cy="4267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968"/>
              </a:lnSpc>
              <a:spcBef>
                <a:spcPts val="1890"/>
              </a:spcBef>
            </a:pPr>
            <a:r>
              <a:rPr lang="ru" sz="1400" b="1" u="sng" dirty="0">
                <a:solidFill>
                  <a:srgbClr val="4472C4"/>
                </a:solidFill>
                <a:latin typeface="Calibri"/>
              </a:rPr>
              <a:t>ОБНОВЛЕННЫЙ ФГОС ООО 2021 </a:t>
            </a:r>
            <a:r>
              <a:rPr lang="ru" sz="1400" b="1" u="sng" dirty="0" smtClean="0">
                <a:solidFill>
                  <a:srgbClr val="4472C4"/>
                </a:solidFill>
                <a:latin typeface="Calibri"/>
              </a:rPr>
              <a:t>Г</a:t>
            </a:r>
            <a:r>
              <a:rPr lang="ru" sz="1400" b="1" u="sng" dirty="0">
                <a:solidFill>
                  <a:srgbClr val="4472C4"/>
                </a:solidFill>
                <a:latin typeface="Calibri"/>
              </a:rPr>
              <a:t>. </a:t>
            </a:r>
            <a:endParaRPr lang="ru" sz="1400" b="1" u="sng" dirty="0" smtClean="0">
              <a:solidFill>
                <a:srgbClr val="4472C4"/>
              </a:solidFill>
              <a:latin typeface="Calibri"/>
            </a:endParaRPr>
          </a:p>
          <a:p>
            <a:pPr indent="0">
              <a:lnSpc>
                <a:spcPts val="1968"/>
              </a:lnSpc>
              <a:spcBef>
                <a:spcPts val="1890"/>
              </a:spcBef>
            </a:pPr>
            <a:endParaRPr lang="ru" sz="1400" b="1" u="sng" dirty="0">
              <a:solidFill>
                <a:srgbClr val="4472C4"/>
              </a:solidFill>
              <a:latin typeface="Calibri"/>
              <a:hlinkClick r:id="rId7"/>
            </a:endParaRPr>
          </a:p>
          <a:p>
            <a:pPr indent="0">
              <a:lnSpc>
                <a:spcPts val="1968"/>
              </a:lnSpc>
              <a:spcBef>
                <a:spcPts val="1890"/>
              </a:spcBef>
            </a:pPr>
            <a:r>
              <a:rPr lang="ru" sz="1400" b="1" dirty="0" smtClean="0">
                <a:solidFill>
                  <a:srgbClr val="4472C4"/>
                </a:solidFill>
                <a:latin typeface="Calibri"/>
                <a:hlinkClick r:id="rId7"/>
              </a:rPr>
              <a:t>ОБНОВЛЕННЫЙ </a:t>
            </a:r>
            <a:r>
              <a:rPr lang="ru" sz="1400" b="1" dirty="0">
                <a:solidFill>
                  <a:srgbClr val="4472C4"/>
                </a:solidFill>
                <a:latin typeface="Calibri"/>
                <a:hlinkClick r:id="rId7"/>
              </a:rPr>
              <a:t>ФГОС СОО 2022 </a:t>
            </a:r>
            <a:r>
              <a:rPr lang="ru" sz="1400" b="1" dirty="0" smtClean="0">
                <a:solidFill>
                  <a:srgbClr val="4472C4"/>
                </a:solidFill>
                <a:latin typeface="Calibri"/>
                <a:hlinkClick r:id="rId7"/>
              </a:rPr>
              <a:t>Г</a:t>
            </a:r>
            <a:r>
              <a:rPr lang="ru" sz="1400" b="1" dirty="0">
                <a:solidFill>
                  <a:srgbClr val="4472C4"/>
                </a:solidFill>
                <a:latin typeface="Calibri"/>
                <a:hlinkClick r:id="rId7"/>
              </a:rPr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44633" y="4640164"/>
            <a:ext cx="4017264" cy="2255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295908" indent="0" algn="just">
              <a:spcBef>
                <a:spcPts val="2940"/>
              </a:spcBef>
            </a:pPr>
            <a:r>
              <a:rPr lang="en-US" sz="500" dirty="0">
                <a:solidFill>
                  <a:srgbClr val="4472C4"/>
                </a:solidFill>
                <a:latin typeface="Times New Roman"/>
              </a:rPr>
              <a:t>W </a:t>
            </a:r>
            <a:r>
              <a:rPr lang="ru" sz="500" dirty="0" smtClean="0">
                <a:solidFill>
                  <a:srgbClr val="4472C4"/>
                </a:solidFill>
                <a:latin typeface="Times New Roman"/>
              </a:rPr>
              <a:t>_</a:t>
            </a:r>
          </a:p>
          <a:p>
            <a:pPr marL="89408" indent="0">
              <a:spcAft>
                <a:spcPts val="4200"/>
              </a:spcAft>
            </a:pPr>
            <a:r>
              <a:rPr lang="ru" sz="1400" b="1" u="sng" dirty="0" smtClean="0">
                <a:solidFill>
                  <a:srgbClr val="4472C4"/>
                </a:solidFill>
                <a:latin typeface="Calibri"/>
                <a:hlinkClick r:id="rId8"/>
              </a:rPr>
              <a:t>ФЕДЕРАЛЬНЫЙ ПЕРЕЧЕНЬ УЧЕБНИКОВ</a:t>
            </a:r>
            <a:r>
              <a:rPr lang="ru" sz="1400" b="1" dirty="0" smtClean="0">
                <a:solidFill>
                  <a:srgbClr val="4472C4"/>
                </a:solidFill>
                <a:latin typeface="Calibri"/>
                <a:hlinkClick r:id="rId8"/>
              </a:rPr>
              <a:t> </a:t>
            </a:r>
            <a:r>
              <a:rPr lang="ru" sz="1500" b="1" cap="small" dirty="0" smtClean="0">
                <a:solidFill>
                  <a:srgbClr val="4472C4"/>
                </a:solidFill>
                <a:latin typeface="Calibri"/>
              </a:rPr>
              <a:t>2022г.</a:t>
            </a:r>
            <a:endParaRPr lang="ru" sz="1500" b="1" cap="small" dirty="0">
              <a:solidFill>
                <a:srgbClr val="4472C4"/>
              </a:solidFill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5650712"/>
            <a:ext cx="6638544" cy="2255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r">
              <a:spcBef>
                <a:spcPts val="4200"/>
              </a:spcBef>
              <a:spcAft>
                <a:spcPts val="420"/>
              </a:spcAft>
            </a:pPr>
            <a:r>
              <a:rPr lang="ru" sz="1400" b="1" u="sng" dirty="0">
                <a:solidFill>
                  <a:srgbClr val="4472C4"/>
                </a:solidFill>
                <a:latin typeface="Calibri"/>
                <a:hlinkClick r:id="rId9"/>
              </a:rPr>
              <a:t>ПРОЕКТ КОНЦЕПЦИИ ПРЕПОДАВАНИЯ ПРЕДМЕТА «ИНОСТРАННЫЙ ЯЗЫК»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830056" y="6044184"/>
            <a:ext cx="2584704" cy="22250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r">
              <a:spcBef>
                <a:spcPts val="420"/>
              </a:spcBef>
            </a:pPr>
            <a:r>
              <a:rPr lang="ru" sz="1700" b="1" u="sng">
                <a:solidFill>
                  <a:srgbClr val="026CC0"/>
                </a:solidFill>
                <a:latin typeface="Calibri"/>
                <a:hlinkClick r:id="rId10"/>
              </a:rPr>
              <a:t>Нормативные документы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879" y="4578096"/>
            <a:ext cx="469392" cy="47548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879" y="3914285"/>
            <a:ext cx="469392" cy="47548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2848" y="1359408"/>
            <a:ext cx="396240" cy="3901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944" y="2484120"/>
            <a:ext cx="393192" cy="3870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5144" y="3992880"/>
            <a:ext cx="429768" cy="4328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184" y="5327904"/>
            <a:ext cx="8735568" cy="140208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96112" y="704088"/>
            <a:ext cx="3800856" cy="2468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900" b="1">
                <a:solidFill>
                  <a:srgbClr val="203864"/>
                </a:solidFill>
                <a:latin typeface="Calibri"/>
              </a:rPr>
              <a:t>ЕДИНАЯ СИСТЕМА ОБРАЗОВАНИЯ РФ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1752" y="2045208"/>
            <a:ext cx="4916424" cy="23774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400"/>
              </a:lnSpc>
            </a:pPr>
            <a:r>
              <a:rPr lang="ru" sz="1900" b="1" dirty="0">
                <a:solidFill>
                  <a:srgbClr val="4472C4"/>
                </a:solidFill>
                <a:latin typeface="Calibri"/>
              </a:rPr>
              <a:t>Единые подходы</a:t>
            </a:r>
          </a:p>
          <a:p>
            <a:pPr indent="0">
              <a:lnSpc>
                <a:spcPts val="2400"/>
              </a:lnSpc>
            </a:pPr>
            <a:r>
              <a:rPr lang="ru" sz="1900" dirty="0">
                <a:solidFill>
                  <a:srgbClr val="091AAA"/>
                </a:solidFill>
                <a:latin typeface="Calibri"/>
              </a:rPr>
              <a:t>к формированию содержания образования и</a:t>
            </a:r>
          </a:p>
          <a:p>
            <a:pPr indent="0">
              <a:lnSpc>
                <a:spcPts val="2400"/>
              </a:lnSpc>
            </a:pPr>
            <a:r>
              <a:rPr lang="ru" sz="1900" dirty="0">
                <a:solidFill>
                  <a:srgbClr val="091AAA"/>
                </a:solidFill>
                <a:latin typeface="Calibri"/>
              </a:rPr>
              <a:t>воспитания</a:t>
            </a:r>
          </a:p>
          <a:p>
            <a:pPr indent="0">
              <a:lnSpc>
                <a:spcPts val="2400"/>
              </a:lnSpc>
            </a:pPr>
            <a:r>
              <a:rPr lang="ru" sz="1900" b="1" dirty="0">
                <a:solidFill>
                  <a:srgbClr val="4472C4"/>
                </a:solidFill>
                <a:latin typeface="Calibri"/>
              </a:rPr>
              <a:t>Единые стандарты</a:t>
            </a:r>
          </a:p>
          <a:p>
            <a:pPr indent="0">
              <a:lnSpc>
                <a:spcPts val="2400"/>
              </a:lnSpc>
            </a:pPr>
            <a:r>
              <a:rPr lang="ru" sz="1900" dirty="0">
                <a:solidFill>
                  <a:srgbClr val="091AAA"/>
                </a:solidFill>
                <a:latin typeface="Calibri"/>
              </a:rPr>
              <a:t>образовательного пространства страны </a:t>
            </a:r>
            <a:r>
              <a:rPr lang="ru" sz="1900" dirty="0" smtClean="0">
                <a:solidFill>
                  <a:srgbClr val="091AAA"/>
                </a:solidFill>
                <a:latin typeface="Calibri"/>
              </a:rPr>
              <a:t> </a:t>
            </a:r>
            <a:r>
              <a:rPr lang="ru" sz="1900" b="1" dirty="0" smtClean="0">
                <a:solidFill>
                  <a:srgbClr val="4472C4"/>
                </a:solidFill>
                <a:latin typeface="Calibri"/>
              </a:rPr>
              <a:t>Единая </a:t>
            </a:r>
            <a:r>
              <a:rPr lang="ru" sz="1900" b="1" dirty="0">
                <a:solidFill>
                  <a:srgbClr val="4472C4"/>
                </a:solidFill>
                <a:latin typeface="Calibri"/>
              </a:rPr>
              <a:t>система</a:t>
            </a:r>
          </a:p>
          <a:p>
            <a:pPr indent="0">
              <a:lnSpc>
                <a:spcPts val="2400"/>
              </a:lnSpc>
              <a:spcAft>
                <a:spcPts val="3150"/>
              </a:spcAft>
            </a:pPr>
            <a:r>
              <a:rPr lang="ru" sz="1900" dirty="0">
                <a:solidFill>
                  <a:srgbClr val="091AAA"/>
                </a:solidFill>
                <a:latin typeface="Calibri"/>
              </a:rPr>
              <a:t>мониторинга эффективности деятельности образовательных организаций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849368" y="5053584"/>
            <a:ext cx="652272" cy="24079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r">
              <a:spcBef>
                <a:spcPts val="3150"/>
              </a:spcBef>
            </a:pPr>
            <a:r>
              <a:rPr lang="ru" sz="2300" b="1">
                <a:solidFill>
                  <a:srgbClr val="C00000"/>
                </a:solidFill>
                <a:latin typeface="Calibri"/>
              </a:rPr>
              <a:t>ФОП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486144" y="640080"/>
            <a:ext cx="3858768" cy="86563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630"/>
              </a:spcAft>
            </a:pPr>
            <a:r>
              <a:rPr lang="ru" sz="1900" b="1" dirty="0">
                <a:solidFill>
                  <a:srgbClr val="273775"/>
                </a:solidFill>
                <a:latin typeface="Calibri"/>
              </a:rPr>
              <a:t>ЕДИНСТВО СОДЕРЖАНИЯ </a:t>
            </a:r>
            <a:r>
              <a:rPr lang="ru" sz="1900" b="1" dirty="0" smtClean="0">
                <a:solidFill>
                  <a:srgbClr val="273775"/>
                </a:solidFill>
                <a:latin typeface="Calibri"/>
              </a:rPr>
              <a:t>ОБЩЕГО ОБРАЗОВАНИЯ</a:t>
            </a:r>
            <a:r>
              <a:rPr lang="ru" sz="1900" b="1" dirty="0">
                <a:solidFill>
                  <a:srgbClr val="273775"/>
                </a:solidFill>
                <a:latin typeface="Calibri"/>
              </a:rPr>
              <a:t> </a:t>
            </a:r>
            <a:r>
              <a:rPr lang="ru" sz="1900" b="1" dirty="0" smtClean="0">
                <a:solidFill>
                  <a:srgbClr val="273775"/>
                </a:solidFill>
                <a:latin typeface="Calibri"/>
              </a:rPr>
              <a:t>ФОП </a:t>
            </a:r>
            <a:r>
              <a:rPr lang="ru" sz="1900" b="1" dirty="0">
                <a:solidFill>
                  <a:srgbClr val="273775"/>
                </a:solidFill>
                <a:latin typeface="Calibri"/>
              </a:rPr>
              <a:t>НОО, ООО и СОО</a:t>
            </a:r>
          </a:p>
          <a:p>
            <a:pPr marR="279400" indent="0" algn="r"/>
            <a:r>
              <a:rPr lang="ru" sz="1400" b="1" dirty="0">
                <a:solidFill>
                  <a:srgbClr val="091AAA"/>
                </a:solidFill>
                <a:latin typeface="Calibri"/>
              </a:rPr>
              <a:t>ЦЕЛЕВОЙ РАЗДЕЛ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409944" y="1813560"/>
            <a:ext cx="5071872" cy="55168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680"/>
              </a:lnSpc>
            </a:pPr>
            <a:r>
              <a:rPr lang="ru" sz="1400">
                <a:latin typeface="Calibri"/>
              </a:rPr>
              <a:t>■    пояснительная записка;</a:t>
            </a:r>
          </a:p>
          <a:p>
            <a:pPr indent="0" algn="just">
              <a:lnSpc>
                <a:spcPts val="1680"/>
              </a:lnSpc>
            </a:pPr>
            <a:r>
              <a:rPr lang="ru" sz="1400">
                <a:latin typeface="Calibri"/>
              </a:rPr>
              <a:t>■    планируемые результаты освоения обучающимися ФООП;</a:t>
            </a:r>
          </a:p>
          <a:p>
            <a:pPr indent="0" algn="just">
              <a:lnSpc>
                <a:spcPts val="1680"/>
              </a:lnSpc>
              <a:spcAft>
                <a:spcPts val="630"/>
              </a:spcAft>
            </a:pPr>
            <a:r>
              <a:rPr lang="ru" sz="1400">
                <a:latin typeface="Calibri"/>
              </a:rPr>
              <a:t>■    система оценки достижения планируемых результатов освоения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293864" y="2471374"/>
            <a:ext cx="3840480" cy="52120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680"/>
              </a:lnSpc>
              <a:spcAft>
                <a:spcPts val="630"/>
              </a:spcAft>
            </a:pPr>
            <a:r>
              <a:rPr lang="ru" sz="1400" dirty="0">
                <a:latin typeface="Calibri"/>
              </a:rPr>
              <a:t>ФООП</a:t>
            </a:r>
          </a:p>
          <a:p>
            <a:pPr indent="0">
              <a:spcAft>
                <a:spcPts val="420"/>
              </a:spcAft>
            </a:pPr>
            <a:r>
              <a:rPr lang="ru" sz="1400" b="1" dirty="0">
                <a:solidFill>
                  <a:srgbClr val="091AAA"/>
                </a:solidFill>
                <a:latin typeface="Calibri"/>
              </a:rPr>
              <a:t>СОДЕРЖАТЕЛЬНЫЙ РАЗДЕЛ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449568" y="3002280"/>
            <a:ext cx="5087112" cy="8351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680"/>
              </a:lnSpc>
              <a:spcBef>
                <a:spcPts val="420"/>
              </a:spcBef>
            </a:pPr>
            <a:r>
              <a:rPr lang="ru" sz="1400">
                <a:solidFill>
                  <a:srgbClr val="FF0000"/>
                </a:solidFill>
                <a:latin typeface="Calibri"/>
              </a:rPr>
              <a:t>■    федеральные рабочие программы учебных предметов</a:t>
            </a:r>
          </a:p>
          <a:p>
            <a:pPr marL="272288" indent="-330200">
              <a:lnSpc>
                <a:spcPts val="1680"/>
              </a:lnSpc>
            </a:pPr>
            <a:r>
              <a:rPr lang="ru" sz="1400">
                <a:latin typeface="Calibri"/>
              </a:rPr>
              <a:t>■    программа формирования универсальных учебных действий у обучающихся;</a:t>
            </a:r>
          </a:p>
          <a:p>
            <a:pPr indent="0" algn="just">
              <a:lnSpc>
                <a:spcPts val="1680"/>
              </a:lnSpc>
              <a:spcAft>
                <a:spcPts val="1890"/>
              </a:spcAft>
            </a:pPr>
            <a:r>
              <a:rPr lang="ru" sz="1400">
                <a:latin typeface="Calibri"/>
              </a:rPr>
              <a:t>■    федеральная рабочая программа воспитания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483096" y="4486656"/>
            <a:ext cx="88392" cy="8839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700">
                <a:solidFill>
                  <a:srgbClr val="FF0000"/>
                </a:solidFill>
                <a:latin typeface="Franklin Gothic Book"/>
              </a:rPr>
              <a:t>■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483096" y="4700016"/>
            <a:ext cx="88392" cy="51511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680"/>
              </a:lnSpc>
            </a:pPr>
            <a:r>
              <a:rPr lang="ru" sz="1000" baseline="-25000">
                <a:latin typeface="Franklin Gothic Heavy"/>
              </a:rPr>
              <a:t>■</a:t>
            </a:r>
          </a:p>
          <a:p>
            <a:pPr indent="0">
              <a:lnSpc>
                <a:spcPts val="1680"/>
              </a:lnSpc>
            </a:pPr>
            <a:r>
              <a:rPr lang="ru" sz="1000" baseline="-25000">
                <a:latin typeface="Franklin Gothic Heavy"/>
              </a:rPr>
              <a:t>■</a:t>
            </a:r>
          </a:p>
          <a:p>
            <a:pPr indent="0">
              <a:lnSpc>
                <a:spcPts val="1680"/>
              </a:lnSpc>
            </a:pPr>
            <a:r>
              <a:rPr lang="ru" sz="700">
                <a:latin typeface="Franklin Gothic Book"/>
              </a:rPr>
              <a:t>■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733032" y="4215384"/>
            <a:ext cx="4401312" cy="107289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347724" indent="0">
              <a:lnSpc>
                <a:spcPts val="1680"/>
              </a:lnSpc>
              <a:spcBef>
                <a:spcPts val="1890"/>
              </a:spcBef>
            </a:pPr>
            <a:r>
              <a:rPr lang="ru" sz="1400" b="1">
                <a:solidFill>
                  <a:srgbClr val="091AAA"/>
                </a:solidFill>
                <a:latin typeface="Calibri"/>
              </a:rPr>
              <a:t>ОРГАНИЗАЦИОННЫЙ РАЗДЕЛ</a:t>
            </a:r>
          </a:p>
          <a:p>
            <a:pPr indent="0">
              <a:lnSpc>
                <a:spcPts val="1680"/>
              </a:lnSpc>
            </a:pPr>
            <a:r>
              <a:rPr lang="ru" sz="1400">
                <a:solidFill>
                  <a:srgbClr val="FF0000"/>
                </a:solidFill>
                <a:latin typeface="Calibri"/>
              </a:rPr>
              <a:t>федеральный учебный план; </a:t>
            </a:r>
            <a:r>
              <a:rPr lang="ru" sz="1400">
                <a:latin typeface="Calibri"/>
              </a:rPr>
              <a:t>федеральный план внеурочной деятельности; федеральный календарный учебный график; федеральный календарный план воспитательной работы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35736" y="515112"/>
            <a:ext cx="10021824" cy="34137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1470"/>
              </a:spcAft>
            </a:pPr>
            <a:r>
              <a:rPr lang="ru" sz="2600" b="1">
                <a:solidFill>
                  <a:srgbClr val="203864"/>
                </a:solidFill>
                <a:latin typeface="Calibri"/>
              </a:rPr>
              <a:t>Место предмета в учебном плане 2023-2024 уч.г. на уровне НОО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13816" y="1060704"/>
          <a:ext cx="10527792" cy="5346192"/>
        </p:xfrm>
        <a:graphic>
          <a:graphicData uri="http://schemas.openxmlformats.org/drawingml/2006/table">
            <a:tbl>
              <a:tblPr/>
              <a:tblGrid>
                <a:gridCol w="2109216"/>
                <a:gridCol w="2103120"/>
                <a:gridCol w="2103120"/>
                <a:gridCol w="2103120"/>
                <a:gridCol w="2109216"/>
              </a:tblGrid>
              <a:tr h="1036320">
                <a:tc>
                  <a:txBody>
                    <a:bodyPr/>
                    <a:lstStyle/>
                    <a:p>
                      <a:pPr marL="215900" indent="0">
                        <a:spcAft>
                          <a:spcPts val="1050"/>
                        </a:spcAft>
                      </a:pPr>
                      <a:r>
                        <a:rPr lang="ru" sz="2300" b="1">
                          <a:solidFill>
                            <a:srgbClr val="02155A"/>
                          </a:solidFill>
                          <a:latin typeface="Calibri"/>
                        </a:rPr>
                        <a:t>Предметная</a:t>
                      </a:r>
                    </a:p>
                    <a:p>
                      <a:pPr indent="0" algn="ctr"/>
                      <a:r>
                        <a:rPr lang="ru" sz="2300" b="1">
                          <a:solidFill>
                            <a:srgbClr val="02155A"/>
                          </a:solidFill>
                          <a:latin typeface="Calibri"/>
                        </a:rPr>
                        <a:t>область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760"/>
                        </a:lnSpc>
                      </a:pPr>
                      <a:r>
                        <a:rPr lang="ru" sz="1900" b="1">
                          <a:solidFill>
                            <a:srgbClr val="02155A"/>
                          </a:solidFill>
                          <a:latin typeface="Calibri"/>
                        </a:rPr>
                        <a:t>Учебные</a:t>
                      </a:r>
                    </a:p>
                    <a:p>
                      <a:pPr marR="444500" indent="0" algn="r">
                        <a:lnSpc>
                          <a:spcPts val="2760"/>
                        </a:lnSpc>
                      </a:pPr>
                      <a:r>
                        <a:rPr lang="ru" sz="1900" b="1">
                          <a:solidFill>
                            <a:srgbClr val="02155A"/>
                          </a:solidFill>
                          <a:latin typeface="Calibri"/>
                        </a:rPr>
                        <a:t>предметы/</a:t>
                      </a:r>
                    </a:p>
                    <a:p>
                      <a:pPr marR="444500" indent="0" algn="r">
                        <a:lnSpc>
                          <a:spcPts val="2760"/>
                        </a:lnSpc>
                      </a:pPr>
                      <a:r>
                        <a:rPr lang="ru" sz="1900" b="1">
                          <a:solidFill>
                            <a:srgbClr val="02155A"/>
                          </a:solidFill>
                          <a:latin typeface="Calibri"/>
                        </a:rPr>
                        <a:t>Классы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2300" b="1">
                          <a:solidFill>
                            <a:srgbClr val="02155A"/>
                          </a:solidFill>
                          <a:latin typeface="Calibri"/>
                        </a:rPr>
                        <a:t>II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2300" b="1">
                          <a:solidFill>
                            <a:srgbClr val="02155A"/>
                          </a:solidFill>
                          <a:latin typeface="Calibri"/>
                        </a:rPr>
                        <a:t>III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2300" b="1">
                          <a:solidFill>
                            <a:srgbClr val="02155A"/>
                          </a:solidFill>
                          <a:latin typeface="Calibri"/>
                        </a:rPr>
                        <a:t>IV</a:t>
                      </a:r>
                    </a:p>
                  </a:txBody>
                  <a:tcPr marL="0" marR="0" marT="0" marB="0" anchor="ctr"/>
                </a:tc>
              </a:tr>
              <a:tr h="2078736">
                <a:tc rowSpan="2">
                  <a:txBody>
                    <a:bodyPr/>
                    <a:lstStyle/>
                    <a:p>
                      <a:pPr marL="215900" indent="0">
                        <a:spcAft>
                          <a:spcPts val="1260"/>
                        </a:spcAft>
                      </a:pPr>
                      <a:r>
                        <a:rPr lang="ru" sz="2300" b="1">
                          <a:solidFill>
                            <a:srgbClr val="02155A"/>
                          </a:solidFill>
                          <a:latin typeface="Calibri"/>
                        </a:rPr>
                        <a:t>Иностранный</a:t>
                      </a:r>
                    </a:p>
                    <a:p>
                      <a:pPr indent="0" algn="ctr"/>
                      <a:r>
                        <a:rPr lang="ru" sz="2300" b="1">
                          <a:solidFill>
                            <a:srgbClr val="02155A"/>
                          </a:solidFill>
                          <a:latin typeface="Calibri"/>
                        </a:rPr>
                        <a:t>язык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500">
                          <a:solidFill>
                            <a:srgbClr val="203864"/>
                          </a:solidFill>
                          <a:latin typeface="Times New Roman"/>
                        </a:rPr>
                        <a:t>я </a:t>
                      </a:r>
                      <a:r>
                        <a:rPr lang="en-US" sz="500">
                          <a:solidFill>
                            <a:srgbClr val="203864"/>
                          </a:solidFill>
                          <a:latin typeface="Times New Roman"/>
                        </a:rPr>
                        <a:t>U U</a:t>
                      </a:r>
                    </a:p>
                    <a:p>
                      <a:pPr marL="317500" indent="0">
                        <a:lnSpc>
                          <a:spcPts val="2880"/>
                        </a:lnSpc>
                      </a:pPr>
                      <a:r>
                        <a:rPr lang="ru" sz="2300" b="1">
                          <a:solidFill>
                            <a:srgbClr val="203864"/>
                          </a:solidFill>
                          <a:latin typeface="Calibri"/>
                        </a:rPr>
                        <a:t>Английский</a:t>
                      </a:r>
                    </a:p>
                    <a:p>
                      <a:pPr indent="0" algn="ctr">
                        <a:lnSpc>
                          <a:spcPts val="2880"/>
                        </a:lnSpc>
                      </a:pPr>
                      <a:r>
                        <a:rPr lang="ru" sz="2300" b="1">
                          <a:solidFill>
                            <a:srgbClr val="203864"/>
                          </a:solidFill>
                          <a:latin typeface="Calibri"/>
                        </a:rPr>
                        <a:t>язык</a:t>
                      </a:r>
                    </a:p>
                    <a:p>
                      <a:pPr marL="431800" indent="0">
                        <a:lnSpc>
                          <a:spcPts val="2880"/>
                        </a:lnSpc>
                      </a:pPr>
                      <a:r>
                        <a:rPr lang="ru" sz="2300" b="1">
                          <a:solidFill>
                            <a:srgbClr val="203864"/>
                          </a:solidFill>
                          <a:latin typeface="Calibri"/>
                        </a:rPr>
                        <a:t>(базовый)</a:t>
                      </a:r>
                    </a:p>
                    <a:p>
                      <a:pPr marR="444500" indent="0" algn="r">
                        <a:lnSpc>
                          <a:spcPts val="1680"/>
                        </a:lnSpc>
                      </a:pPr>
                      <a:r>
                        <a:rPr lang="ru" sz="1400" b="1">
                          <a:solidFill>
                            <a:srgbClr val="203864"/>
                          </a:solidFill>
                          <a:latin typeface="Calibri"/>
                        </a:rPr>
                        <a:t>Использование</a:t>
                      </a:r>
                    </a:p>
                    <a:p>
                      <a:pPr indent="0" algn="ctr">
                        <a:lnSpc>
                          <a:spcPts val="1680"/>
                        </a:lnSpc>
                      </a:pPr>
                      <a:r>
                        <a:rPr lang="ru" sz="1400" b="1">
                          <a:solidFill>
                            <a:srgbClr val="203864"/>
                          </a:solidFill>
                          <a:latin typeface="Calibri"/>
                        </a:rPr>
                        <a:t>ПРП</a:t>
                      </a:r>
                    </a:p>
                    <a:p>
                      <a:pPr indent="0" algn="ctr">
                        <a:lnSpc>
                          <a:spcPts val="1680"/>
                        </a:lnSpc>
                      </a:pPr>
                      <a:r>
                        <a:rPr lang="ru" sz="1400" b="1">
                          <a:solidFill>
                            <a:srgbClr val="FF0000"/>
                          </a:solidFill>
                          <a:latin typeface="Calibri"/>
                        </a:rPr>
                        <a:t>на базовом уровне </a:t>
                      </a:r>
                      <a:r>
                        <a:rPr lang="en-US" sz="1400" b="1">
                          <a:solidFill>
                            <a:srgbClr val="212121"/>
                          </a:solidFill>
                          <a:latin typeface="Calibri"/>
                        </a:rPr>
                        <a:t>(</a:t>
                      </a:r>
                      <a:r>
                        <a:rPr lang="en-US" sz="1400" b="1">
                          <a:solidFill>
                            <a:srgbClr val="026CC0"/>
                          </a:solidFill>
                          <a:latin typeface="Calibri"/>
                          <a:hlinkClick r:id="rId2"/>
                        </a:rPr>
                        <a:t>https://edsoo.ru/</a:t>
                      </a:r>
                      <a:r>
                        <a:rPr lang="en-US" sz="1400" b="1">
                          <a:solidFill>
                            <a:srgbClr val="212121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 marL="0" marR="0" marT="0" marB="0" anchor="ctr">
                    <a:solidFill>
                      <a:srgbClr val="DBE4F3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2300" b="1">
                          <a:solidFill>
                            <a:srgbClr val="02155A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solidFill>
                      <a:srgbClr val="DBE4F3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2300" b="1">
                          <a:solidFill>
                            <a:srgbClr val="02155A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solidFill>
                      <a:srgbClr val="DBE4F3"/>
                    </a:solidFill>
                  </a:tcPr>
                </a:tc>
                <a:tc>
                  <a:txBody>
                    <a:bodyPr/>
                    <a:lstStyle/>
                    <a:p>
                      <a:pPr marR="368300" indent="0" algn="ctr"/>
                      <a:r>
                        <a:rPr lang="ru" sz="2300" b="1">
                          <a:solidFill>
                            <a:srgbClr val="02155A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solidFill>
                      <a:srgbClr val="DBE4F3"/>
                    </a:solidFill>
                  </a:tcPr>
                </a:tc>
              </a:tr>
              <a:tr h="2200656">
                <a:tc vMerge="1">
                  <a:txBody>
                    <a:bodyPr/>
                    <a:lstStyle/>
                    <a:p>
                      <a:endParaRPr sz="104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7500" indent="0">
                        <a:lnSpc>
                          <a:spcPts val="2880"/>
                        </a:lnSpc>
                      </a:pPr>
                      <a:r>
                        <a:rPr lang="ru" sz="2300" b="1">
                          <a:solidFill>
                            <a:srgbClr val="203864"/>
                          </a:solidFill>
                          <a:latin typeface="Calibri"/>
                        </a:rPr>
                        <a:t>Английский</a:t>
                      </a:r>
                    </a:p>
                    <a:p>
                      <a:pPr indent="0" algn="ctr">
                        <a:lnSpc>
                          <a:spcPts val="2880"/>
                        </a:lnSpc>
                      </a:pPr>
                      <a:r>
                        <a:rPr lang="ru" sz="2300" b="1">
                          <a:solidFill>
                            <a:srgbClr val="203864"/>
                          </a:solidFill>
                          <a:latin typeface="Calibri"/>
                        </a:rPr>
                        <a:t>язык</a:t>
                      </a:r>
                    </a:p>
                    <a:p>
                      <a:pPr marL="101600" indent="0">
                        <a:lnSpc>
                          <a:spcPts val="2880"/>
                        </a:lnSpc>
                      </a:pPr>
                      <a:r>
                        <a:rPr lang="ru" sz="2300" b="1">
                          <a:solidFill>
                            <a:srgbClr val="203864"/>
                          </a:solidFill>
                          <a:latin typeface="Calibri"/>
                        </a:rPr>
                        <a:t>(углубленный)</a:t>
                      </a:r>
                    </a:p>
                    <a:p>
                      <a:pPr indent="0" algn="ctr">
                        <a:lnSpc>
                          <a:spcPts val="1896"/>
                        </a:lnSpc>
                      </a:pPr>
                      <a:r>
                        <a:rPr lang="ru" sz="1500" b="1">
                          <a:solidFill>
                            <a:srgbClr val="203864"/>
                          </a:solidFill>
                          <a:latin typeface="Calibri"/>
                        </a:rPr>
                        <a:t>Использование разработанных ранее РП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68300" indent="0" algn="ctr"/>
                      <a:r>
                        <a:rPr lang="ru" sz="2300" b="1">
                          <a:solidFill>
                            <a:srgbClr val="02155A"/>
                          </a:solidFill>
                          <a:latin typeface="Calibri"/>
                        </a:rPr>
                        <a:t>3*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381000" indent="0" algn="ctr"/>
                      <a:r>
                        <a:rPr lang="ru" sz="2300" b="1">
                          <a:solidFill>
                            <a:srgbClr val="02155A"/>
                          </a:solidFill>
                          <a:latin typeface="Calibri"/>
                        </a:rPr>
                        <a:t>3*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368300" indent="0" algn="ctr"/>
                      <a:r>
                        <a:rPr lang="ru" sz="2300" b="1">
                          <a:solidFill>
                            <a:srgbClr val="02155A"/>
                          </a:solidFill>
                          <a:latin typeface="Calibri"/>
                        </a:rPr>
                        <a:t>3*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2392" y="637032"/>
            <a:ext cx="8970264" cy="82600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spcAft>
                <a:spcPts val="630"/>
              </a:spcAft>
            </a:pPr>
            <a:r>
              <a:rPr lang="ru" sz="3100" b="1">
                <a:solidFill>
                  <a:srgbClr val="203864"/>
                </a:solidFill>
                <a:latin typeface="Calibri"/>
              </a:rPr>
              <a:t>Место предмета в учебном плане в 2023-2024 уч.г.</a:t>
            </a:r>
          </a:p>
          <a:p>
            <a:pPr indent="0" algn="ctr"/>
            <a:r>
              <a:rPr lang="ru" sz="3100" b="1">
                <a:solidFill>
                  <a:srgbClr val="203864"/>
                </a:solidFill>
                <a:latin typeface="Calibri"/>
              </a:rPr>
              <a:t>на уровне ООО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049028"/>
              </p:ext>
            </p:extLst>
          </p:nvPr>
        </p:nvGraphicFramePr>
        <p:xfrm>
          <a:off x="626364" y="1700808"/>
          <a:ext cx="10942320" cy="4002024"/>
        </p:xfrm>
        <a:graphic>
          <a:graphicData uri="http://schemas.openxmlformats.org/drawingml/2006/table">
            <a:tbl>
              <a:tblPr/>
              <a:tblGrid>
                <a:gridCol w="1965960"/>
                <a:gridCol w="2286000"/>
                <a:gridCol w="1371600"/>
                <a:gridCol w="1371600"/>
                <a:gridCol w="1447800"/>
                <a:gridCol w="1219200"/>
                <a:gridCol w="1280160"/>
              </a:tblGrid>
              <a:tr h="1039368">
                <a:tc>
                  <a:txBody>
                    <a:bodyPr/>
                    <a:lstStyle/>
                    <a:p>
                      <a:pPr marL="139700" indent="0">
                        <a:spcAft>
                          <a:spcPts val="1050"/>
                        </a:spcAft>
                      </a:pPr>
                      <a:r>
                        <a:rPr lang="ru" sz="2300" b="1" dirty="0">
                          <a:solidFill>
                            <a:srgbClr val="203864"/>
                          </a:solidFill>
                          <a:latin typeface="Calibri"/>
                        </a:rPr>
                        <a:t>Предметная</a:t>
                      </a:r>
                    </a:p>
                    <a:p>
                      <a:pPr indent="0" algn="ctr"/>
                      <a:r>
                        <a:rPr lang="ru" sz="2300" b="1" dirty="0">
                          <a:solidFill>
                            <a:srgbClr val="203864"/>
                          </a:solidFill>
                          <a:latin typeface="Calibri"/>
                        </a:rPr>
                        <a:t>область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1260"/>
                        </a:spcAft>
                      </a:pPr>
                      <a:r>
                        <a:rPr lang="ru" sz="2300" b="1">
                          <a:solidFill>
                            <a:srgbClr val="02155A"/>
                          </a:solidFill>
                          <a:latin typeface="Calibri"/>
                        </a:rPr>
                        <a:t>Учебные</a:t>
                      </a:r>
                    </a:p>
                    <a:p>
                      <a:pPr indent="0" algn="ctr"/>
                      <a:r>
                        <a:rPr lang="ru" sz="2300" b="1">
                          <a:solidFill>
                            <a:srgbClr val="02155A"/>
                          </a:solidFill>
                          <a:latin typeface="Calibri"/>
                        </a:rPr>
                        <a:t>предмет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900" b="1">
                          <a:solidFill>
                            <a:srgbClr val="203864"/>
                          </a:solidFill>
                          <a:latin typeface="Calibri"/>
                        </a:rPr>
                        <a:t>V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900" b="1">
                          <a:latin typeface="Calibri"/>
                        </a:rPr>
                        <a:t>VI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900" b="1">
                          <a:solidFill>
                            <a:srgbClr val="203864"/>
                          </a:solidFill>
                          <a:latin typeface="Calibri"/>
                        </a:rPr>
                        <a:t>VII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900" b="1">
                          <a:solidFill>
                            <a:srgbClr val="203864"/>
                          </a:solidFill>
                          <a:latin typeface="Calibri"/>
                        </a:rPr>
                        <a:t>VIII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900" b="1">
                          <a:solidFill>
                            <a:srgbClr val="203864"/>
                          </a:solidFill>
                          <a:latin typeface="Calibri"/>
                        </a:rPr>
                        <a:t>IX</a:t>
                      </a:r>
                    </a:p>
                  </a:txBody>
                  <a:tcPr marL="0" marR="0" marT="0" marB="0" anchor="ctr"/>
                </a:tc>
              </a:tr>
              <a:tr h="1496568">
                <a:tc rowSpan="2">
                  <a:txBody>
                    <a:bodyPr/>
                    <a:lstStyle/>
                    <a:p>
                      <a:pPr marL="139700" indent="0">
                        <a:spcAft>
                          <a:spcPts val="1260"/>
                        </a:spcAft>
                      </a:pPr>
                      <a:r>
                        <a:rPr lang="ru" sz="2300" b="1">
                          <a:solidFill>
                            <a:srgbClr val="02155A"/>
                          </a:solidFill>
                          <a:latin typeface="Calibri"/>
                        </a:rPr>
                        <a:t>Иностранный</a:t>
                      </a:r>
                    </a:p>
                    <a:p>
                      <a:pPr indent="0" algn="ctr"/>
                      <a:r>
                        <a:rPr lang="ru" sz="2300" b="1">
                          <a:solidFill>
                            <a:srgbClr val="02155A"/>
                          </a:solidFill>
                          <a:latin typeface="Calibri"/>
                        </a:rPr>
                        <a:t>язык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784"/>
                        </a:lnSpc>
                      </a:pPr>
                      <a:r>
                        <a:rPr lang="ru" sz="1900" b="1">
                          <a:solidFill>
                            <a:srgbClr val="02155A"/>
                          </a:solidFill>
                          <a:latin typeface="Calibri"/>
                        </a:rPr>
                        <a:t>Английский язык (базовый)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900" b="1">
                          <a:solidFill>
                            <a:srgbClr val="02155A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solidFill>
                      <a:srgbClr val="DBE4F3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900" b="1">
                          <a:solidFill>
                            <a:srgbClr val="203864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solidFill>
                      <a:srgbClr val="DBE4F3"/>
                    </a:solidFill>
                  </a:tcPr>
                </a:tc>
                <a:tc>
                  <a:txBody>
                    <a:bodyPr/>
                    <a:lstStyle/>
                    <a:p>
                      <a:pPr marL="863600" indent="0"/>
                      <a:r>
                        <a:rPr lang="ru" sz="1900" b="1">
                          <a:solidFill>
                            <a:srgbClr val="203864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solidFill>
                      <a:srgbClr val="FED96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900" b="1">
                          <a:solidFill>
                            <a:srgbClr val="203864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solidFill>
                      <a:srgbClr val="FED96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900" b="1">
                          <a:solidFill>
                            <a:srgbClr val="203864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solidFill>
                      <a:srgbClr val="FED966"/>
                    </a:solidFill>
                  </a:tcPr>
                </a:tc>
              </a:tr>
              <a:tr h="1466088">
                <a:tc vMerge="1">
                  <a:txBody>
                    <a:bodyPr/>
                    <a:lstStyle/>
                    <a:p>
                      <a:endParaRPr sz="7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784"/>
                        </a:lnSpc>
                      </a:pPr>
                      <a:r>
                        <a:rPr lang="ru" sz="1900" b="1">
                          <a:solidFill>
                            <a:srgbClr val="02155A"/>
                          </a:solidFill>
                          <a:latin typeface="Calibri"/>
                        </a:rPr>
                        <a:t>Английский язык (углубленный)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825500" indent="0"/>
                      <a:r>
                        <a:rPr lang="ru" sz="1900" b="1">
                          <a:solidFill>
                            <a:srgbClr val="02155A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solidFill>
                      <a:srgbClr val="FED966"/>
                    </a:solidFill>
                  </a:tcPr>
                </a:tc>
                <a:tc>
                  <a:txBody>
                    <a:bodyPr/>
                    <a:lstStyle/>
                    <a:p>
                      <a:pPr marL="825500" indent="0"/>
                      <a:r>
                        <a:rPr lang="ru" sz="1900" b="1">
                          <a:solidFill>
                            <a:srgbClr val="02155A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solidFill>
                      <a:srgbClr val="FED966"/>
                    </a:solidFill>
                  </a:tcPr>
                </a:tc>
                <a:tc>
                  <a:txBody>
                    <a:bodyPr/>
                    <a:lstStyle/>
                    <a:p>
                      <a:pPr marL="863600" indent="0"/>
                      <a:r>
                        <a:rPr lang="ru" sz="1900" b="1">
                          <a:solidFill>
                            <a:srgbClr val="02155A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solidFill>
                      <a:srgbClr val="FED966"/>
                    </a:solidFill>
                  </a:tcPr>
                </a:tc>
                <a:tc>
                  <a:txBody>
                    <a:bodyPr/>
                    <a:lstStyle/>
                    <a:p>
                      <a:pPr marL="749300" indent="0"/>
                      <a:r>
                        <a:rPr lang="ru" sz="1900" b="1">
                          <a:solidFill>
                            <a:srgbClr val="02155A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solidFill>
                      <a:srgbClr val="FED966"/>
                    </a:solidFill>
                  </a:tcPr>
                </a:tc>
                <a:tc>
                  <a:txBody>
                    <a:bodyPr/>
                    <a:lstStyle/>
                    <a:p>
                      <a:pPr marL="774700" indent="0"/>
                      <a:r>
                        <a:rPr lang="ru" sz="1900" b="1" dirty="0">
                          <a:solidFill>
                            <a:srgbClr val="02155A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solidFill>
                      <a:srgbClr val="FED966"/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133600" y="5989320"/>
            <a:ext cx="1600200" cy="609600"/>
          </a:xfrm>
          <a:prstGeom prst="rect">
            <a:avLst/>
          </a:prstGeom>
          <a:solidFill>
            <a:srgbClr val="DBE4F3"/>
          </a:solidFill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680"/>
              </a:lnSpc>
            </a:pPr>
            <a:r>
              <a:rPr lang="ru" sz="1400" b="1">
                <a:solidFill>
                  <a:srgbClr val="02155A"/>
                </a:solidFill>
                <a:latin typeface="Calibri"/>
              </a:rPr>
              <a:t>Использование ПРП </a:t>
            </a:r>
            <a:r>
              <a:rPr lang="ru" sz="1400" b="1">
                <a:solidFill>
                  <a:srgbClr val="FF0000"/>
                </a:solidFill>
                <a:latin typeface="Calibri"/>
              </a:rPr>
              <a:t>на базовом уровне </a:t>
            </a:r>
            <a:r>
              <a:rPr lang="en-US" sz="1400" b="1">
                <a:solidFill>
                  <a:srgbClr val="212121"/>
                </a:solidFill>
                <a:latin typeface="Calibri"/>
              </a:rPr>
              <a:t>(</a:t>
            </a:r>
            <a:r>
              <a:rPr lang="en-US" sz="1400" b="1" u="sng">
                <a:solidFill>
                  <a:srgbClr val="026CC0"/>
                </a:solidFill>
                <a:latin typeface="Calibri"/>
                <a:hlinkClick r:id="rId2"/>
              </a:rPr>
              <a:t>https://edsoo.ru/</a:t>
            </a:r>
            <a:r>
              <a:rPr lang="en-US" sz="1400" b="1">
                <a:solidFill>
                  <a:srgbClr val="212121"/>
                </a:solidFill>
                <a:latin typeface="Calibri"/>
              </a:rPr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647944" y="6077712"/>
            <a:ext cx="2450592" cy="441960"/>
          </a:xfrm>
          <a:prstGeom prst="rect">
            <a:avLst/>
          </a:prstGeom>
          <a:solidFill>
            <a:srgbClr val="FED966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944"/>
              </a:lnSpc>
            </a:pPr>
            <a:r>
              <a:rPr lang="ru" sz="1400" b="1">
                <a:solidFill>
                  <a:srgbClr val="203864"/>
                </a:solidFill>
                <a:latin typeface="Calibri"/>
              </a:rPr>
              <a:t>Использование разработанных ранее РП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7008" y="146304"/>
            <a:ext cx="9790176" cy="85039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spcAft>
                <a:spcPts val="840"/>
              </a:spcAft>
            </a:pPr>
            <a:r>
              <a:rPr lang="ru" sz="3500" b="1">
                <a:solidFill>
                  <a:srgbClr val="203864"/>
                </a:solidFill>
                <a:latin typeface="Calibri"/>
              </a:rPr>
              <a:t>Место предмета в учебном плане на уровне СОО</a:t>
            </a:r>
          </a:p>
          <a:p>
            <a:pPr indent="0" algn="ctr"/>
            <a:r>
              <a:rPr lang="ru" sz="3500" b="1">
                <a:solidFill>
                  <a:srgbClr val="203864"/>
                </a:solidFill>
                <a:latin typeface="Calibri"/>
              </a:rPr>
              <a:t>10 класс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125782"/>
              </p:ext>
            </p:extLst>
          </p:nvPr>
        </p:nvGraphicFramePr>
        <p:xfrm>
          <a:off x="551383" y="1263207"/>
          <a:ext cx="11073689" cy="4878513"/>
        </p:xfrm>
        <a:graphic>
          <a:graphicData uri="http://schemas.openxmlformats.org/drawingml/2006/table">
            <a:tbl>
              <a:tblPr/>
              <a:tblGrid>
                <a:gridCol w="1982625"/>
                <a:gridCol w="1976581"/>
                <a:gridCol w="2765400"/>
                <a:gridCol w="1964492"/>
                <a:gridCol w="2384591"/>
              </a:tblGrid>
              <a:tr h="1051088">
                <a:tc>
                  <a:txBody>
                    <a:bodyPr/>
                    <a:lstStyle/>
                    <a:p>
                      <a:pPr indent="0" algn="ctr">
                        <a:spcAft>
                          <a:spcPts val="630"/>
                        </a:spcAft>
                      </a:pPr>
                      <a:r>
                        <a:rPr lang="ru" sz="1700" b="1">
                          <a:solidFill>
                            <a:srgbClr val="203864"/>
                          </a:solidFill>
                          <a:latin typeface="Calibri"/>
                        </a:rPr>
                        <a:t>Предметная</a:t>
                      </a:r>
                    </a:p>
                    <a:p>
                      <a:pPr indent="0" algn="ctr"/>
                      <a:r>
                        <a:rPr lang="ru" sz="1700" b="1">
                          <a:solidFill>
                            <a:srgbClr val="203864"/>
                          </a:solidFill>
                          <a:latin typeface="Calibri"/>
                        </a:rPr>
                        <a:t>область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1050"/>
                        </a:spcAft>
                      </a:pPr>
                      <a:r>
                        <a:rPr lang="ru" sz="1700" b="1">
                          <a:solidFill>
                            <a:srgbClr val="203864"/>
                          </a:solidFill>
                          <a:latin typeface="Calibri"/>
                        </a:rPr>
                        <a:t>Учебный</a:t>
                      </a:r>
                    </a:p>
                    <a:p>
                      <a:pPr indent="0" algn="ctr"/>
                      <a:r>
                        <a:rPr lang="ru" sz="1700" b="1">
                          <a:solidFill>
                            <a:srgbClr val="203864"/>
                          </a:solidFill>
                          <a:latin typeface="Calibri"/>
                        </a:rPr>
                        <a:t>предмет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700" b="1">
                          <a:solidFill>
                            <a:srgbClr val="203864"/>
                          </a:solidFill>
                          <a:latin typeface="Calibri"/>
                        </a:rPr>
                        <a:t>Профиль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700" b="1">
                          <a:solidFill>
                            <a:srgbClr val="203864"/>
                          </a:solidFill>
                          <a:latin typeface="Calibri"/>
                        </a:rPr>
                        <a:t>Уровень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440"/>
                        </a:lnSpc>
                      </a:pPr>
                      <a:r>
                        <a:rPr lang="ru" sz="1100" b="1">
                          <a:solidFill>
                            <a:srgbClr val="203864"/>
                          </a:solidFill>
                          <a:latin typeface="Calibri"/>
                        </a:rPr>
                        <a:t>10 класс</a:t>
                      </a:r>
                    </a:p>
                    <a:p>
                      <a:pPr indent="0" algn="ctr">
                        <a:lnSpc>
                          <a:spcPts val="1440"/>
                        </a:lnSpc>
                      </a:pPr>
                      <a:r>
                        <a:rPr lang="ru" sz="1100" b="1">
                          <a:solidFill>
                            <a:srgbClr val="203864"/>
                          </a:solidFill>
                          <a:latin typeface="Calibri"/>
                        </a:rPr>
                        <a:t>Использование</a:t>
                      </a:r>
                    </a:p>
                    <a:p>
                      <a:pPr indent="0" algn="ctr">
                        <a:lnSpc>
                          <a:spcPts val="1440"/>
                        </a:lnSpc>
                      </a:pPr>
                      <a:r>
                        <a:rPr lang="ru" sz="1100" b="1">
                          <a:solidFill>
                            <a:srgbClr val="203864"/>
                          </a:solidFill>
                          <a:latin typeface="Calibri"/>
                        </a:rPr>
                        <a:t>ПРП</a:t>
                      </a:r>
                    </a:p>
                    <a:p>
                      <a:pPr indent="0" algn="ctr">
                        <a:lnSpc>
                          <a:spcPts val="1440"/>
                        </a:lnSpc>
                      </a:pPr>
                      <a:r>
                        <a:rPr lang="ru" sz="1100" b="1">
                          <a:solidFill>
                            <a:srgbClr val="C00000"/>
                          </a:solidFill>
                          <a:latin typeface="Calibri"/>
                        </a:rPr>
                        <a:t>на базовом и / или углубленном уровне</a:t>
                      </a:r>
                    </a:p>
                    <a:p>
                      <a:pPr indent="0" algn="ctr"/>
                      <a:r>
                        <a:rPr lang="en-US" sz="1100" b="1">
                          <a:solidFill>
                            <a:srgbClr val="2F5597"/>
                          </a:solidFill>
                          <a:latin typeface="Calibri"/>
                        </a:rPr>
                        <a:t>(</a:t>
                      </a:r>
                      <a:r>
                        <a:rPr lang="en-US" sz="1100" b="1">
                          <a:solidFill>
                            <a:srgbClr val="2F5597"/>
                          </a:solidFill>
                          <a:latin typeface="Calibri"/>
                          <a:hlinkClick r:id="rId2"/>
                        </a:rPr>
                        <a:t>https://edsoo.ru/</a:t>
                      </a:r>
                      <a:r>
                        <a:rPr lang="en-US" sz="1100" b="1">
                          <a:solidFill>
                            <a:srgbClr val="2F5597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 marL="0" marR="0" marT="0" marB="0" anchor="b"/>
                </a:tc>
              </a:tr>
              <a:tr h="715324">
                <a:tc>
                  <a:txBody>
                    <a:bodyPr/>
                    <a:lstStyle/>
                    <a:p>
                      <a:pPr marL="88900" indent="0"/>
                      <a:r>
                        <a:rPr lang="ru" sz="1500" b="1">
                          <a:solidFill>
                            <a:srgbClr val="203864"/>
                          </a:solidFill>
                          <a:latin typeface="Calibri"/>
                        </a:rPr>
                        <a:t>Иностранный язык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500" b="1">
                          <a:solidFill>
                            <a:srgbClr val="203864"/>
                          </a:solidFill>
                          <a:latin typeface="Calibri"/>
                        </a:rPr>
                        <a:t>Английский язык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500" b="1">
                          <a:solidFill>
                            <a:srgbClr val="203864"/>
                          </a:solidFill>
                          <a:latin typeface="Calibri"/>
                        </a:rPr>
                        <a:t>технологический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500" b="1">
                          <a:solidFill>
                            <a:srgbClr val="203864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500" b="1">
                          <a:solidFill>
                            <a:srgbClr val="203864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/>
                </a:tc>
              </a:tr>
              <a:tr h="715324">
                <a:tc>
                  <a:txBody>
                    <a:bodyPr/>
                    <a:lstStyle/>
                    <a:p>
                      <a:pPr marL="88900" indent="0"/>
                      <a:r>
                        <a:rPr lang="ru" sz="1500" b="1">
                          <a:solidFill>
                            <a:srgbClr val="203864"/>
                          </a:solidFill>
                          <a:latin typeface="Calibri"/>
                        </a:rPr>
                        <a:t>Иностранный язык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500" b="1">
                          <a:solidFill>
                            <a:srgbClr val="203864"/>
                          </a:solidFill>
                          <a:latin typeface="Calibri"/>
                        </a:rPr>
                        <a:t>Английский язык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500" b="1">
                          <a:solidFill>
                            <a:srgbClr val="203864"/>
                          </a:solidFill>
                          <a:latin typeface="Calibri"/>
                        </a:rPr>
                        <a:t>естественно-научный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500" b="1">
                          <a:solidFill>
                            <a:srgbClr val="203864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500" b="1">
                          <a:solidFill>
                            <a:srgbClr val="203864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/>
                </a:tc>
              </a:tr>
              <a:tr h="283210">
                <a:tc>
                  <a:txBody>
                    <a:bodyPr/>
                    <a:lstStyle/>
                    <a:p>
                      <a:pPr marL="88900" indent="0"/>
                      <a:r>
                        <a:rPr lang="ru" sz="1500" b="1">
                          <a:solidFill>
                            <a:srgbClr val="203864"/>
                          </a:solidFill>
                          <a:latin typeface="Calibri"/>
                        </a:rPr>
                        <a:t>Иностранный язык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500" b="1">
                          <a:solidFill>
                            <a:srgbClr val="203864"/>
                          </a:solidFill>
                          <a:latin typeface="Calibri"/>
                        </a:rPr>
                        <a:t>Английский язык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500" b="1">
                          <a:solidFill>
                            <a:srgbClr val="203864"/>
                          </a:solidFill>
                          <a:latin typeface="Calibri"/>
                        </a:rPr>
                        <a:t>гуманитарный*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500" b="1">
                          <a:solidFill>
                            <a:srgbClr val="203864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500" b="1">
                          <a:solidFill>
                            <a:srgbClr val="203864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/>
                </a:tc>
              </a:tr>
              <a:tr h="429194">
                <a:tc>
                  <a:txBody>
                    <a:bodyPr/>
                    <a:lstStyle/>
                    <a:p>
                      <a:endParaRPr sz="2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2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2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500" b="1">
                          <a:solidFill>
                            <a:srgbClr val="203864"/>
                          </a:solidFill>
                          <a:latin typeface="Calibri"/>
                        </a:rPr>
                        <a:t>углубленный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500" b="1">
                          <a:solidFill>
                            <a:srgbClr val="203864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/>
                </a:tc>
              </a:tr>
              <a:tr h="715324">
                <a:tc>
                  <a:txBody>
                    <a:bodyPr/>
                    <a:lstStyle/>
                    <a:p>
                      <a:pPr marL="88900" indent="0"/>
                      <a:r>
                        <a:rPr lang="ru" sz="1500" b="1">
                          <a:solidFill>
                            <a:srgbClr val="203864"/>
                          </a:solidFill>
                          <a:latin typeface="Calibri"/>
                        </a:rPr>
                        <a:t>Иностранный язык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500" b="1">
                          <a:solidFill>
                            <a:srgbClr val="203864"/>
                          </a:solidFill>
                          <a:latin typeface="Calibri"/>
                        </a:rPr>
                        <a:t>Английский язык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500" b="1">
                          <a:solidFill>
                            <a:srgbClr val="203864"/>
                          </a:solidFill>
                          <a:latin typeface="Calibri"/>
                        </a:rPr>
                        <a:t>социально-экономический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500" b="1">
                          <a:solidFill>
                            <a:srgbClr val="203864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500" b="1">
                          <a:solidFill>
                            <a:srgbClr val="203864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/>
                </a:tc>
              </a:tr>
              <a:tr h="286129">
                <a:tc>
                  <a:txBody>
                    <a:bodyPr/>
                    <a:lstStyle/>
                    <a:p>
                      <a:pPr marL="88900" indent="0"/>
                      <a:r>
                        <a:rPr lang="ru" sz="1500" b="1">
                          <a:solidFill>
                            <a:srgbClr val="203864"/>
                          </a:solidFill>
                          <a:latin typeface="Calibri"/>
                        </a:rPr>
                        <a:t>Иностранный язык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500" b="1">
                          <a:solidFill>
                            <a:srgbClr val="203864"/>
                          </a:solidFill>
                          <a:latin typeface="Calibri"/>
                        </a:rPr>
                        <a:t>Английский язык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500" b="1">
                          <a:solidFill>
                            <a:srgbClr val="203864"/>
                          </a:solidFill>
                          <a:latin typeface="Calibri"/>
                        </a:rPr>
                        <a:t>универсальный*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500" b="1">
                          <a:solidFill>
                            <a:srgbClr val="203864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500" b="1">
                          <a:solidFill>
                            <a:srgbClr val="203864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/>
                </a:tc>
              </a:tr>
              <a:tr h="677368">
                <a:tc>
                  <a:txBody>
                    <a:bodyPr/>
                    <a:lstStyle/>
                    <a:p>
                      <a:endParaRPr sz="34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34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34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500" b="1">
                          <a:solidFill>
                            <a:srgbClr val="203864"/>
                          </a:solidFill>
                          <a:latin typeface="Calibri"/>
                        </a:rPr>
                        <a:t>углублённый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500" b="1" dirty="0">
                          <a:solidFill>
                            <a:srgbClr val="203864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35864" y="6571488"/>
            <a:ext cx="10750296" cy="2133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2310"/>
              </a:spcBef>
            </a:pPr>
            <a:r>
              <a:rPr lang="ru" sz="1500" b="1">
                <a:latin typeface="Calibri"/>
              </a:rPr>
              <a:t>^Универсальный и гуманитарный профили дают возможность изучения предмета на базовом или углубленном уровне.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40864" y="246888"/>
            <a:ext cx="7513320" cy="7254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spcAft>
                <a:spcPts val="630"/>
              </a:spcAft>
            </a:pPr>
            <a:r>
              <a:rPr lang="ru" sz="2600" b="1">
                <a:solidFill>
                  <a:srgbClr val="203864"/>
                </a:solidFill>
                <a:latin typeface="Calibri"/>
              </a:rPr>
              <a:t>Место предмета в учебном плане 2023-2024уч.г.</a:t>
            </a:r>
          </a:p>
          <a:p>
            <a:pPr indent="0" algn="ctr">
              <a:spcAft>
                <a:spcPts val="1890"/>
              </a:spcAft>
            </a:pPr>
            <a:r>
              <a:rPr lang="ru" sz="2600" b="1">
                <a:solidFill>
                  <a:srgbClr val="203864"/>
                </a:solidFill>
                <a:latin typeface="Calibri"/>
              </a:rPr>
              <a:t>на уровне СОО (11 класс)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41960" y="1255776"/>
          <a:ext cx="11164824" cy="4893564"/>
        </p:xfrm>
        <a:graphic>
          <a:graphicData uri="http://schemas.openxmlformats.org/drawingml/2006/table">
            <a:tbl>
              <a:tblPr/>
              <a:tblGrid>
                <a:gridCol w="1996440"/>
                <a:gridCol w="1993392"/>
                <a:gridCol w="3557016"/>
                <a:gridCol w="2133600"/>
                <a:gridCol w="1484376"/>
              </a:tblGrid>
              <a:tr h="890016">
                <a:tc>
                  <a:txBody>
                    <a:bodyPr/>
                    <a:lstStyle/>
                    <a:p>
                      <a:pPr indent="0" algn="ctr">
                        <a:spcAft>
                          <a:spcPts val="630"/>
                        </a:spcAft>
                      </a:pPr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Предметная</a:t>
                      </a:r>
                    </a:p>
                    <a:p>
                      <a:pPr indent="0" algn="ctr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область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1050"/>
                        </a:spcAft>
                      </a:pPr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Учебный</a:t>
                      </a:r>
                    </a:p>
                    <a:p>
                      <a:pPr indent="0" algn="ctr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предмет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Профиль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Уровень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630"/>
                        </a:spcAft>
                      </a:pPr>
                      <a:r>
                        <a:rPr lang="ru" sz="1700" b="1">
                          <a:solidFill>
                            <a:srgbClr val="203864"/>
                          </a:solidFill>
                          <a:latin typeface="Calibri"/>
                        </a:rPr>
                        <a:t>11 класс</a:t>
                      </a:r>
                    </a:p>
                    <a:p>
                      <a:pPr indent="0" algn="ctr">
                        <a:lnSpc>
                          <a:spcPts val="1512"/>
                        </a:lnSpc>
                      </a:pPr>
                      <a:r>
                        <a:rPr lang="ru" sz="1100" b="1">
                          <a:solidFill>
                            <a:srgbClr val="C00000"/>
                          </a:solidFill>
                          <a:latin typeface="Calibri"/>
                        </a:rPr>
                        <a:t>Использование разработанных ранее РП</a:t>
                      </a:r>
                    </a:p>
                  </a:txBody>
                  <a:tcPr marL="0" marR="0" marT="0" marB="0" anchor="b"/>
                </a:tc>
              </a:tr>
              <a:tr h="746760">
                <a:tc>
                  <a:txBody>
                    <a:bodyPr/>
                    <a:lstStyle/>
                    <a:p>
                      <a:pPr indent="0">
                        <a:spcAft>
                          <a:spcPts val="1050"/>
                        </a:spcAft>
                      </a:pPr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Иностранный</a:t>
                      </a:r>
                    </a:p>
                    <a:p>
                      <a:pPr indent="0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язык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Английский язык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технологический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/>
                </a:tc>
              </a:tr>
              <a:tr h="743712">
                <a:tc>
                  <a:txBody>
                    <a:bodyPr/>
                    <a:lstStyle/>
                    <a:p>
                      <a:pPr indent="0">
                        <a:spcAft>
                          <a:spcPts val="1050"/>
                        </a:spcAft>
                      </a:pPr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Иностранный</a:t>
                      </a:r>
                    </a:p>
                    <a:p>
                      <a:pPr indent="0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язык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Английский язык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естественно-научный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/>
                </a:tc>
              </a:tr>
              <a:tr h="746760">
                <a:tc>
                  <a:txBody>
                    <a:bodyPr/>
                    <a:lstStyle/>
                    <a:p>
                      <a:pPr indent="0">
                        <a:spcAft>
                          <a:spcPts val="1050"/>
                        </a:spcAft>
                      </a:pPr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Иностранный</a:t>
                      </a:r>
                    </a:p>
                    <a:p>
                      <a:pPr indent="0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язык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en-US" sz="400">
                          <a:solidFill>
                            <a:srgbClr val="02155A"/>
                          </a:solidFill>
                          <a:latin typeface="Franklin Gothic Heavy"/>
                        </a:rPr>
                        <a:t>A W W</a:t>
                      </a:r>
                    </a:p>
                    <a:p>
                      <a:pPr indent="0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Английский язык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гуманитарный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углубленный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0" marR="0" marT="0" marB="0"/>
                </a:tc>
              </a:tr>
              <a:tr h="746760">
                <a:tc>
                  <a:txBody>
                    <a:bodyPr/>
                    <a:lstStyle/>
                    <a:p>
                      <a:pPr indent="0">
                        <a:spcAft>
                          <a:spcPts val="1050"/>
                        </a:spcAft>
                      </a:pPr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Иностранный</a:t>
                      </a:r>
                    </a:p>
                    <a:p>
                      <a:pPr indent="0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язык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en-US" sz="400">
                          <a:solidFill>
                            <a:srgbClr val="02155A"/>
                          </a:solidFill>
                          <a:latin typeface="Franklin Gothic Heavy"/>
                        </a:rPr>
                        <a:t>A W W</a:t>
                      </a:r>
                    </a:p>
                    <a:p>
                      <a:pPr indent="0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Английский язык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социально-экономический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/>
                </a:tc>
              </a:tr>
              <a:tr h="338328">
                <a:tc>
                  <a:txBody>
                    <a:bodyPr/>
                    <a:lstStyle/>
                    <a:p>
                      <a:pPr indent="0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Иностранный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en-US" sz="400">
                          <a:solidFill>
                            <a:srgbClr val="02155A"/>
                          </a:solidFill>
                          <a:latin typeface="Franklin Gothic Heavy"/>
                        </a:rPr>
                        <a:t>A W W</a:t>
                      </a:r>
                    </a:p>
                    <a:p>
                      <a:pPr indent="0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Английский язык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универсальный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/>
                </a:tc>
              </a:tr>
              <a:tr h="664464">
                <a:tc>
                  <a:txBody>
                    <a:bodyPr/>
                    <a:lstStyle/>
                    <a:p>
                      <a:pPr indent="0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язык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универсальный*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углублённый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700" b="1">
                          <a:solidFill>
                            <a:srgbClr val="02155A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978408" y="6297168"/>
            <a:ext cx="9192768" cy="2133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500" b="1" dirty="0" smtClean="0">
                <a:latin typeface="Calibri"/>
              </a:rPr>
              <a:t>Универсальный </a:t>
            </a:r>
            <a:r>
              <a:rPr lang="ru" sz="1500" b="1" dirty="0">
                <a:latin typeface="Calibri"/>
              </a:rPr>
              <a:t>профиль дает возможность изучения предмета на базовом или углубленном уровне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6352" y="3489960"/>
            <a:ext cx="3032760" cy="12374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677" y="5301208"/>
            <a:ext cx="5919216" cy="61874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252216" y="752995"/>
            <a:ext cx="5193792" cy="356616"/>
          </a:xfrm>
          <a:prstGeom prst="rect">
            <a:avLst/>
          </a:prstGeom>
          <a:solidFill>
            <a:srgbClr val="DBE4F3"/>
          </a:solidFill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6300"/>
              </a:spcAft>
            </a:pPr>
            <a:r>
              <a:rPr lang="ru" sz="3500" b="1" dirty="0">
                <a:solidFill>
                  <a:srgbClr val="091AAA"/>
                </a:solidFill>
                <a:latin typeface="Calibri"/>
              </a:rPr>
              <a:t>Обновленный ФГОС </a:t>
            </a:r>
            <a:r>
              <a:rPr lang="en-US" sz="3500" b="1" dirty="0">
                <a:solidFill>
                  <a:srgbClr val="091AAA"/>
                </a:solidFill>
                <a:latin typeface="Calibri"/>
              </a:rPr>
              <a:t>COO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056888" y="1840992"/>
            <a:ext cx="3700272" cy="225552"/>
          </a:xfrm>
          <a:prstGeom prst="rect">
            <a:avLst/>
          </a:prstGeom>
          <a:solidFill>
            <a:srgbClr val="DBE4F3"/>
          </a:solidFill>
        </p:spPr>
        <p:txBody>
          <a:bodyPr wrap="none" lIns="0" tIns="0" rIns="0" bIns="0">
            <a:noAutofit/>
          </a:bodyPr>
          <a:lstStyle/>
          <a:p>
            <a:pPr indent="0" algn="ctr">
              <a:spcBef>
                <a:spcPts val="6300"/>
              </a:spcBef>
              <a:spcAft>
                <a:spcPts val="2940"/>
              </a:spcAft>
            </a:pPr>
            <a:r>
              <a:rPr lang="ru" sz="1600" dirty="0">
                <a:solidFill>
                  <a:srgbClr val="091AAA"/>
                </a:solidFill>
                <a:latin typeface="Arial Unicode MS"/>
              </a:rPr>
              <a:t>Преемственность ФГОС 2012 и 2022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322320" y="2637905"/>
            <a:ext cx="5455920" cy="399288"/>
          </a:xfrm>
          <a:prstGeom prst="rect">
            <a:avLst/>
          </a:prstGeom>
          <a:solidFill>
            <a:srgbClr val="DBE4F3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536"/>
              </a:lnSpc>
              <a:spcBef>
                <a:spcPts val="2940"/>
              </a:spcBef>
              <a:spcAft>
                <a:spcPts val="1680"/>
              </a:spcAft>
            </a:pPr>
            <a:r>
              <a:rPr lang="ru" sz="1500" spc="-50" dirty="0">
                <a:solidFill>
                  <a:srgbClr val="091AAA"/>
                </a:solidFill>
                <a:latin typeface="Arial Unicode MS"/>
              </a:rPr>
              <a:t>Определение списка учебных предметов , обязательных для изучения на базовом или углубленном уровне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884303" y="3489960"/>
            <a:ext cx="2584704" cy="377952"/>
          </a:xfrm>
          <a:prstGeom prst="rect">
            <a:avLst/>
          </a:prstGeom>
          <a:solidFill>
            <a:srgbClr val="DBE4F3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368"/>
              </a:lnSpc>
              <a:spcBef>
                <a:spcPts val="1680"/>
              </a:spcBef>
            </a:pPr>
            <a:r>
              <a:rPr lang="ru" sz="1400" b="1" dirty="0">
                <a:solidFill>
                  <a:srgbClr val="02155A"/>
                </a:solidFill>
                <a:latin typeface="Calibri"/>
              </a:rPr>
              <a:t>Сформулированы по воспитательным направлениям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849112" y="4223974"/>
            <a:ext cx="2749296" cy="719328"/>
          </a:xfrm>
          <a:prstGeom prst="rect">
            <a:avLst/>
          </a:prstGeom>
          <a:solidFill>
            <a:srgbClr val="DBE4F3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392"/>
              </a:lnSpc>
            </a:pPr>
            <a:r>
              <a:rPr lang="ru" sz="1400" b="1" dirty="0">
                <a:solidFill>
                  <a:srgbClr val="02155A"/>
                </a:solidFill>
                <a:latin typeface="Calibri"/>
              </a:rPr>
              <a:t>Конкретизированы по УУД: познавательные,</a:t>
            </a:r>
          </a:p>
          <a:p>
            <a:pPr indent="0" algn="ctr">
              <a:lnSpc>
                <a:spcPts val="1392"/>
              </a:lnSpc>
            </a:pPr>
            <a:r>
              <a:rPr lang="ru" sz="1400" b="1" dirty="0">
                <a:solidFill>
                  <a:srgbClr val="02155A"/>
                </a:solidFill>
                <a:latin typeface="Calibri"/>
              </a:rPr>
              <a:t>коммуникативные и регулятивные действия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016" y="1054608"/>
            <a:ext cx="1670304" cy="149656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115056" y="67056"/>
            <a:ext cx="5980176" cy="3230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300" b="1">
                <a:solidFill>
                  <a:srgbClr val="003399"/>
                </a:solidFill>
                <a:latin typeface="Calibri"/>
              </a:rPr>
              <a:t>Единая ООП НОО, действующая с 01.09.2023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2128" y="3480816"/>
            <a:ext cx="2005584" cy="7254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65100" indent="0">
              <a:spcAft>
                <a:spcPts val="630"/>
              </a:spcAft>
            </a:pPr>
            <a:r>
              <a:rPr lang="ru" sz="3100" b="1">
                <a:latin typeface="Calibri"/>
              </a:rPr>
              <a:t>ООП НОО</a:t>
            </a:r>
          </a:p>
          <a:p>
            <a:pPr indent="0"/>
            <a:r>
              <a:rPr lang="ru" sz="1900">
                <a:latin typeface="Calibri"/>
              </a:rPr>
              <a:t>(одна на уровень)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608832" y="664464"/>
            <a:ext cx="2554224" cy="2438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b="1">
                <a:solidFill>
                  <a:srgbClr val="026CC0"/>
                </a:solidFill>
                <a:latin typeface="Calibri"/>
              </a:rPr>
              <a:t>Содержательный раздел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151376" y="2676144"/>
            <a:ext cx="1347216" cy="679704"/>
          </a:xfrm>
          <a:prstGeom prst="rect">
            <a:avLst/>
          </a:prstGeom>
          <a:solidFill>
            <a:srgbClr val="E8E2DC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440"/>
              </a:lnSpc>
            </a:pPr>
            <a:r>
              <a:rPr lang="ru" sz="1100">
                <a:latin typeface="Calibri"/>
              </a:rPr>
              <a:t>Разработка РП с использованием </a:t>
            </a:r>
            <a:r>
              <a:rPr lang="ru" sz="1100" b="1">
                <a:latin typeface="Calibri"/>
              </a:rPr>
              <a:t>ПРП</a:t>
            </a:r>
          </a:p>
          <a:p>
            <a:pPr marL="127000" indent="0">
              <a:lnSpc>
                <a:spcPts val="1440"/>
              </a:lnSpc>
            </a:pPr>
            <a:r>
              <a:rPr lang="en-US" sz="1100">
                <a:latin typeface="Calibri"/>
              </a:rPr>
              <a:t>(</a:t>
            </a:r>
            <a:r>
              <a:rPr lang="en-US" sz="1100" u="sng">
                <a:solidFill>
                  <a:srgbClr val="026CC0"/>
                </a:solidFill>
                <a:latin typeface="Calibri"/>
                <a:hlinkClick r:id="rId3"/>
              </a:rPr>
              <a:t>https://edsoo.ru/</a:t>
            </a:r>
            <a:r>
              <a:rPr lang="en-US" sz="1100">
                <a:latin typeface="Calibri"/>
              </a:rPr>
              <a:t>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151376" y="3355848"/>
            <a:ext cx="1347216" cy="582168"/>
          </a:xfrm>
          <a:prstGeom prst="rect">
            <a:avLst/>
          </a:prstGeom>
          <a:solidFill>
            <a:srgbClr val="E8E2DC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416"/>
              </a:lnSpc>
            </a:pPr>
            <a:r>
              <a:rPr lang="ru" sz="1100" b="1" dirty="0">
                <a:latin typeface="Calibri"/>
              </a:rPr>
              <a:t>на базовом уровне изучения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194048" y="4486656"/>
            <a:ext cx="1255776" cy="1078992"/>
          </a:xfrm>
          <a:prstGeom prst="rect">
            <a:avLst/>
          </a:prstGeom>
          <a:solidFill>
            <a:srgbClr val="E8E2DC"/>
          </a:solidFill>
        </p:spPr>
        <p:txBody>
          <a:bodyPr lIns="0" tIns="0" rIns="0" bIns="0">
            <a:noAutofit/>
          </a:bodyPr>
          <a:lstStyle/>
          <a:p>
            <a:pPr marL="139700" indent="0">
              <a:lnSpc>
                <a:spcPts val="1440"/>
              </a:lnSpc>
            </a:pPr>
            <a:r>
              <a:rPr lang="ru" sz="1100">
                <a:latin typeface="Calibri"/>
              </a:rPr>
              <a:t>Использование</a:t>
            </a:r>
          </a:p>
          <a:p>
            <a:pPr indent="0" algn="ctr">
              <a:lnSpc>
                <a:spcPts val="1440"/>
              </a:lnSpc>
            </a:pPr>
            <a:r>
              <a:rPr lang="ru" sz="1100">
                <a:latin typeface="Calibri"/>
              </a:rPr>
              <a:t>ранее</a:t>
            </a:r>
          </a:p>
          <a:p>
            <a:pPr indent="0" algn="ctr">
              <a:lnSpc>
                <a:spcPts val="1440"/>
              </a:lnSpc>
            </a:pPr>
            <a:r>
              <a:rPr lang="ru" sz="1100">
                <a:latin typeface="Calibri"/>
              </a:rPr>
              <a:t>разработанных программ </a:t>
            </a:r>
            <a:r>
              <a:rPr lang="ru" sz="1100" b="1">
                <a:latin typeface="Calibri"/>
              </a:rPr>
              <a:t>для углубленного изучения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327136" y="633984"/>
            <a:ext cx="2670048" cy="2438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b="1">
                <a:solidFill>
                  <a:srgbClr val="026CC0"/>
                </a:solidFill>
                <a:latin typeface="Calibri"/>
              </a:rPr>
              <a:t>Организационный раздел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973312" y="1395984"/>
            <a:ext cx="1743456" cy="1633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marL="152400" indent="0" algn="ctr">
              <a:lnSpc>
                <a:spcPts val="1920"/>
              </a:lnSpc>
            </a:pPr>
            <a:r>
              <a:rPr lang="ru" sz="1500" b="1" dirty="0">
                <a:latin typeface="Calibri"/>
              </a:rPr>
              <a:t>Учебный</a:t>
            </a:r>
          </a:p>
          <a:p>
            <a:pPr marL="152400" indent="0" algn="ctr">
              <a:lnSpc>
                <a:spcPts val="1920"/>
              </a:lnSpc>
            </a:pPr>
            <a:r>
              <a:rPr lang="ru" sz="1500" b="1" dirty="0">
                <a:latin typeface="Calibri"/>
              </a:rPr>
              <a:t>план:</a:t>
            </a:r>
          </a:p>
          <a:p>
            <a:pPr marL="152400" indent="0" algn="ctr">
              <a:lnSpc>
                <a:spcPts val="1920"/>
              </a:lnSpc>
              <a:spcAft>
                <a:spcPts val="840"/>
              </a:spcAft>
            </a:pPr>
            <a:r>
              <a:rPr lang="ru" sz="1500" b="1" dirty="0">
                <a:latin typeface="Calibri"/>
              </a:rPr>
              <a:t>количество часов 2-4 класс</a:t>
            </a:r>
          </a:p>
          <a:p>
            <a:pPr indent="0"/>
            <a:endParaRPr lang="en-US" sz="5700" i="1" dirty="0">
              <a:solidFill>
                <a:srgbClr val="4472C4"/>
              </a:solidFill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845552" y="3810000"/>
            <a:ext cx="1773936" cy="1438656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</a:pPr>
            <a:r>
              <a:rPr lang="ru" sz="1400" dirty="0">
                <a:latin typeface="Calibri"/>
              </a:rPr>
              <a:t>Количество часов при изучения предмета на базовом уровне определяется </a:t>
            </a:r>
            <a:r>
              <a:rPr lang="ru" sz="1400" b="1" dirty="0">
                <a:latin typeface="Calibri"/>
              </a:rPr>
              <a:t>федеральным </a:t>
            </a:r>
            <a:r>
              <a:rPr lang="ru" sz="1400" dirty="0">
                <a:latin typeface="Calibri"/>
              </a:rPr>
              <a:t>учебным планом </a:t>
            </a:r>
            <a:r>
              <a:rPr lang="ru" sz="1400" b="1" dirty="0">
                <a:latin typeface="Calibri"/>
              </a:rPr>
              <a:t>ФОП НОО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0015728" y="3761232"/>
            <a:ext cx="1853184" cy="1530096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560"/>
              </a:lnSpc>
            </a:pPr>
            <a:r>
              <a:rPr lang="ru" sz="1100" dirty="0">
                <a:latin typeface="Calibri"/>
              </a:rPr>
              <a:t>Количество часов при углубленном изучении предмета определяется учебным планом школы, разработанным ранее на основе учебного плана примерной ООП НОО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84504" y="6409944"/>
            <a:ext cx="5635752" cy="2377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800">
                <a:solidFill>
                  <a:srgbClr val="003CF6"/>
                </a:solidFill>
                <a:latin typeface="Calibri"/>
              </a:rPr>
              <a:t>Сроки разработки </a:t>
            </a:r>
            <a:r>
              <a:rPr lang="ru" sz="1800" i="1">
                <a:solidFill>
                  <a:srgbClr val="003CF6"/>
                </a:solidFill>
                <a:latin typeface="Calibri"/>
              </a:rPr>
              <a:t>рабочих программ:</a:t>
            </a:r>
            <a:r>
              <a:rPr lang="ru" sz="1800">
                <a:solidFill>
                  <a:srgbClr val="003CF6"/>
                </a:solidFill>
                <a:latin typeface="Calibri"/>
              </a:rPr>
              <a:t> март -июнь 2023г.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360" y="914400"/>
            <a:ext cx="1706880" cy="15057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6944" y="3243072"/>
            <a:ext cx="1798320" cy="140817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62128" y="3480816"/>
            <a:ext cx="2005584" cy="7254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01600" indent="0">
              <a:spcAft>
                <a:spcPts val="630"/>
              </a:spcAft>
            </a:pPr>
            <a:r>
              <a:rPr lang="ru" sz="3100" b="1">
                <a:latin typeface="Calibri"/>
              </a:rPr>
              <a:t>ООП ООО</a:t>
            </a:r>
          </a:p>
          <a:p>
            <a:pPr marL="101600" indent="0"/>
            <a:r>
              <a:rPr lang="ru" sz="1900">
                <a:latin typeface="Calibri"/>
              </a:rPr>
              <a:t>(одна на уровень)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24784" y="115824"/>
            <a:ext cx="5998464" cy="3230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300" b="1">
                <a:solidFill>
                  <a:srgbClr val="003399"/>
                </a:solidFill>
                <a:latin typeface="Calibri"/>
              </a:rPr>
              <a:t>Единая ООП ООО, действующая с 01.09.2023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675888" y="640080"/>
            <a:ext cx="2560320" cy="2377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b="1">
                <a:solidFill>
                  <a:srgbClr val="026CC0"/>
                </a:solidFill>
                <a:latin typeface="Calibri"/>
              </a:rPr>
              <a:t>Содержательный раздел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029712" y="2877312"/>
            <a:ext cx="1402080" cy="707136"/>
          </a:xfrm>
          <a:prstGeom prst="rect">
            <a:avLst/>
          </a:prstGeom>
          <a:solidFill>
            <a:srgbClr val="C5E0B5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416"/>
              </a:lnSpc>
            </a:pPr>
            <a:r>
              <a:rPr lang="ru" sz="1100" b="1">
                <a:latin typeface="Calibri"/>
              </a:rPr>
              <a:t>Использование ПРП базового уровня изучения предмета</a:t>
            </a:r>
          </a:p>
          <a:p>
            <a:pPr marL="165100" indent="0">
              <a:lnSpc>
                <a:spcPts val="1416"/>
              </a:lnSpc>
            </a:pPr>
            <a:r>
              <a:rPr lang="en-US" sz="1100" u="sng">
                <a:solidFill>
                  <a:srgbClr val="026CC0"/>
                </a:solidFill>
                <a:latin typeface="Calibri"/>
                <a:hlinkClick r:id="rId4"/>
              </a:rPr>
              <a:t>https://edsoo.ru/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987040" y="4376928"/>
            <a:ext cx="1493520" cy="890016"/>
          </a:xfrm>
          <a:prstGeom prst="rect">
            <a:avLst/>
          </a:prstGeom>
          <a:solidFill>
            <a:srgbClr val="FEFF99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440"/>
              </a:lnSpc>
            </a:pPr>
            <a:r>
              <a:rPr lang="ru" sz="1100">
                <a:latin typeface="Calibri"/>
              </a:rPr>
              <a:t>Использование разработанных ранее </a:t>
            </a:r>
            <a:r>
              <a:rPr lang="ru" sz="1100" b="1">
                <a:latin typeface="Calibri"/>
              </a:rPr>
              <a:t>РП</a:t>
            </a:r>
          </a:p>
          <a:p>
            <a:pPr indent="0" algn="ctr">
              <a:lnSpc>
                <a:spcPts val="1440"/>
              </a:lnSpc>
            </a:pPr>
            <a:r>
              <a:rPr lang="ru" sz="1100" b="1">
                <a:latin typeface="Calibri"/>
              </a:rPr>
              <a:t>углубленного уровня изучения предмета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463736" y="1197864"/>
            <a:ext cx="1404736" cy="10485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>
              <a:lnSpc>
                <a:spcPts val="2400"/>
              </a:lnSpc>
            </a:pPr>
            <a:r>
              <a:rPr lang="ru" sz="1900" dirty="0" smtClean="0">
                <a:latin typeface="Calibri"/>
              </a:rPr>
              <a:t>    </a:t>
            </a:r>
            <a:r>
              <a:rPr lang="ru" sz="1900" b="1" dirty="0" smtClean="0">
                <a:latin typeface="Calibri"/>
              </a:rPr>
              <a:t>РП по предметам </a:t>
            </a:r>
            <a:r>
              <a:rPr lang="ru" sz="1900" b="1" dirty="0">
                <a:latin typeface="Calibri"/>
              </a:rPr>
              <a:t>7-9 классы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327136" y="633984"/>
            <a:ext cx="2670048" cy="2438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b="1">
                <a:solidFill>
                  <a:srgbClr val="026CC0"/>
                </a:solidFill>
                <a:latin typeface="Calibri"/>
              </a:rPr>
              <a:t>Организационный раздел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119872" y="1133856"/>
            <a:ext cx="1309832" cy="11765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</a:pPr>
            <a:r>
              <a:rPr lang="ru" sz="1400" b="1" dirty="0">
                <a:latin typeface="Calibri"/>
              </a:rPr>
              <a:t>Учебный план: количество часов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488680" y="1865376"/>
            <a:ext cx="350520" cy="1432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>
              <a:spcAft>
                <a:spcPts val="630"/>
              </a:spcAft>
            </a:pPr>
            <a:r>
              <a:rPr lang="ru" sz="1700" b="1">
                <a:latin typeface="Calibri"/>
              </a:rPr>
              <a:t>для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119872" y="2103120"/>
            <a:ext cx="1106424" cy="1493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b="1">
                <a:latin typeface="Calibri"/>
              </a:rPr>
              <a:t>5-6 классов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9912424" y="1161288"/>
            <a:ext cx="1225296" cy="113385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</a:pPr>
            <a:r>
              <a:rPr lang="ru" sz="1400" b="1" dirty="0">
                <a:latin typeface="Calibri"/>
              </a:rPr>
              <a:t>Учебный план: количество часов</a:t>
            </a:r>
          </a:p>
          <a:p>
            <a:pPr indent="0" algn="ctr">
              <a:spcAft>
                <a:spcPts val="630"/>
              </a:spcAft>
            </a:pPr>
            <a:r>
              <a:rPr lang="ru" sz="1700" b="1" dirty="0">
                <a:latin typeface="Calibri"/>
              </a:rPr>
              <a:t>для</a:t>
            </a:r>
          </a:p>
          <a:p>
            <a:pPr indent="0"/>
            <a:r>
              <a:rPr lang="ru" sz="1700" b="1" dirty="0">
                <a:latin typeface="Calibri"/>
              </a:rPr>
              <a:t>7-9 классов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6345819"/>
              </p:ext>
            </p:extLst>
          </p:nvPr>
        </p:nvGraphicFramePr>
        <p:xfrm>
          <a:off x="7769352" y="2593848"/>
          <a:ext cx="3630168" cy="2136648"/>
        </p:xfrm>
        <a:graphic>
          <a:graphicData uri="http://schemas.openxmlformats.org/drawingml/2006/table">
            <a:tbl>
              <a:tblPr/>
              <a:tblGrid>
                <a:gridCol w="1795272"/>
                <a:gridCol w="1834896"/>
              </a:tblGrid>
              <a:tr h="2136648">
                <a:tc>
                  <a:txBody>
                    <a:bodyPr/>
                    <a:lstStyle/>
                    <a:p>
                      <a:pPr indent="0" algn="ctr"/>
                      <a:r>
                        <a:rPr lang="ru" sz="1100" dirty="0">
                          <a:latin typeface="Calibri"/>
                        </a:rPr>
                        <a:t>Разрабатывается на</a:t>
                      </a:r>
                    </a:p>
                    <a:p>
                      <a:pPr marL="203200" indent="0"/>
                      <a:r>
                        <a:rPr lang="ru" sz="1100" dirty="0">
                          <a:latin typeface="Calibri"/>
                        </a:rPr>
                        <a:t>основе </a:t>
                      </a:r>
                      <a:r>
                        <a:rPr lang="ru" sz="1100" b="1" dirty="0">
                          <a:latin typeface="Calibri"/>
                        </a:rPr>
                        <a:t>федерального</a:t>
                      </a:r>
                    </a:p>
                    <a:p>
                      <a:pPr indent="0" algn="ctr"/>
                      <a:r>
                        <a:rPr lang="ru" sz="1100" dirty="0">
                          <a:latin typeface="Calibri"/>
                        </a:rPr>
                        <a:t>учебного плана </a:t>
                      </a:r>
                      <a:r>
                        <a:rPr lang="ru" sz="1100" b="1" dirty="0">
                          <a:latin typeface="Calibri"/>
                        </a:rPr>
                        <a:t>ФОП</a:t>
                      </a:r>
                    </a:p>
                    <a:p>
                      <a:pPr indent="0" algn="ctr"/>
                      <a:r>
                        <a:rPr lang="ru" sz="1100" b="1" dirty="0">
                          <a:latin typeface="Calibri"/>
                        </a:rPr>
                        <a:t>ООО</a:t>
                      </a:r>
                    </a:p>
                  </a:txBody>
                  <a:tcPr marL="0" marR="0" marT="0" marB="0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pPr marL="190500" indent="0"/>
                      <a:r>
                        <a:rPr lang="ru" sz="1100" dirty="0">
                          <a:latin typeface="Calibri"/>
                        </a:rPr>
                        <a:t>Используется учебный</a:t>
                      </a:r>
                    </a:p>
                    <a:p>
                      <a:pPr indent="0" algn="ctr"/>
                      <a:r>
                        <a:rPr lang="ru" sz="1100" dirty="0">
                          <a:latin typeface="Calibri"/>
                        </a:rPr>
                        <a:t>план школы,</a:t>
                      </a:r>
                    </a:p>
                    <a:p>
                      <a:pPr marL="114300" indent="0"/>
                      <a:r>
                        <a:rPr lang="ru" sz="1100" dirty="0">
                          <a:latin typeface="Calibri"/>
                        </a:rPr>
                        <a:t>разработанный ранее на</a:t>
                      </a:r>
                    </a:p>
                    <a:p>
                      <a:pPr marL="190500" indent="0"/>
                      <a:r>
                        <a:rPr lang="ru" sz="1100" dirty="0">
                          <a:latin typeface="Calibri"/>
                        </a:rPr>
                        <a:t>основе учебного плана</a:t>
                      </a:r>
                    </a:p>
                    <a:p>
                      <a:pPr indent="0" algn="ctr"/>
                      <a:r>
                        <a:rPr lang="ru" sz="1100" dirty="0">
                          <a:latin typeface="Calibri"/>
                        </a:rPr>
                        <a:t>примерной ООП ООО</a:t>
                      </a: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984504" y="6409944"/>
            <a:ext cx="5635752" cy="2377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800">
                <a:solidFill>
                  <a:srgbClr val="003CF6"/>
                </a:solidFill>
                <a:latin typeface="Calibri"/>
              </a:rPr>
              <a:t>Сроки разработки </a:t>
            </a:r>
            <a:r>
              <a:rPr lang="ru" sz="1800" i="1">
                <a:solidFill>
                  <a:srgbClr val="003CF6"/>
                </a:solidFill>
                <a:latin typeface="Calibri"/>
              </a:rPr>
              <a:t>рабочих программ:</a:t>
            </a:r>
            <a:r>
              <a:rPr lang="ru" sz="1800">
                <a:solidFill>
                  <a:srgbClr val="003CF6"/>
                </a:solidFill>
                <a:latin typeface="Calibri"/>
              </a:rPr>
              <a:t> март -июнь 2023г.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93720" y="283464"/>
            <a:ext cx="5891784" cy="28651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300" b="1">
                <a:solidFill>
                  <a:srgbClr val="003399"/>
                </a:solidFill>
                <a:latin typeface="Calibri"/>
              </a:rPr>
              <a:t>Единая ООП СОО, действующая с 01.09.2023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71856" y="3029712"/>
            <a:ext cx="2005584" cy="7254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90500" indent="0">
              <a:spcAft>
                <a:spcPts val="630"/>
              </a:spcAft>
            </a:pPr>
            <a:r>
              <a:rPr lang="ru" sz="3100" b="1">
                <a:latin typeface="Calibri"/>
              </a:rPr>
              <a:t>ООП СОО</a:t>
            </a:r>
          </a:p>
          <a:p>
            <a:pPr indent="0"/>
            <a:r>
              <a:rPr lang="ru" sz="1900">
                <a:latin typeface="Calibri"/>
              </a:rPr>
              <a:t>(одна на уровень)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736848" y="1133856"/>
            <a:ext cx="2554224" cy="2438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b="1">
                <a:solidFill>
                  <a:srgbClr val="026CC0"/>
                </a:solidFill>
                <a:latin typeface="Calibri"/>
              </a:rPr>
              <a:t>Содержательный раздел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51632" y="1798320"/>
            <a:ext cx="1286256" cy="105460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lnSpc>
                <a:spcPts val="2400"/>
              </a:lnSpc>
            </a:pPr>
            <a:r>
              <a:rPr lang="ru" sz="1900" b="1" dirty="0">
                <a:latin typeface="Calibri"/>
              </a:rPr>
              <a:t>РП </a:t>
            </a:r>
            <a:r>
              <a:rPr lang="ru" sz="1900" dirty="0">
                <a:latin typeface="Calibri"/>
              </a:rPr>
              <a:t>по</a:t>
            </a:r>
          </a:p>
          <a:p>
            <a:pPr indent="0" algn="ctr">
              <a:lnSpc>
                <a:spcPts val="2400"/>
              </a:lnSpc>
            </a:pPr>
            <a:r>
              <a:rPr lang="ru" sz="1900" dirty="0">
                <a:latin typeface="Calibri"/>
              </a:rPr>
              <a:t>предметам </a:t>
            </a:r>
            <a:r>
              <a:rPr lang="ru" sz="1900" b="1" dirty="0">
                <a:latin typeface="Calibri"/>
              </a:rPr>
              <a:t>10 класс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536276" y="1798320"/>
            <a:ext cx="1286256" cy="105460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lnSpc>
                <a:spcPts val="2400"/>
              </a:lnSpc>
            </a:pPr>
            <a:r>
              <a:rPr lang="ru" sz="1900" b="1" dirty="0">
                <a:latin typeface="Calibri"/>
              </a:rPr>
              <a:t>РП </a:t>
            </a:r>
            <a:r>
              <a:rPr lang="ru" sz="1900" dirty="0">
                <a:latin typeface="Calibri"/>
              </a:rPr>
              <a:t>по</a:t>
            </a:r>
          </a:p>
          <a:p>
            <a:pPr indent="0" algn="ctr">
              <a:lnSpc>
                <a:spcPts val="2400"/>
              </a:lnSpc>
            </a:pPr>
            <a:r>
              <a:rPr lang="ru" sz="1900" dirty="0">
                <a:latin typeface="Calibri"/>
              </a:rPr>
              <a:t>предметам </a:t>
            </a:r>
            <a:r>
              <a:rPr lang="ru" sz="1900" b="1" dirty="0">
                <a:latin typeface="Calibri"/>
              </a:rPr>
              <a:t>11 класс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7303305"/>
              </p:ext>
            </p:extLst>
          </p:nvPr>
        </p:nvGraphicFramePr>
        <p:xfrm>
          <a:off x="2907792" y="3493008"/>
          <a:ext cx="3834384" cy="1539240"/>
        </p:xfrm>
        <a:graphic>
          <a:graphicData uri="http://schemas.openxmlformats.org/drawingml/2006/table">
            <a:tbl>
              <a:tblPr/>
              <a:tblGrid>
                <a:gridCol w="2042160"/>
                <a:gridCol w="1792224"/>
              </a:tblGrid>
              <a:tr h="1539240">
                <a:tc>
                  <a:txBody>
                    <a:bodyPr/>
                    <a:lstStyle/>
                    <a:p>
                      <a:pPr indent="0" algn="ctr">
                        <a:lnSpc>
                          <a:spcPts val="1656"/>
                        </a:lnSpc>
                      </a:pPr>
                      <a:r>
                        <a:rPr lang="ru" sz="1400" dirty="0">
                          <a:latin typeface="Calibri"/>
                        </a:rPr>
                        <a:t>Разработка РП с использованием </a:t>
                      </a:r>
                      <a:r>
                        <a:rPr lang="ru" sz="1400" b="1" dirty="0">
                          <a:latin typeface="Calibri"/>
                        </a:rPr>
                        <a:t>ПРП</a:t>
                      </a:r>
                    </a:p>
                    <a:p>
                      <a:pPr indent="0" algn="ctr"/>
                      <a:r>
                        <a:rPr lang="en-US" sz="1400" dirty="0">
                          <a:latin typeface="Calibri"/>
                        </a:rPr>
                        <a:t>(</a:t>
                      </a:r>
                      <a:r>
                        <a:rPr lang="en-US" sz="1400" dirty="0">
                          <a:solidFill>
                            <a:srgbClr val="026CC0"/>
                          </a:solidFill>
                          <a:latin typeface="Calibri"/>
                          <a:hlinkClick r:id="rId2"/>
                        </a:rPr>
                        <a:t>https://edsoo.ru/</a:t>
                      </a:r>
                      <a:r>
                        <a:rPr lang="en-US" sz="1400" dirty="0">
                          <a:latin typeface="Calibri"/>
                        </a:rPr>
                        <a:t>)</a:t>
                      </a:r>
                    </a:p>
                    <a:p>
                      <a:pPr indent="0" algn="ctr"/>
                      <a:r>
                        <a:rPr lang="ru" sz="1400" b="1" dirty="0">
                          <a:latin typeface="Calibri"/>
                        </a:rPr>
                        <a:t>на базовом и/или</a:t>
                      </a:r>
                    </a:p>
                    <a:p>
                      <a:pPr marL="228600" indent="0"/>
                      <a:r>
                        <a:rPr lang="ru" sz="1400" b="1" dirty="0">
                          <a:latin typeface="Calibri"/>
                        </a:rPr>
                        <a:t>углубленном уровне</a:t>
                      </a:r>
                    </a:p>
                    <a:p>
                      <a:pPr indent="0" algn="ctr"/>
                      <a:r>
                        <a:rPr lang="ru" sz="1400" b="1" dirty="0">
                          <a:latin typeface="Calibri"/>
                        </a:rPr>
                        <a:t>изучения</a:t>
                      </a:r>
                    </a:p>
                  </a:txBody>
                  <a:tcPr marL="0" marR="0" marT="0" marB="0" anchor="b">
                    <a:solidFill>
                      <a:srgbClr val="DBE4F3"/>
                    </a:solidFill>
                  </a:tcPr>
                </a:tc>
                <a:tc>
                  <a:txBody>
                    <a:bodyPr/>
                    <a:lstStyle/>
                    <a:p>
                      <a:pPr marL="241300" indent="0"/>
                      <a:r>
                        <a:rPr lang="ru" sz="1600" dirty="0">
                          <a:latin typeface="Calibri"/>
                        </a:rPr>
                        <a:t>Использование</a:t>
                      </a:r>
                    </a:p>
                    <a:p>
                      <a:pPr indent="0" algn="ctr"/>
                      <a:r>
                        <a:rPr lang="ru" sz="1600" dirty="0">
                          <a:latin typeface="Calibri"/>
                        </a:rPr>
                        <a:t>ранее</a:t>
                      </a:r>
                    </a:p>
                    <a:p>
                      <a:pPr marL="241300" indent="0"/>
                      <a:r>
                        <a:rPr lang="ru" sz="1600" dirty="0">
                          <a:latin typeface="Calibri"/>
                        </a:rPr>
                        <a:t>разработанных</a:t>
                      </a:r>
                    </a:p>
                    <a:p>
                      <a:pPr indent="0" algn="ctr"/>
                      <a:r>
                        <a:rPr lang="ru" sz="1400" b="1" dirty="0">
                          <a:latin typeface="Calibri"/>
                        </a:rPr>
                        <a:t>РП</a:t>
                      </a: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8388096" y="1133856"/>
            <a:ext cx="2676144" cy="2438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b="1">
                <a:solidFill>
                  <a:srgbClr val="026CC0"/>
                </a:solidFill>
                <a:latin typeface="Calibri"/>
              </a:rPr>
              <a:t>Организационный раздел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113776" y="1694688"/>
            <a:ext cx="1237488" cy="11582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</a:pPr>
            <a:r>
              <a:rPr lang="ru" sz="1400" b="1" dirty="0">
                <a:latin typeface="Calibri"/>
              </a:rPr>
              <a:t>Учебный план: количество часов для</a:t>
            </a:r>
          </a:p>
          <a:p>
            <a:pPr marL="203200" indent="0">
              <a:lnSpc>
                <a:spcPts val="1680"/>
              </a:lnSpc>
            </a:pPr>
            <a:r>
              <a:rPr lang="ru" sz="1400" b="1" dirty="0">
                <a:latin typeface="Calibri"/>
              </a:rPr>
              <a:t>10 классов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0435244" y="1694688"/>
            <a:ext cx="1188720" cy="11582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</a:pPr>
            <a:r>
              <a:rPr lang="ru" sz="1400" b="1" dirty="0">
                <a:latin typeface="Calibri"/>
              </a:rPr>
              <a:t>Учебный план: количество часов для</a:t>
            </a:r>
          </a:p>
          <a:p>
            <a:pPr marL="203200" indent="0">
              <a:lnSpc>
                <a:spcPts val="1680"/>
              </a:lnSpc>
            </a:pPr>
            <a:r>
              <a:rPr lang="ru" sz="1400" b="1" dirty="0">
                <a:latin typeface="Calibri"/>
              </a:rPr>
              <a:t>11 классов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2392781"/>
              </p:ext>
            </p:extLst>
          </p:nvPr>
        </p:nvGraphicFramePr>
        <p:xfrm>
          <a:off x="7717536" y="3493008"/>
          <a:ext cx="4047744" cy="2075688"/>
        </p:xfrm>
        <a:graphic>
          <a:graphicData uri="http://schemas.openxmlformats.org/drawingml/2006/table">
            <a:tbl>
              <a:tblPr/>
              <a:tblGrid>
                <a:gridCol w="2020824"/>
                <a:gridCol w="2026920"/>
              </a:tblGrid>
              <a:tr h="2075688">
                <a:tc>
                  <a:txBody>
                    <a:bodyPr/>
                    <a:lstStyle/>
                    <a:p>
                      <a:pPr indent="0" algn="ctr"/>
                      <a:r>
                        <a:rPr lang="ru" sz="1400" dirty="0">
                          <a:latin typeface="Calibri"/>
                        </a:rPr>
                        <a:t>Количество часов</a:t>
                      </a:r>
                    </a:p>
                    <a:p>
                      <a:pPr indent="0" algn="ctr"/>
                      <a:r>
                        <a:rPr lang="ru" sz="1400" dirty="0">
                          <a:latin typeface="Calibri"/>
                        </a:rPr>
                        <a:t>определяется</a:t>
                      </a:r>
                    </a:p>
                    <a:p>
                      <a:pPr indent="0" algn="ctr"/>
                      <a:r>
                        <a:rPr lang="ru" sz="1400" b="1" dirty="0">
                          <a:latin typeface="Calibri"/>
                        </a:rPr>
                        <a:t>федеральным</a:t>
                      </a:r>
                    </a:p>
                    <a:p>
                      <a:pPr indent="0" algn="ctr"/>
                      <a:r>
                        <a:rPr lang="ru" sz="1400" dirty="0">
                          <a:latin typeface="Calibri"/>
                        </a:rPr>
                        <a:t>учебным планом</a:t>
                      </a:r>
                    </a:p>
                    <a:p>
                      <a:pPr indent="0" algn="ctr"/>
                      <a:r>
                        <a:rPr lang="ru" sz="1400" b="1" dirty="0">
                          <a:latin typeface="Calibri"/>
                        </a:rPr>
                        <a:t>ФОП СОО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680"/>
                        </a:lnSpc>
                      </a:pPr>
                      <a:r>
                        <a:rPr lang="ru" sz="1400" dirty="0">
                          <a:latin typeface="Calibri"/>
                        </a:rPr>
                        <a:t>Количество часов определяется учебным</a:t>
                      </a:r>
                    </a:p>
                    <a:p>
                      <a:pPr indent="0" algn="ctr"/>
                      <a:r>
                        <a:rPr lang="ru" sz="1400" dirty="0">
                          <a:latin typeface="Calibri"/>
                        </a:rPr>
                        <a:t>планом школы,</a:t>
                      </a:r>
                    </a:p>
                    <a:p>
                      <a:pPr marL="152400" indent="0"/>
                      <a:r>
                        <a:rPr lang="ru" sz="1400" dirty="0">
                          <a:latin typeface="Calibri"/>
                        </a:rPr>
                        <a:t>разработанным ранее</a:t>
                      </a:r>
                    </a:p>
                    <a:p>
                      <a:pPr indent="0" algn="ctr"/>
                      <a:r>
                        <a:rPr lang="ru" sz="1400" dirty="0">
                          <a:latin typeface="Calibri"/>
                        </a:rPr>
                        <a:t>на основе учебного</a:t>
                      </a:r>
                    </a:p>
                    <a:p>
                      <a:pPr indent="0" algn="ctr"/>
                      <a:r>
                        <a:rPr lang="ru" sz="1400" dirty="0">
                          <a:latin typeface="Calibri"/>
                        </a:rPr>
                        <a:t>плана примерной</a:t>
                      </a:r>
                    </a:p>
                    <a:p>
                      <a:pPr indent="0" algn="ctr"/>
                      <a:r>
                        <a:rPr lang="ru" sz="1400" dirty="0">
                          <a:latin typeface="Calibri"/>
                        </a:rPr>
                        <a:t>ООП СОО</a:t>
                      </a: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984504" y="6409944"/>
            <a:ext cx="5635752" cy="2377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800">
                <a:solidFill>
                  <a:srgbClr val="003CF6"/>
                </a:solidFill>
                <a:latin typeface="Calibri"/>
              </a:rPr>
              <a:t>Сроки разработки </a:t>
            </a:r>
            <a:r>
              <a:rPr lang="ru" sz="1800" i="1">
                <a:solidFill>
                  <a:srgbClr val="003CF6"/>
                </a:solidFill>
                <a:latin typeface="Calibri"/>
              </a:rPr>
              <a:t>рабочих программ:</a:t>
            </a:r>
            <a:r>
              <a:rPr lang="ru" sz="1800">
                <a:solidFill>
                  <a:srgbClr val="003CF6"/>
                </a:solidFill>
                <a:latin typeface="Calibri"/>
              </a:rPr>
              <a:t> март -июнь 2023г.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420624"/>
            <a:ext cx="4443984" cy="22311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2968" y="3151632"/>
            <a:ext cx="533400" cy="5547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0776" y="4550664"/>
            <a:ext cx="530352" cy="55168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68096" y="633984"/>
            <a:ext cx="6114288" cy="106070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1680"/>
              </a:spcAft>
            </a:pPr>
            <a:r>
              <a:rPr lang="ru" sz="2600" b="1" dirty="0">
                <a:solidFill>
                  <a:srgbClr val="4A539B"/>
                </a:solidFill>
                <a:latin typeface="Calibri"/>
              </a:rPr>
              <a:t>Рабочая программа на уровень СОО</a:t>
            </a:r>
          </a:p>
          <a:p>
            <a:pPr indent="0" algn="just">
              <a:spcAft>
                <a:spcPts val="210"/>
              </a:spcAft>
            </a:pPr>
            <a:endParaRPr lang="en-US" sz="1300" b="1" dirty="0">
              <a:solidFill>
                <a:srgbClr val="091AAA"/>
              </a:solidFill>
              <a:latin typeface="Calibri"/>
            </a:endParaRPr>
          </a:p>
          <a:p>
            <a:pPr marL="368300" indent="0" algn="just">
              <a:spcAft>
                <a:spcPts val="2940"/>
              </a:spcAft>
            </a:pPr>
            <a:r>
              <a:rPr lang="ru" sz="1600" dirty="0">
                <a:solidFill>
                  <a:srgbClr val="091AAA"/>
                </a:solidFill>
                <a:latin typeface="Calibri"/>
              </a:rPr>
              <a:t>Примерная рабочая программа по ИНО. Базовый уровень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80340" y="2130829"/>
            <a:ext cx="6431280" cy="31089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lnSpc>
                <a:spcPts val="1128"/>
              </a:lnSpc>
              <a:spcBef>
                <a:spcPts val="2940"/>
              </a:spcBef>
              <a:spcAft>
                <a:spcPts val="2100"/>
              </a:spcAft>
            </a:pPr>
            <a:r>
              <a:rPr lang="ru" sz="1600" dirty="0">
                <a:solidFill>
                  <a:srgbClr val="091AAA"/>
                </a:solidFill>
                <a:latin typeface="Calibri"/>
              </a:rPr>
              <a:t>Примерная рабочая программа по ИНО. Углубленный уровень </a:t>
            </a:r>
            <a:r>
              <a:rPr lang="ru" sz="1600" dirty="0" smtClean="0">
                <a:solidFill>
                  <a:srgbClr val="091AAA"/>
                </a:solidFill>
                <a:latin typeface="Calibri"/>
              </a:rPr>
              <a:t>  </a:t>
            </a:r>
            <a:endParaRPr lang="ru" sz="1600" dirty="0">
              <a:latin typeface="Calibri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982968" y="1313688"/>
            <a:ext cx="298704" cy="44500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/>
            <a:endParaRPr lang="ru" sz="1000" i="1" dirty="0">
              <a:latin typeface="Calibri"/>
              <a:hlinkClick r:id="rId5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19912" y="2776728"/>
            <a:ext cx="6016752" cy="10393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Bef>
                <a:spcPts val="2100"/>
              </a:spcBef>
              <a:spcAft>
                <a:spcPts val="1050"/>
              </a:spcAft>
            </a:pPr>
            <a:r>
              <a:rPr lang="ru" sz="2600" b="1" dirty="0">
                <a:solidFill>
                  <a:srgbClr val="4A539B"/>
                </a:solidFill>
                <a:latin typeface="Calibri"/>
              </a:rPr>
              <a:t>Рабочая программа на уровень ООО</a:t>
            </a:r>
          </a:p>
          <a:p>
            <a:pPr indent="0" algn="just">
              <a:spcAft>
                <a:spcPts val="210"/>
              </a:spcAft>
            </a:pPr>
            <a:endParaRPr lang="ru" sz="1400" dirty="0">
              <a:solidFill>
                <a:srgbClr val="091AAA"/>
              </a:solidFill>
              <a:latin typeface="Calibri"/>
            </a:endParaRPr>
          </a:p>
          <a:p>
            <a:pPr marL="316484" indent="0" algn="just">
              <a:lnSpc>
                <a:spcPts val="1272"/>
              </a:lnSpc>
              <a:spcAft>
                <a:spcPts val="210"/>
              </a:spcAft>
            </a:pPr>
            <a:r>
              <a:rPr lang="ru" sz="1600" dirty="0">
                <a:solidFill>
                  <a:srgbClr val="091AAA"/>
                </a:solidFill>
                <a:latin typeface="Calibri"/>
              </a:rPr>
              <a:t>Примерная рабочая программа по ИНО    </a:t>
            </a:r>
            <a:endParaRPr lang="en-US" sz="1600" dirty="0">
              <a:solidFill>
                <a:srgbClr val="091AAA"/>
              </a:solidFill>
              <a:latin typeface="Calibri"/>
            </a:endParaRPr>
          </a:p>
          <a:p>
            <a:pPr indent="0" algn="just">
              <a:lnSpc>
                <a:spcPts val="1272"/>
              </a:lnSpc>
              <a:spcAft>
                <a:spcPts val="2940"/>
              </a:spcAft>
            </a:pPr>
            <a:endParaRPr lang="ru" sz="1400" dirty="0">
              <a:solidFill>
                <a:srgbClr val="091AAA"/>
              </a:solidFill>
              <a:latin typeface="Calibri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01624" y="4258056"/>
            <a:ext cx="6160008" cy="98145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Bef>
                <a:spcPts val="2940"/>
              </a:spcBef>
              <a:spcAft>
                <a:spcPts val="630"/>
              </a:spcAft>
            </a:pPr>
            <a:r>
              <a:rPr lang="ru" sz="2600" b="1" dirty="0">
                <a:solidFill>
                  <a:srgbClr val="4A539B"/>
                </a:solidFill>
                <a:latin typeface="Calibri"/>
              </a:rPr>
              <a:t>Рабочая программа на уровень </a:t>
            </a:r>
            <a:r>
              <a:rPr lang="ru" sz="2600" b="1" dirty="0" smtClean="0">
                <a:solidFill>
                  <a:srgbClr val="4A539B"/>
                </a:solidFill>
                <a:latin typeface="Calibri"/>
              </a:rPr>
              <a:t>НОО</a:t>
            </a:r>
            <a:endParaRPr lang="ru" sz="1400" dirty="0">
              <a:solidFill>
                <a:srgbClr val="091AAA"/>
              </a:solidFill>
              <a:latin typeface="Calibri"/>
            </a:endParaRPr>
          </a:p>
          <a:p>
            <a:pPr indent="0" algn="just">
              <a:spcAft>
                <a:spcPts val="210"/>
              </a:spcAft>
            </a:pPr>
            <a:r>
              <a:rPr lang="en-US" sz="1600" dirty="0" smtClean="0">
                <a:solidFill>
                  <a:srgbClr val="091AAA"/>
                </a:solidFill>
                <a:latin typeface="Calibri"/>
              </a:rPr>
              <a:t> </a:t>
            </a:r>
            <a:r>
              <a:rPr lang="ru-RU" sz="1600" dirty="0" smtClean="0">
                <a:solidFill>
                  <a:srgbClr val="091AAA"/>
                </a:solidFill>
                <a:latin typeface="Calibri"/>
              </a:rPr>
              <a:t>        </a:t>
            </a:r>
            <a:r>
              <a:rPr lang="ru" sz="1600" dirty="0" smtClean="0">
                <a:solidFill>
                  <a:srgbClr val="091AAA"/>
                </a:solidFill>
                <a:latin typeface="Calibri"/>
              </a:rPr>
              <a:t>Примерная </a:t>
            </a:r>
            <a:r>
              <a:rPr lang="ru" sz="1600" dirty="0">
                <a:solidFill>
                  <a:srgbClr val="091AAA"/>
                </a:solidFill>
                <a:latin typeface="Calibri"/>
              </a:rPr>
              <a:t>рабочая программа по ИНО    </a:t>
            </a:r>
          </a:p>
          <a:p>
            <a:pPr indent="0" algn="just">
              <a:spcAft>
                <a:spcPts val="5040"/>
              </a:spcAft>
            </a:pPr>
            <a:endParaRPr lang="ru" sz="1400" dirty="0">
              <a:solidFill>
                <a:srgbClr val="091AAA"/>
              </a:solidFill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827264" y="3118104"/>
            <a:ext cx="3544824" cy="119481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44500" indent="-444500">
              <a:lnSpc>
                <a:spcPts val="3360"/>
              </a:lnSpc>
            </a:pPr>
            <a:r>
              <a:rPr lang="ru" sz="2600" b="1">
                <a:solidFill>
                  <a:srgbClr val="FF0000"/>
                </a:solidFill>
                <a:latin typeface="Calibri"/>
              </a:rPr>
              <a:t>Обеспечение единства образовательного пространства РФ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060704" y="6099048"/>
            <a:ext cx="4364736" cy="2377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marL="75692" indent="0" algn="just">
              <a:spcBef>
                <a:spcPts val="5040"/>
              </a:spcBef>
            </a:pPr>
            <a:r>
              <a:rPr lang="ru" sz="1700" b="1">
                <a:solidFill>
                  <a:srgbClr val="203864"/>
                </a:solidFill>
                <a:latin typeface="Calibri"/>
              </a:rPr>
              <a:t>Структура рабочей программы сохраняется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5376" y="1676400"/>
            <a:ext cx="1831848" cy="27066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52" y="569976"/>
            <a:ext cx="9201912" cy="50596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" y="5620512"/>
            <a:ext cx="9573768" cy="4907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00800"/>
            <a:ext cx="2426208" cy="4572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5808" y="6400800"/>
            <a:ext cx="1542288" cy="23164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600688" y="521208"/>
            <a:ext cx="195072" cy="1493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1300" b="1" dirty="0">
              <a:solidFill>
                <a:srgbClr val="273775"/>
              </a:solidFill>
              <a:latin typeface="Calibri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39112" y="216408"/>
            <a:ext cx="5565648" cy="3261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400" b="1">
                <a:solidFill>
                  <a:srgbClr val="091AAA"/>
                </a:solidFill>
                <a:latin typeface="Arial Unicode MS"/>
              </a:rPr>
              <a:t>Учебники на уровне НОО, ООО, СОО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35280" y="987552"/>
            <a:ext cx="6519672" cy="30480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300" b="1">
                <a:solidFill>
                  <a:srgbClr val="02155A"/>
                </a:solidFill>
                <a:latin typeface="Calibri"/>
              </a:rPr>
              <a:t>«Английский в фокусе» (2-11) (Базовый уровень)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654296" y="6291072"/>
            <a:ext cx="6117336" cy="2529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900" b="1">
                <a:solidFill>
                  <a:srgbClr val="C00000"/>
                </a:solidFill>
                <a:latin typeface="Calibri"/>
              </a:rPr>
              <a:t>УМК используем из школьного библиотечного фонда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4256"/>
            <a:ext cx="11780520" cy="633374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39112" y="216408"/>
            <a:ext cx="5565648" cy="3200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400" b="1">
                <a:solidFill>
                  <a:srgbClr val="091AAA"/>
                </a:solidFill>
                <a:latin typeface="Arial Unicode MS"/>
              </a:rPr>
              <a:t>Учебники на уровне НОО, ООО, СОО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600688" y="524256"/>
            <a:ext cx="198120" cy="1493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1300" b="1" dirty="0">
              <a:solidFill>
                <a:srgbClr val="273775"/>
              </a:solidFill>
              <a:latin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0144" y="920496"/>
            <a:ext cx="7229856" cy="30480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300" b="1">
                <a:solidFill>
                  <a:srgbClr val="02155A"/>
                </a:solidFill>
                <a:latin typeface="Calibri"/>
              </a:rPr>
              <a:t>«Звездный английский» (2-11) (Углублённый уровень)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708136" y="1438656"/>
            <a:ext cx="646176" cy="975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550">
                <a:solidFill>
                  <a:srgbClr val="45A1A0"/>
                </a:solidFill>
                <a:latin typeface="Arial Unicode MS"/>
              </a:rPr>
              <a:t>Student’s Book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57200" y="5266944"/>
            <a:ext cx="655320" cy="975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550">
                <a:solidFill>
                  <a:srgbClr val="C02A7A"/>
                </a:solidFill>
                <a:latin typeface="Arial Unicode MS"/>
              </a:rPr>
              <a:t>Student’s Book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498592" y="6288024"/>
            <a:ext cx="5300472" cy="2529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900" b="1">
                <a:solidFill>
                  <a:srgbClr val="C00000"/>
                </a:solidFill>
                <a:latin typeface="Calibri"/>
              </a:rPr>
              <a:t>УМК используем из школьного библиотечного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775448" y="6559296"/>
            <a:ext cx="762000" cy="2468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900" b="1">
                <a:solidFill>
                  <a:srgbClr val="C00000"/>
                </a:solidFill>
                <a:latin typeface="Calibri"/>
              </a:rPr>
              <a:t>фонда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0174224" y="2819400"/>
          <a:ext cx="823976" cy="505968"/>
        </p:xfrm>
        <a:graphic>
          <a:graphicData uri="http://schemas.openxmlformats.org/drawingml/2006/table">
            <a:tbl>
              <a:tblPr/>
              <a:tblGrid>
                <a:gridCol w="208280"/>
                <a:gridCol w="615696"/>
              </a:tblGrid>
              <a:tr h="350520">
                <a:tc>
                  <a:txBody>
                    <a:bodyPr/>
                    <a:lstStyle/>
                    <a:p>
                      <a:endParaRPr sz="1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700"/>
                    </a:p>
                  </a:txBody>
                  <a:tcPr marL="0" marR="0" marT="0" marB="0"/>
                </a:tc>
              </a:tr>
              <a:tr h="155448">
                <a:tc>
                  <a:txBody>
                    <a:bodyPr/>
                    <a:lstStyle/>
                    <a:p>
                      <a:pPr indent="0" algn="r"/>
                      <a:r>
                        <a:rPr lang="en-US" sz="550">
                          <a:solidFill>
                            <a:srgbClr val="63B2B0"/>
                          </a:solidFill>
                          <a:latin typeface="Arial Unicode MS"/>
                        </a:rPr>
                        <a:t>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en-US" sz="550">
                          <a:solidFill>
                            <a:srgbClr val="63B2B0"/>
                          </a:solidFill>
                          <a:latin typeface="Arial Unicode MS"/>
                        </a:rPr>
                        <a:t>Indent's Book</a:t>
                      </a: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0832"/>
            <a:ext cx="10866120" cy="555955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684776" y="502920"/>
            <a:ext cx="4675632" cy="29260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400" b="1">
                <a:solidFill>
                  <a:srgbClr val="091AAA"/>
                </a:solidFill>
                <a:latin typeface="Arial Unicode MS"/>
              </a:rPr>
              <a:t>Учебники на уровне НОО, ООО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900928" y="1149096"/>
            <a:ext cx="5263896" cy="21640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420"/>
              </a:spcAft>
            </a:pPr>
            <a:r>
              <a:rPr lang="ru" sz="1900" b="1">
                <a:solidFill>
                  <a:srgbClr val="C00000"/>
                </a:solidFill>
                <a:latin typeface="Calibri"/>
              </a:rPr>
              <a:t>УМК используем из школьного библиотечного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174736" y="1420368"/>
            <a:ext cx="725424" cy="21031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/>
            <a:r>
              <a:rPr lang="ru" sz="1900" b="1">
                <a:solidFill>
                  <a:srgbClr val="C00000"/>
                </a:solidFill>
                <a:latin typeface="Calibri"/>
              </a:rPr>
              <a:t>фонда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62000" y="5864352"/>
            <a:ext cx="8077200" cy="30480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300" b="1">
                <a:solidFill>
                  <a:srgbClr val="02155A"/>
                </a:solidFill>
                <a:latin typeface="Calibri"/>
              </a:rPr>
              <a:t>УМК Немецкий язык. Бим И.Л. и др. (2-9) (Базовый уровень)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56" y="1115568"/>
            <a:ext cx="4724400" cy="20391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" y="3389376"/>
            <a:ext cx="8833104" cy="238963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663440" y="481584"/>
            <a:ext cx="4712208" cy="3261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400" b="1">
                <a:solidFill>
                  <a:srgbClr val="091AAA"/>
                </a:solidFill>
                <a:latin typeface="Arial Unicode MS"/>
              </a:rPr>
              <a:t>Учебники на уровне НОО, ООО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597640" y="518160"/>
            <a:ext cx="204216" cy="1554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1300" b="1" dirty="0">
              <a:solidFill>
                <a:srgbClr val="273775"/>
              </a:solidFill>
              <a:latin typeface="Calibri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02808" y="1563624"/>
            <a:ext cx="5300472" cy="518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420"/>
              </a:spcAft>
            </a:pPr>
            <a:r>
              <a:rPr lang="ru" sz="1900" b="1">
                <a:solidFill>
                  <a:srgbClr val="C00000"/>
                </a:solidFill>
                <a:latin typeface="Calibri"/>
              </a:rPr>
              <a:t>УМК используем из школьного библиотечного</a:t>
            </a:r>
          </a:p>
          <a:p>
            <a:pPr indent="0" algn="ctr"/>
            <a:r>
              <a:rPr lang="ru" sz="1900" b="1">
                <a:solidFill>
                  <a:srgbClr val="C00000"/>
                </a:solidFill>
                <a:latin typeface="Calibri"/>
              </a:rPr>
              <a:t>фонда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04800" y="5794248"/>
            <a:ext cx="11009376" cy="30480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300" b="1">
                <a:solidFill>
                  <a:srgbClr val="02155A"/>
                </a:solidFill>
                <a:latin typeface="Calibri"/>
              </a:rPr>
              <a:t>УМК Немецкий язык. «Вундеркинды плюс» (2-9) (Базовый и углублённый уровни)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728" y="2471928"/>
            <a:ext cx="2429256" cy="12679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93920"/>
            <a:ext cx="2426208" cy="21640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608" y="2368296"/>
            <a:ext cx="2834640" cy="132588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62000" y="990600"/>
            <a:ext cx="9381744" cy="8107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552700" indent="0">
              <a:spcAft>
                <a:spcPts val="1260"/>
              </a:spcAft>
            </a:pPr>
            <a:r>
              <a:rPr lang="ru" sz="3500" b="1">
                <a:solidFill>
                  <a:srgbClr val="091AAA"/>
                </a:solidFill>
                <a:latin typeface="Calibri"/>
              </a:rPr>
              <a:t>Учебники на уровне СОО</a:t>
            </a:r>
          </a:p>
          <a:p>
            <a:pPr indent="0"/>
            <a:r>
              <a:rPr lang="ru" sz="1900" b="1">
                <a:solidFill>
                  <a:srgbClr val="02155A"/>
                </a:solidFill>
                <a:latin typeface="Calibri"/>
              </a:rPr>
              <a:t>УМК Немецкий язык. «Вундеркинды плюс» (10-11)(Базовый и углублённый уровни)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71728" y="3910584"/>
            <a:ext cx="2871216" cy="5730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128"/>
              </a:lnSpc>
            </a:pPr>
            <a:r>
              <a:rPr lang="ru" sz="950">
                <a:solidFill>
                  <a:srgbClr val="383738"/>
                </a:solidFill>
                <a:latin typeface="Calibri"/>
              </a:rPr>
              <a:t>Немецкий язык. 10 класс Немецкий язык. 10 класс.</a:t>
            </a:r>
          </a:p>
          <a:p>
            <a:pPr marL="1524000" indent="0">
              <a:lnSpc>
                <a:spcPts val="1128"/>
              </a:lnSpc>
            </a:pPr>
            <a:r>
              <a:rPr lang="ru" sz="950">
                <a:solidFill>
                  <a:srgbClr val="383738"/>
                </a:solidFill>
                <a:latin typeface="Calibri"/>
              </a:rPr>
              <a:t>Электронная форма учебника Радченко О.А. и др. Полная версия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391656" y="3874008"/>
            <a:ext cx="3304032" cy="60045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200"/>
              </a:lnSpc>
            </a:pPr>
            <a:r>
              <a:rPr lang="ru" sz="950">
                <a:solidFill>
                  <a:srgbClr val="383738"/>
                </a:solidFill>
                <a:latin typeface="Calibri"/>
              </a:rPr>
              <a:t>Немецкий язык. 11 класс Немецкий язык. 11 класс.</a:t>
            </a:r>
          </a:p>
          <a:p>
            <a:pPr marL="1752600" indent="0">
              <a:lnSpc>
                <a:spcPts val="1200"/>
              </a:lnSpc>
            </a:pPr>
            <a:r>
              <a:rPr lang="ru" sz="950">
                <a:solidFill>
                  <a:srgbClr val="383738"/>
                </a:solidFill>
                <a:latin typeface="Calibri"/>
              </a:rPr>
              <a:t>Электронная форма учебника Радченко О.А. и др. Полная версия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734056" y="4843272"/>
            <a:ext cx="5300472" cy="518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420"/>
              </a:spcAft>
            </a:pPr>
            <a:r>
              <a:rPr lang="ru" sz="1900" b="1">
                <a:solidFill>
                  <a:srgbClr val="C00000"/>
                </a:solidFill>
                <a:latin typeface="Calibri"/>
              </a:rPr>
              <a:t>УМК используем из школьного библиотечного</a:t>
            </a:r>
          </a:p>
          <a:p>
            <a:pPr marL="301244" indent="0"/>
            <a:r>
              <a:rPr lang="ru" sz="1900" b="1">
                <a:solidFill>
                  <a:srgbClr val="C00000"/>
                </a:solidFill>
                <a:latin typeface="Calibri"/>
              </a:rPr>
              <a:t>фонда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1908048"/>
            <a:ext cx="2526792" cy="28254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4870704"/>
            <a:ext cx="2721864" cy="171907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255264" y="304800"/>
            <a:ext cx="5708904" cy="4480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r">
              <a:spcAft>
                <a:spcPts val="1260"/>
              </a:spcAft>
            </a:pPr>
            <a:r>
              <a:rPr lang="ru" sz="3500" b="1">
                <a:solidFill>
                  <a:srgbClr val="203864"/>
                </a:solidFill>
                <a:latin typeface="Calibri"/>
              </a:rPr>
              <a:t>Внеурочная деятельность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13104" y="874776"/>
            <a:ext cx="4309872" cy="148132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spcBef>
                <a:spcPts val="1260"/>
              </a:spcBef>
              <a:spcAft>
                <a:spcPts val="1260"/>
              </a:spcAft>
            </a:pPr>
            <a:r>
              <a:rPr lang="ru" sz="2300" b="1">
                <a:solidFill>
                  <a:srgbClr val="02155A"/>
                </a:solidFill>
                <a:latin typeface="Calibri"/>
              </a:rPr>
              <a:t>ФОРМЫ</a:t>
            </a:r>
          </a:p>
          <a:p>
            <a:pPr indent="0" algn="just">
              <a:lnSpc>
                <a:spcPts val="2880"/>
              </a:lnSpc>
            </a:pPr>
            <a:r>
              <a:rPr lang="ru" sz="2400">
                <a:solidFill>
                  <a:srgbClr val="02155A"/>
                </a:solidFill>
                <a:latin typeface="Calibri"/>
              </a:rPr>
              <a:t>НОО    Читательский клуб</a:t>
            </a:r>
          </a:p>
          <a:p>
            <a:pPr indent="0" algn="ctr">
              <a:lnSpc>
                <a:spcPts val="2880"/>
              </a:lnSpc>
              <a:spcAft>
                <a:spcPts val="2310"/>
              </a:spcAft>
            </a:pPr>
            <a:r>
              <a:rPr lang="ru" sz="2400">
                <a:solidFill>
                  <a:srgbClr val="02155A"/>
                </a:solidFill>
                <a:latin typeface="Calibri"/>
              </a:rPr>
              <a:t>Страноведение Школьный театр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97864" y="2877312"/>
            <a:ext cx="4773168" cy="139903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2880"/>
              </a:lnSpc>
              <a:spcBef>
                <a:spcPts val="2310"/>
              </a:spcBef>
            </a:pPr>
            <a:r>
              <a:rPr lang="ru" sz="2400">
                <a:solidFill>
                  <a:srgbClr val="02155A"/>
                </a:solidFill>
                <a:latin typeface="Calibri"/>
              </a:rPr>
              <a:t>ООО    Читательский клуб</a:t>
            </a:r>
          </a:p>
          <a:p>
            <a:pPr indent="0" algn="ctr">
              <a:lnSpc>
                <a:spcPts val="2880"/>
              </a:lnSpc>
              <a:spcAft>
                <a:spcPts val="2310"/>
              </a:spcAft>
            </a:pPr>
            <a:r>
              <a:rPr lang="ru" sz="2400">
                <a:solidFill>
                  <a:srgbClr val="02155A"/>
                </a:solidFill>
                <a:latin typeface="Calibri"/>
              </a:rPr>
              <a:t>Страноведение Школьный театр Школьный журнал/газета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949440" y="880872"/>
            <a:ext cx="3983736" cy="9875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spcAft>
                <a:spcPts val="1260"/>
              </a:spcAft>
            </a:pPr>
            <a:r>
              <a:rPr lang="ru" sz="2300" b="1">
                <a:solidFill>
                  <a:srgbClr val="02155A"/>
                </a:solidFill>
                <a:latin typeface="Calibri"/>
              </a:rPr>
              <a:t>РЕСУРСЫ</a:t>
            </a:r>
          </a:p>
          <a:p>
            <a:pPr indent="0">
              <a:spcAft>
                <a:spcPts val="420"/>
              </a:spcAft>
            </a:pPr>
            <a:r>
              <a:rPr lang="en-US" sz="1800">
                <a:latin typeface="Calibri"/>
                <a:hlinkClick r:id="rId4"/>
              </a:rPr>
              <a:t>https://iro63.ru/upload/medialibrary/368/</a:t>
            </a:r>
          </a:p>
          <a:p>
            <a:pPr indent="0"/>
            <a:r>
              <a:rPr lang="en-US" sz="1800">
                <a:latin typeface="Calibri"/>
                <a:hlinkClick r:id="rId5"/>
              </a:rPr>
              <a:t>h</a:t>
            </a:r>
            <a:r>
              <a:rPr lang="en-US" sz="1800">
                <a:latin typeface="Calibri"/>
              </a:rPr>
              <a:t>frjkgroull8g8xa6wl6zvykkr2qo3mv.pdf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717280" y="3136392"/>
            <a:ext cx="1039368" cy="46024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2160"/>
              </a:lnSpc>
            </a:pPr>
            <a:r>
              <a:rPr lang="ru" sz="1800">
                <a:solidFill>
                  <a:srgbClr val="02155A"/>
                </a:solidFill>
                <a:latin typeface="Calibri"/>
              </a:rPr>
              <a:t>5-6 классы 7-9 классы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16152" y="4812792"/>
            <a:ext cx="576072" cy="23469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400">
                <a:solidFill>
                  <a:srgbClr val="02155A"/>
                </a:solidFill>
                <a:latin typeface="Calibri"/>
              </a:rPr>
              <a:t>СОО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499360" y="4797552"/>
            <a:ext cx="3611880" cy="17678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880"/>
              </a:lnSpc>
              <a:spcBef>
                <a:spcPts val="2310"/>
              </a:spcBef>
            </a:pPr>
            <a:r>
              <a:rPr lang="ru" sz="2400">
                <a:solidFill>
                  <a:srgbClr val="02155A"/>
                </a:solidFill>
                <a:latin typeface="Calibri"/>
              </a:rPr>
              <a:t>Читательский клуб Страноведение Школьный театр Школьный журнал/газета Сайт на иностранном языке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80" y="2398776"/>
            <a:ext cx="1688592" cy="277672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136392" y="466344"/>
            <a:ext cx="5462016" cy="50901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800" b="1">
                <a:solidFill>
                  <a:srgbClr val="02155A"/>
                </a:solidFill>
                <a:latin typeface="Calibri"/>
              </a:rPr>
              <a:t>Воспитательный потенциал урока иностранного языка</a:t>
            </a:r>
          </a:p>
          <a:p>
            <a:pPr indent="0" algn="ctr">
              <a:lnSpc>
                <a:spcPts val="2160"/>
              </a:lnSpc>
            </a:pPr>
            <a:r>
              <a:rPr lang="ru" sz="1800" b="1">
                <a:solidFill>
                  <a:srgbClr val="02155A"/>
                </a:solidFill>
                <a:latin typeface="Calibri"/>
              </a:rPr>
              <a:t>формируем личностные результаты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98976" y="1575816"/>
            <a:ext cx="7729728" cy="51206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spcAft>
                <a:spcPts val="420"/>
              </a:spcAft>
            </a:pPr>
            <a:r>
              <a:rPr lang="ru" sz="1800" b="1" i="1">
                <a:solidFill>
                  <a:srgbClr val="2F5597"/>
                </a:solidFill>
                <a:latin typeface="Calibri"/>
              </a:rPr>
              <a:t>Педагог - это тот человек, который должен передать новому поколению</a:t>
            </a:r>
          </a:p>
          <a:p>
            <a:pPr indent="0" algn="r"/>
            <a:r>
              <a:rPr lang="ru" sz="1800" b="1" i="1">
                <a:solidFill>
                  <a:srgbClr val="2F5597"/>
                </a:solidFill>
                <a:latin typeface="Calibri"/>
              </a:rPr>
              <a:t>все ценные накопления веков</a:t>
            </a:r>
            <a:r>
              <a:rPr lang="ru" sz="1700" spc="-100">
                <a:solidFill>
                  <a:srgbClr val="2F5597"/>
                </a:solidFill>
                <a:latin typeface="Franklin Gothic Book"/>
              </a:rPr>
              <a:t>... </a:t>
            </a:r>
            <a:r>
              <a:rPr lang="ru" sz="1800" b="1" i="1">
                <a:solidFill>
                  <a:srgbClr val="2F5597"/>
                </a:solidFill>
                <a:latin typeface="Calibri"/>
              </a:rPr>
              <a:t>А. В. Луначарский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50392" y="3145536"/>
            <a:ext cx="3584448" cy="104546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700" b="1">
                <a:latin typeface="Calibri"/>
              </a:rPr>
              <a:t>Программная тема</a:t>
            </a:r>
          </a:p>
          <a:p>
            <a:pPr indent="0">
              <a:lnSpc>
                <a:spcPts val="2160"/>
              </a:lnSpc>
            </a:pPr>
            <a:r>
              <a:rPr lang="ru" sz="1800">
                <a:latin typeface="Calibri"/>
              </a:rPr>
              <a:t>Выдающиеся люди родной страны и страны/стран изучаемого языка: учёные, писатели, поэты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705600" y="2782824"/>
            <a:ext cx="4547616" cy="18684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36"/>
              </a:lnSpc>
            </a:pPr>
            <a:r>
              <a:rPr lang="ru" sz="1800" i="1" u="sng">
                <a:latin typeface="Calibri"/>
              </a:rPr>
              <a:t>Патриотическое воспитание</a:t>
            </a:r>
            <a:r>
              <a:rPr lang="ru" sz="1800" i="1">
                <a:latin typeface="Calibri"/>
              </a:rPr>
              <a:t>:</a:t>
            </a:r>
          </a:p>
          <a:p>
            <a:pPr indent="0">
              <a:lnSpc>
                <a:spcPts val="2136"/>
              </a:lnSpc>
            </a:pPr>
            <a:r>
              <a:rPr lang="ru" sz="1800">
                <a:latin typeface="Calibri"/>
              </a:rPr>
              <a:t>Проявление интереса к познанию истории, культуры Российской Федерации, своего края, народов России; ценностное отношение к достижениям своей Родины - России, к науке, искусству, спорту, технологиям, боевым подвигам и трудовым достижениям народа.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608" y="210312"/>
            <a:ext cx="2097024" cy="8747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471928"/>
            <a:ext cx="2286000" cy="31485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528" y="2499360"/>
            <a:ext cx="1688592" cy="277672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9912" y="1088136"/>
            <a:ext cx="661416" cy="5486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480"/>
              </a:lnSpc>
            </a:pPr>
            <a:r>
              <a:rPr lang="ru" sz="400">
                <a:solidFill>
                  <a:srgbClr val="383738"/>
                </a:solidFill>
                <a:latin typeface="Times New Roman"/>
              </a:rPr>
              <a:t>1    </a:t>
            </a:r>
            <a:r>
              <a:rPr lang="en-US" sz="400">
                <a:solidFill>
                  <a:srgbClr val="4A494A"/>
                </a:solidFill>
                <a:latin typeface="Times New Roman"/>
              </a:rPr>
              <a:t>Walt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Disney </a:t>
            </a:r>
            <a:r>
              <a:rPr lang="en-US" sz="400">
                <a:solidFill>
                  <a:srgbClr val="383738"/>
                </a:solidFill>
                <a:latin typeface="Times New Roman"/>
              </a:rPr>
              <a:t>was horn in.......</a:t>
            </a:r>
          </a:p>
          <a:p>
            <a:pPr indent="0" algn="just">
              <a:lnSpc>
                <a:spcPts val="480"/>
              </a:lnSpc>
            </a:pPr>
            <a:r>
              <a:rPr lang="en-US" sz="400">
                <a:solidFill>
                  <a:srgbClr val="4A494A"/>
                </a:solidFill>
                <a:latin typeface="Times New Roman"/>
              </a:rPr>
              <a:t>A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the IS </a:t>
            </a:r>
            <a:r>
              <a:rPr lang="ru" sz="400">
                <a:solidFill>
                  <a:srgbClr val="4A494A"/>
                </a:solidFill>
                <a:latin typeface="Times New Roman"/>
              </a:rPr>
              <a:t>В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the </a:t>
            </a:r>
            <a:r>
              <a:rPr lang="en-US" sz="400">
                <a:solidFill>
                  <a:srgbClr val="4A494A"/>
                </a:solidFill>
                <a:latin typeface="Times New Roman"/>
              </a:rPr>
              <a:t>UK</a:t>
            </a:r>
          </a:p>
          <a:p>
            <a:pPr indent="0" algn="just">
              <a:lnSpc>
                <a:spcPts val="480"/>
              </a:lnSpc>
            </a:pPr>
            <a:r>
              <a:rPr lang="en-US" sz="400">
                <a:solidFill>
                  <a:srgbClr val="383738"/>
                </a:solidFill>
                <a:latin typeface="Times New Roman"/>
              </a:rPr>
              <a:t>C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Australia</a:t>
            </a:r>
          </a:p>
          <a:p>
            <a:pPr indent="0" algn="just">
              <a:lnSpc>
                <a:spcPts val="480"/>
              </a:lnSpc>
            </a:pPr>
            <a:r>
              <a:rPr lang="en-US" sz="400">
                <a:solidFill>
                  <a:srgbClr val="4A494A"/>
                </a:solidFill>
                <a:latin typeface="Times New Roman"/>
              </a:rPr>
              <a:t>2   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he sold his first </a:t>
            </a:r>
            <a:r>
              <a:rPr lang="en-US" sz="400">
                <a:solidFill>
                  <a:srgbClr val="4A494A"/>
                </a:solidFill>
                <a:latin typeface="Times New Roman"/>
              </a:rPr>
              <a:t>drawing at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the</a:t>
            </a:r>
          </a:p>
          <a:p>
            <a:pPr indent="0" algn="just">
              <a:lnSpc>
                <a:spcPts val="480"/>
              </a:lnSpc>
            </a:pPr>
            <a:r>
              <a:rPr lang="en-US" sz="400">
                <a:solidFill>
                  <a:srgbClr val="4A494A"/>
                </a:solidFill>
                <a:latin typeface="Times New Roman"/>
              </a:rPr>
              <a:t>age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of.......</a:t>
            </a:r>
          </a:p>
          <a:p>
            <a:pPr indent="0" algn="just">
              <a:lnSpc>
                <a:spcPts val="480"/>
              </a:lnSpc>
            </a:pPr>
            <a:r>
              <a:rPr lang="en-US" sz="400">
                <a:solidFill>
                  <a:srgbClr val="666666"/>
                </a:solidFill>
                <a:latin typeface="Times New Roman"/>
              </a:rPr>
              <a:t>A 10 </a:t>
            </a:r>
            <a:r>
              <a:rPr lang="ru" sz="400">
                <a:solidFill>
                  <a:srgbClr val="4A494A"/>
                </a:solidFill>
                <a:latin typeface="Times New Roman"/>
              </a:rPr>
              <a:t>В </a:t>
            </a:r>
            <a:r>
              <a:rPr lang="en-US" sz="400">
                <a:solidFill>
                  <a:srgbClr val="4A494A"/>
                </a:solidFill>
                <a:latin typeface="Times New Roman"/>
              </a:rPr>
              <a:t>7 </a:t>
            </a:r>
            <a:r>
              <a:rPr lang="ru" sz="400">
                <a:solidFill>
                  <a:srgbClr val="4A494A"/>
                </a:solidFill>
                <a:latin typeface="Times New Roman"/>
              </a:rPr>
              <a:t>С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2C</a:t>
            </a:r>
          </a:p>
          <a:p>
            <a:pPr indent="0" algn="just"/>
            <a:r>
              <a:rPr lang="en-US" sz="400">
                <a:solidFill>
                  <a:srgbClr val="383738"/>
                </a:solidFill>
                <a:latin typeface="Times New Roman"/>
              </a:rPr>
              <a:t>3   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He received......</a:t>
            </a:r>
            <a:r>
              <a:rPr lang="en-US" sz="400">
                <a:solidFill>
                  <a:srgbClr val="4A494A"/>
                </a:solidFill>
                <a:latin typeface="Times New Roman"/>
              </a:rPr>
              <a:t>Academy</a:t>
            </a:r>
          </a:p>
          <a:p>
            <a:pPr indent="0" algn="just"/>
            <a:r>
              <a:rPr lang="en-US" sz="400">
                <a:solidFill>
                  <a:srgbClr val="4A494A"/>
                </a:solidFill>
                <a:latin typeface="Times New Roman"/>
              </a:rPr>
              <a:t>Awards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In his lifetime.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557528" y="1072896"/>
            <a:ext cx="1176528" cy="56692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/>
            <a:r>
              <a:rPr lang="en-US" sz="500">
                <a:solidFill>
                  <a:srgbClr val="666666"/>
                </a:solidFill>
                <a:latin typeface="Times New Roman"/>
              </a:rPr>
              <a:t>Ill    _</a:t>
            </a:r>
            <a:r>
              <a:rPr lang="en-US" sz="500" u="sng">
                <a:solidFill>
                  <a:srgbClr val="666666"/>
                </a:solidFill>
                <a:latin typeface="Times New Roman"/>
              </a:rPr>
              <a:t>m</a:t>
            </a:r>
          </a:p>
          <a:p>
            <a:pPr indent="0" algn="just">
              <a:lnSpc>
                <a:spcPts val="480"/>
              </a:lnSpc>
            </a:pPr>
            <a:r>
              <a:rPr lang="en-US" sz="400">
                <a:solidFill>
                  <a:srgbClr val="666666"/>
                </a:solidFill>
                <a:latin typeface="Calibri"/>
              </a:rPr>
              <a:t>Wall </a:t>
            </a:r>
            <a:r>
              <a:rPr lang="en-US" sz="400">
                <a:solidFill>
                  <a:srgbClr val="4A494A"/>
                </a:solidFill>
                <a:latin typeface="Calibri"/>
              </a:rPr>
              <a:t>Bias Disney </a:t>
            </a:r>
            <a:r>
              <a:rPr lang="en-US" sz="400">
                <a:solidFill>
                  <a:srgbClr val="666666"/>
                </a:solidFill>
                <a:latin typeface="Calibri"/>
              </a:rPr>
              <a:t>was born on December </a:t>
            </a:r>
            <a:r>
              <a:rPr lang="en-US" sz="400">
                <a:solidFill>
                  <a:srgbClr val="4A494A"/>
                </a:solidFill>
                <a:latin typeface="Calibri"/>
              </a:rPr>
              <a:t>5fh </a:t>
            </a:r>
            <a:r>
              <a:rPr lang="en-US" sz="400">
                <a:solidFill>
                  <a:srgbClr val="666666"/>
                </a:solidFill>
                <a:latin typeface="Calibri"/>
              </a:rPr>
              <a:t>1931 in Chicago Illinois. He Iked drawing from an early </a:t>
            </a:r>
            <a:r>
              <a:rPr lang="en-US" sz="400">
                <a:solidFill>
                  <a:srgbClr val="4A494A"/>
                </a:solidFill>
                <a:latin typeface="Calibri"/>
              </a:rPr>
              <a:t>age end he </a:t>
            </a:r>
            <a:r>
              <a:rPr lang="en-US" sz="400">
                <a:solidFill>
                  <a:srgbClr val="666666"/>
                </a:solidFill>
                <a:latin typeface="Calibri"/>
              </a:rPr>
              <a:t>sold his </a:t>
            </a:r>
            <a:r>
              <a:rPr lang="en-US" sz="400">
                <a:solidFill>
                  <a:srgbClr val="8A8B93"/>
                </a:solidFill>
                <a:latin typeface="Calibri"/>
              </a:rPr>
              <a:t>first </a:t>
            </a:r>
            <a:r>
              <a:rPr lang="en-US" sz="400">
                <a:solidFill>
                  <a:srgbClr val="4A494A"/>
                </a:solidFill>
                <a:latin typeface="Calibri"/>
              </a:rPr>
              <a:t>sketches to </a:t>
            </a:r>
            <a:r>
              <a:rPr lang="en-US" sz="400">
                <a:solidFill>
                  <a:srgbClr val="666666"/>
                </a:solidFill>
                <a:latin typeface="Calibri"/>
              </a:rPr>
              <a:t>his neighbours </a:t>
            </a:r>
            <a:r>
              <a:rPr lang="en-US" sz="400">
                <a:solidFill>
                  <a:srgbClr val="4A494A"/>
                </a:solidFill>
                <a:latin typeface="Calibri"/>
              </a:rPr>
              <a:t>when </a:t>
            </a:r>
            <a:r>
              <a:rPr lang="en-US" sz="400">
                <a:solidFill>
                  <a:srgbClr val="666666"/>
                </a:solidFill>
                <a:latin typeface="Calibri"/>
              </a:rPr>
              <a:t>he was only seven years old, h August </a:t>
            </a:r>
            <a:r>
              <a:rPr lang="en-US" sz="400">
                <a:solidFill>
                  <a:srgbClr val="4A494A"/>
                </a:solidFill>
                <a:latin typeface="Calibri"/>
              </a:rPr>
              <a:t>1923 </a:t>
            </a:r>
            <a:r>
              <a:rPr lang="en-US" sz="400">
                <a:solidFill>
                  <a:srgbClr val="666666"/>
                </a:solidFill>
                <a:latin typeface="Calibri"/>
              </a:rPr>
              <a:t>he </a:t>
            </a:r>
            <a:r>
              <a:rPr lang="en-US" sz="400">
                <a:solidFill>
                  <a:srgbClr val="4A494A"/>
                </a:solidFill>
                <a:latin typeface="Calibri"/>
              </a:rPr>
              <a:t>left </a:t>
            </a:r>
            <a:r>
              <a:rPr lang="en-US" sz="400">
                <a:solidFill>
                  <a:srgbClr val="666666"/>
                </a:solidFill>
                <a:latin typeface="Calibri"/>
              </a:rPr>
              <a:t>for Hollywood. He had </a:t>
            </a:r>
            <a:r>
              <a:rPr lang="en-US" sz="400">
                <a:solidFill>
                  <a:srgbClr val="8A8B93"/>
                </a:solidFill>
                <a:latin typeface="Calibri"/>
              </a:rPr>
              <a:t>only </a:t>
            </a:r>
            <a:r>
              <a:rPr lang="en-US" sz="400">
                <a:solidFill>
                  <a:srgbClr val="666666"/>
                </a:solidFill>
                <a:latin typeface="Calibri"/>
              </a:rPr>
              <a:t>SdO with him His </a:t>
            </a:r>
            <a:r>
              <a:rPr lang="en-US" sz="400">
                <a:solidFill>
                  <a:srgbClr val="4A494A"/>
                </a:solidFill>
                <a:latin typeface="Calibri"/>
              </a:rPr>
              <a:t>brotlrer Roy </a:t>
            </a:r>
            <a:r>
              <a:rPr lang="en-US" sz="400">
                <a:solidFill>
                  <a:srgbClr val="666666"/>
                </a:solidFill>
                <a:latin typeface="Calibri"/>
              </a:rPr>
              <a:t>lived in California and </a:t>
            </a:r>
            <a:r>
              <a:rPr lang="en-US" sz="400">
                <a:solidFill>
                  <a:srgbClr val="4A494A"/>
                </a:solidFill>
                <a:latin typeface="Calibri"/>
              </a:rPr>
              <a:t>together </a:t>
            </a:r>
            <a:r>
              <a:rPr lang="en-US" sz="400">
                <a:solidFill>
                  <a:srgbClr val="666666"/>
                </a:solidFill>
                <a:latin typeface="Calibri"/>
              </a:rPr>
              <a:t>they started the now famous Disney Brothers studio n their uncle’s </a:t>
            </a:r>
            <a:r>
              <a:rPr lang="en-US" sz="400">
                <a:solidFill>
                  <a:srgbClr val="4A494A"/>
                </a:solidFill>
                <a:latin typeface="Calibri"/>
              </a:rPr>
              <a:t>garage.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98704" y="2606040"/>
            <a:ext cx="966216" cy="16459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576"/>
              </a:lnSpc>
            </a:pPr>
            <a:r>
              <a:rPr lang="en-US" sz="450">
                <a:solidFill>
                  <a:srgbClr val="212121"/>
                </a:solidFill>
                <a:latin typeface="Calibri"/>
              </a:rPr>
              <a:t>has Goethe and Russia has Alexander Pushkin. He was a brilliant poet and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1752" y="2825496"/>
            <a:ext cx="597408" cy="792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450">
                <a:solidFill>
                  <a:srgbClr val="212121"/>
                </a:solidFill>
                <a:latin typeface="Calibri"/>
              </a:rPr>
              <a:t>Russian literature fans.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5656" y="3410712"/>
            <a:ext cx="978408" cy="838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/>
            <a:r>
              <a:rPr lang="en-US" sz="400">
                <a:solidFill>
                  <a:srgbClr val="4A494A"/>
                </a:solidFill>
                <a:latin typeface="Times New Roman"/>
              </a:rPr>
              <a:t>Alexander </a:t>
            </a:r>
            <a:r>
              <a:rPr lang="en-US" sz="400">
                <a:solidFill>
                  <a:srgbClr val="7F7D80"/>
                </a:solidFill>
                <a:latin typeface="Times New Roman"/>
              </a:rPr>
              <a:t>Pushkin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was </a:t>
            </a:r>
            <a:r>
              <a:rPr lang="en-US" sz="400">
                <a:solidFill>
                  <a:srgbClr val="7F7D80"/>
                </a:solidFill>
                <a:latin typeface="Times New Roman"/>
              </a:rPr>
              <a:t>born </a:t>
            </a:r>
            <a:r>
              <a:rPr lang="ru" sz="400">
                <a:solidFill>
                  <a:srgbClr val="7F7D80"/>
                </a:solidFill>
                <a:latin typeface="Times New Roman"/>
              </a:rPr>
              <a:t>ш </a:t>
            </a:r>
            <a:r>
              <a:rPr lang="en-US" sz="400">
                <a:solidFill>
                  <a:srgbClr val="4A494A"/>
                </a:solidFill>
                <a:latin typeface="Times New Roman"/>
              </a:rPr>
              <a:t>Moscow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on fells</a:t>
            </a:r>
          </a:p>
          <a:p>
            <a:pPr indent="0" algn="just">
              <a:lnSpc>
                <a:spcPts val="528"/>
              </a:lnSpc>
            </a:pPr>
            <a:r>
              <a:rPr lang="en-US" sz="400">
                <a:solidFill>
                  <a:srgbClr val="4A494A"/>
                </a:solidFill>
                <a:latin typeface="Times New Roman"/>
              </a:rPr>
              <a:t>June 1</a:t>
            </a:r>
            <a:r>
              <a:rPr lang="en-US" sz="400" baseline="30000">
                <a:solidFill>
                  <a:srgbClr val="4A494A"/>
                </a:solidFill>
                <a:latin typeface="Times New Roman"/>
              </a:rPr>
              <a:t>7</a:t>
            </a:r>
            <a:r>
              <a:rPr lang="en-US" sz="400">
                <a:solidFill>
                  <a:srgbClr val="4A494A"/>
                </a:solidFill>
                <a:latin typeface="Times New Roman"/>
              </a:rPr>
              <a:t>99.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From a </a:t>
            </a:r>
            <a:r>
              <a:rPr lang="en-US" sz="400">
                <a:solidFill>
                  <a:srgbClr val="7F7D80"/>
                </a:solidFill>
                <a:latin typeface="Times New Roman"/>
              </a:rPr>
              <a:t>young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age </a:t>
            </a:r>
            <a:r>
              <a:rPr lang="en-US" sz="400">
                <a:solidFill>
                  <a:srgbClr val="7F7D80"/>
                </a:solidFill>
                <a:latin typeface="Times New Roman"/>
              </a:rPr>
              <a:t>his </a:t>
            </a:r>
            <a:r>
              <a:rPr lang="en-US" sz="400">
                <a:solidFill>
                  <a:srgbClr val="4A494A"/>
                </a:solidFill>
                <a:latin typeface="Times New Roman"/>
              </a:rPr>
              <a:t>nurse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taught him all about Rissian folktales and traditions. Alexander wasn’t </a:t>
            </a:r>
            <a:r>
              <a:rPr lang="en-US" sz="400">
                <a:solidFill>
                  <a:srgbClr val="4A494A"/>
                </a:solidFill>
                <a:latin typeface="Times New Roman"/>
              </a:rPr>
              <a:t>a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good xtud-.iil. </a:t>
            </a:r>
            <a:r>
              <a:rPr lang="en-US" sz="400">
                <a:solidFill>
                  <a:srgbClr val="7F7D80"/>
                </a:solidFill>
                <a:latin typeface="Times New Roman"/>
              </a:rPr>
              <a:t>but </a:t>
            </a:r>
            <a:r>
              <a:rPr lang="en-US" sz="400">
                <a:solidFill>
                  <a:srgbClr val="4A494A"/>
                </a:solidFill>
                <a:latin typeface="Times New Roman"/>
              </a:rPr>
              <a:t>he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loved to read and spent many hours </a:t>
            </a:r>
            <a:r>
              <a:rPr lang="en-US" sz="400">
                <a:solidFill>
                  <a:srgbClr val="7F7D80"/>
                </a:solidFill>
                <a:latin typeface="Times New Roman"/>
              </a:rPr>
              <a:t>in his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father's library, </a:t>
            </a:r>
            <a:r>
              <a:rPr lang="en-US" sz="400">
                <a:solidFill>
                  <a:srgbClr val="4A494A"/>
                </a:solidFill>
                <a:latin typeface="Times New Roman"/>
              </a:rPr>
              <a:t>lie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wrote his </a:t>
            </a:r>
            <a:r>
              <a:rPr lang="en-US" sz="400">
                <a:solidFill>
                  <a:srgbClr val="7F7D80"/>
                </a:solidFill>
                <a:latin typeface="Times New Roman"/>
              </a:rPr>
              <a:t>first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poem at the age at' </a:t>
            </a:r>
            <a:r>
              <a:rPr lang="en-US" sz="400">
                <a:solidFill>
                  <a:srgbClr val="4A494A"/>
                </a:solidFill>
                <a:latin typeface="Times New Roman"/>
              </a:rPr>
              <a:t>8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and published his </a:t>
            </a:r>
            <a:r>
              <a:rPr lang="en-US" sz="400">
                <a:solidFill>
                  <a:srgbClr val="4A494A"/>
                </a:solidFill>
                <a:latin typeface="Times New Roman"/>
              </a:rPr>
              <a:t>first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poem at IS.</a:t>
            </a:r>
          </a:p>
          <a:p>
            <a:pPr indent="0" algn="just">
              <a:lnSpc>
                <a:spcPts val="528"/>
              </a:lnSpc>
            </a:pPr>
            <a:r>
              <a:rPr lang="en-US" sz="400">
                <a:solidFill>
                  <a:srgbClr val="4A494A"/>
                </a:solidFill>
                <a:latin typeface="Times New Roman"/>
              </a:rPr>
              <a:t>His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work was very </a:t>
            </a:r>
            <a:r>
              <a:rPr lang="en-US" sz="400">
                <a:solidFill>
                  <a:srgbClr val="4A494A"/>
                </a:solidFill>
                <a:latin typeface="Times New Roman"/>
              </a:rPr>
              <a:t>different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from -he other writers at the lime </a:t>
            </a:r>
            <a:r>
              <a:rPr lang="en-US" sz="400">
                <a:solidFill>
                  <a:srgbClr val="7F7D80"/>
                </a:solidFill>
                <a:latin typeface="Times New Roman"/>
              </a:rPr>
              <a:t>and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this </a:t>
            </a:r>
            <a:r>
              <a:rPr lang="en-US" sz="400">
                <a:solidFill>
                  <a:srgbClr val="7F7D80"/>
                </a:solidFill>
                <a:latin typeface="Times New Roman"/>
              </a:rPr>
              <a:t>ofrcu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got him into trouble with the </a:t>
            </a:r>
            <a:r>
              <a:rPr lang="en-US" sz="400">
                <a:solidFill>
                  <a:srgbClr val="4A494A"/>
                </a:solidFill>
                <a:latin typeface="Times New Roman"/>
              </a:rPr>
              <a:t>tsar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and the government. </a:t>
            </a:r>
            <a:r>
              <a:rPr lang="en-US" sz="400">
                <a:solidFill>
                  <a:srgbClr val="4A494A"/>
                </a:solidFill>
                <a:latin typeface="Times New Roman"/>
              </a:rPr>
              <a:t>For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example, one </a:t>
            </a:r>
            <a:r>
              <a:rPr lang="en-US" sz="400">
                <a:solidFill>
                  <a:srgbClr val="4A494A"/>
                </a:solidFill>
                <a:latin typeface="Times New Roman"/>
              </a:rPr>
              <a:t>of </a:t>
            </a:r>
            <a:r>
              <a:rPr lang="en-US" sz="400">
                <a:solidFill>
                  <a:srgbClr val="7F7D80"/>
                </a:solidFill>
                <a:latin typeface="Times New Roman"/>
              </a:rPr>
              <a:t>his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mast </a:t>
            </a:r>
            <a:r>
              <a:rPr lang="en-US" sz="400">
                <a:solidFill>
                  <a:srgbClr val="4A494A"/>
                </a:solidFill>
                <a:latin typeface="Times New Roman"/>
              </a:rPr>
              <a:t>famous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plays. </a:t>
            </a:r>
            <a:r>
              <a:rPr lang="en-US" sz="400" i="1" spc="-50">
                <a:solidFill>
                  <a:srgbClr val="666666"/>
                </a:solidFill>
                <a:latin typeface="Times New Roman"/>
              </a:rPr>
              <a:t>Boris Godunov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 </a:t>
            </a:r>
            <a:r>
              <a:rPr lang="en-US" sz="400">
                <a:solidFill>
                  <a:srgbClr val="4A494A"/>
                </a:solidFill>
                <a:latin typeface="Times New Roman"/>
              </a:rPr>
              <a:t>was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only published </a:t>
            </a:r>
            <a:r>
              <a:rPr lang="en-US" sz="400">
                <a:solidFill>
                  <a:srgbClr val="7F7D80"/>
                </a:solidFill>
                <a:latin typeface="Times New Roman"/>
              </a:rPr>
              <a:t>years after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he </a:t>
            </a:r>
            <a:r>
              <a:rPr lang="ru" sz="400">
                <a:solidFill>
                  <a:srgbClr val="666666"/>
                </a:solidFill>
                <a:latin typeface="Times New Roman"/>
              </a:rPr>
              <a:t>«тою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92608" y="4303776"/>
            <a:ext cx="816864" cy="63093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528"/>
              </a:lnSpc>
            </a:pPr>
            <a:r>
              <a:rPr lang="en-US" sz="400">
                <a:solidFill>
                  <a:srgbClr val="4A494A"/>
                </a:solidFill>
                <a:latin typeface="Times New Roman"/>
              </a:rPr>
              <a:t>After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marrying a beautiful young gir </a:t>
            </a:r>
            <a:r>
              <a:rPr lang="en-US" sz="400">
                <a:solidFill>
                  <a:srgbClr val="212121"/>
                </a:solidFill>
                <a:latin typeface="Times New Roman"/>
              </a:rPr>
              <a:t>Natalya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Goncharova in 1831 heconlinucd i Millions of people consider </a:t>
            </a:r>
            <a:r>
              <a:rPr lang="en-US" sz="400">
                <a:solidFill>
                  <a:srgbClr val="4A494A"/>
                </a:solidFill>
                <a:latin typeface="Times New Roman"/>
              </a:rPr>
              <a:t>his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novel, </a:t>
            </a:r>
            <a:r>
              <a:rPr lang="en-US" sz="400" i="1">
                <a:solidFill>
                  <a:srgbClr val="666666"/>
                </a:solidFill>
                <a:latin typeface="Times New Roman"/>
              </a:rPr>
              <a:t>Onegin,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 his </a:t>
            </a:r>
            <a:r>
              <a:rPr lang="ru" sz="400">
                <a:solidFill>
                  <a:srgbClr val="666666"/>
                </a:solidFill>
                <a:latin typeface="Times New Roman"/>
              </a:rPr>
              <a:t>рож. </a:t>
            </a:r>
            <a:r>
              <a:rPr lang="en-US" sz="400" i="1">
                <a:solidFill>
                  <a:srgbClr val="666666"/>
                </a:solidFill>
                <a:latin typeface="Times New Roman"/>
              </a:rPr>
              <a:t>The </a:t>
            </a:r>
            <a:r>
              <a:rPr lang="ru" sz="400" i="1">
                <a:solidFill>
                  <a:srgbClr val="666666"/>
                </a:solidFill>
                <a:latin typeface="Times New Roman"/>
              </a:rPr>
              <a:t>Попке Попетая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drama. </a:t>
            </a:r>
            <a:r>
              <a:rPr lang="en-US" sz="400" i="1">
                <a:solidFill>
                  <a:srgbClr val="666666"/>
                </a:solidFill>
                <a:latin typeface="Times New Roman"/>
              </a:rPr>
              <a:t>The </a:t>
            </a:r>
            <a:r>
              <a:rPr lang="en-US" sz="400" i="1">
                <a:solidFill>
                  <a:srgbClr val="4A494A"/>
                </a:solidFill>
                <a:latin typeface="Times New Roman"/>
              </a:rPr>
              <a:t>Slone GueH.</a:t>
            </a:r>
            <a:r>
              <a:rPr lang="en-US" sz="400">
                <a:solidFill>
                  <a:srgbClr val="4A494A"/>
                </a:solidFill>
                <a:latin typeface="Times New Roman"/>
              </a:rPr>
              <a:t> lo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be </a:t>
            </a:r>
            <a:r>
              <a:rPr lang="en-US" sz="400" u="sng">
                <a:solidFill>
                  <a:srgbClr val="666666"/>
                </a:solidFill>
                <a:latin typeface="Times New Roman"/>
              </a:rPr>
              <a:t>masterpiece;</a:t>
            </a:r>
          </a:p>
          <a:p>
            <a:pPr indent="0" algn="just">
              <a:lnSpc>
                <a:spcPts val="552"/>
              </a:lnSpc>
            </a:pPr>
            <a:r>
              <a:rPr lang="en-US" sz="400">
                <a:solidFill>
                  <a:srgbClr val="4A494A"/>
                </a:solidFill>
                <a:latin typeface="Times New Roman"/>
              </a:rPr>
              <a:t>Alexander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Pushkin </a:t>
            </a:r>
            <a:r>
              <a:rPr lang="en-US" sz="400">
                <a:solidFill>
                  <a:srgbClr val="4A494A"/>
                </a:solidFill>
                <a:latin typeface="Times New Roman"/>
              </a:rPr>
              <a:t>was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only 37 when 1 </a:t>
            </a:r>
            <a:r>
              <a:rPr lang="en-US" sz="400">
                <a:solidFill>
                  <a:srgbClr val="4A494A"/>
                </a:solidFill>
                <a:latin typeface="Times New Roman"/>
              </a:rPr>
              <a:t>lie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played a great part in ‘The Golden</a:t>
            </a:r>
          </a:p>
          <a:p>
            <a:pPr indent="0"/>
            <a:r>
              <a:rPr lang="en-US" sz="400">
                <a:solidFill>
                  <a:srgbClr val="4A494A"/>
                </a:solidFill>
                <a:latin typeface="Times New Roman"/>
              </a:rPr>
              <a:t>Russian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Literature'. </a:t>
            </a:r>
            <a:r>
              <a:rPr lang="en-US" sz="400">
                <a:solidFill>
                  <a:srgbClr val="212121"/>
                </a:solidFill>
                <a:latin typeface="Times New Roman"/>
              </a:rPr>
              <a:t>He’s </a:t>
            </a:r>
            <a:r>
              <a:rPr lang="en-US" sz="400">
                <a:solidFill>
                  <a:srgbClr val="4A494A"/>
                </a:solidFill>
                <a:latin typeface="Times New Roman"/>
              </a:rPr>
              <a:t>Russia's </a:t>
            </a:r>
            <a:r>
              <a:rPr lang="en-US" sz="400" u="sng">
                <a:solidFill>
                  <a:srgbClr val="666666"/>
                </a:solidFill>
                <a:latin typeface="Times New Roman"/>
              </a:rPr>
              <a:t>gicatc;</a:t>
            </a:r>
          </a:p>
          <a:p>
            <a:pPr indent="0"/>
            <a:r>
              <a:rPr lang="en-US" sz="400">
                <a:solidFill>
                  <a:srgbClr val="7F7D80"/>
                </a:solidFill>
                <a:latin typeface="Times New Roman"/>
              </a:rPr>
              <a:t>ai d national </a:t>
            </a:r>
            <a:r>
              <a:rPr lang="en-US" sz="400">
                <a:solidFill>
                  <a:srgbClr val="666666"/>
                </a:solidFill>
                <a:latin typeface="Times New Roman"/>
              </a:rPr>
              <a:t>pride.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545336" y="4904232"/>
            <a:ext cx="332232" cy="6400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lnSpc>
                <a:spcPts val="432"/>
              </a:lnSpc>
            </a:pPr>
            <a:r>
              <a:rPr lang="ru" sz="400" baseline="30000">
                <a:solidFill>
                  <a:srgbClr val="212121"/>
                </a:solidFill>
                <a:latin typeface="Calibri"/>
              </a:rPr>
              <a:t>Лаке</a:t>
            </a:r>
            <a:r>
              <a:rPr lang="ru" sz="400">
                <a:solidFill>
                  <a:srgbClr val="212121"/>
                </a:solidFill>
                <a:latin typeface="Calibri"/>
              </a:rPr>
              <a:t> </a:t>
            </a:r>
            <a:r>
              <a:rPr lang="en-US" sz="400">
                <a:solidFill>
                  <a:srgbClr val="383738"/>
                </a:solidFill>
                <a:latin typeface="Calibri"/>
              </a:rPr>
              <a:t>a timeline.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533144" y="4965192"/>
            <a:ext cx="182880" cy="11277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432"/>
              </a:lnSpc>
            </a:pPr>
            <a:r>
              <a:rPr lang="en-US" sz="400">
                <a:solidFill>
                  <a:srgbClr val="383738"/>
                </a:solidFill>
                <a:latin typeface="Candara"/>
              </a:rPr>
              <a:t>Pushk/n-! </a:t>
            </a:r>
            <a:r>
              <a:rPr lang="en-US" sz="500">
                <a:solidFill>
                  <a:srgbClr val="383738"/>
                </a:solidFill>
                <a:latin typeface="Times New Roman"/>
              </a:rPr>
              <a:t>facts dl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755648" y="4998720"/>
            <a:ext cx="304800" cy="4297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552"/>
              </a:lnSpc>
            </a:pPr>
            <a:r>
              <a:rPr lang="en-US" sz="400">
                <a:solidFill>
                  <a:srgbClr val="383738"/>
                </a:solidFill>
                <a:latin typeface="Calibri"/>
              </a:rPr>
              <a:t>te. </a:t>
            </a:r>
            <a:r>
              <a:rPr lang="en-US" sz="400" i="1">
                <a:solidFill>
                  <a:srgbClr val="383738"/>
                </a:solidFill>
                <a:latin typeface="Franklin Gothic Book"/>
              </a:rPr>
              <a:t>Add</a:t>
            </a:r>
            <a:r>
              <a:rPr lang="en-US" sz="400">
                <a:solidFill>
                  <a:srgbClr val="383738"/>
                </a:solidFill>
                <a:latin typeface="Calibri"/>
              </a:rPr>
              <a:t> more </a:t>
            </a:r>
            <a:r>
              <a:rPr lang="en-US" sz="400" i="1" baseline="30000">
                <a:solidFill>
                  <a:srgbClr val="383738"/>
                </a:solidFill>
                <a:latin typeface="Franklin Gothic Book"/>
              </a:rPr>
              <a:t>hlm</a:t>
            </a:r>
            <a:r>
              <a:rPr lang="en-US" sz="400" i="1">
                <a:solidFill>
                  <a:srgbClr val="383738"/>
                </a:solidFill>
                <a:latin typeface="Franklin Gothic Book"/>
              </a:rPr>
              <a:t>-</a:t>
            </a:r>
            <a:r>
              <a:rPr lang="en-US" sz="400">
                <a:solidFill>
                  <a:srgbClr val="383738"/>
                </a:solidFill>
                <a:latin typeface="Calibri"/>
              </a:rPr>
              <a:t> Use it to dass about him, for your bout Pushkin’s </a:t>
            </a:r>
            <a:r>
              <a:rPr lang="en-US" sz="400" baseline="30000">
                <a:solidFill>
                  <a:srgbClr val="383738"/>
                </a:solidFill>
                <a:latin typeface="Calibri"/>
              </a:rPr>
              <a:t>:</a:t>
            </a:r>
            <a:r>
              <a:rPr lang="en-US" sz="400">
                <a:solidFill>
                  <a:srgbClr val="383738"/>
                </a:solidFill>
                <a:latin typeface="Calibri"/>
              </a:rPr>
              <a:t> and send it f</a:t>
            </a:r>
            <a:r>
              <a:rPr lang="en-US" sz="400" baseline="-25000">
                <a:solidFill>
                  <a:srgbClr val="383738"/>
                </a:solidFill>
                <a:latin typeface="Calibri"/>
              </a:rPr>
              <a:t>0f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95656" y="5026152"/>
            <a:ext cx="944880" cy="3474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528"/>
              </a:lnSpc>
            </a:pPr>
            <a:r>
              <a:rPr lang="en-US" sz="400">
                <a:solidFill>
                  <a:srgbClr val="222A35"/>
                </a:solidFill>
                <a:latin typeface="Calibri"/>
              </a:rPr>
              <a:t>“Spotlight on Russia" is having a </a:t>
            </a:r>
            <a:r>
              <a:rPr lang="en-US" sz="400">
                <a:solidFill>
                  <a:srgbClr val="383738"/>
                </a:solidFill>
                <a:latin typeface="Calibri"/>
              </a:rPr>
              <a:t>poetry </a:t>
            </a:r>
            <a:r>
              <a:rPr lang="en-US" sz="400">
                <a:solidFill>
                  <a:srgbClr val="222A35"/>
                </a:solidFill>
                <a:latin typeface="Calibri"/>
              </a:rPr>
              <a:t>competition for all the </a:t>
            </a:r>
            <a:r>
              <a:rPr lang="en-US" sz="400">
                <a:solidFill>
                  <a:srgbClr val="383738"/>
                </a:solidFill>
                <a:latin typeface="Calibri"/>
              </a:rPr>
              <a:t>young </a:t>
            </a:r>
            <a:r>
              <a:rPr lang="en-US" sz="400">
                <a:solidFill>
                  <a:srgbClr val="222A35"/>
                </a:solidFill>
                <a:latin typeface="Calibri"/>
              </a:rPr>
              <a:t>writers </a:t>
            </a:r>
            <a:r>
              <a:rPr lang="en-US" sz="400">
                <a:solidFill>
                  <a:srgbClr val="383738"/>
                </a:solidFill>
                <a:latin typeface="Calibri"/>
              </a:rPr>
              <a:t>out </a:t>
            </a:r>
            <a:r>
              <a:rPr lang="en-US" sz="400">
                <a:solidFill>
                  <a:srgbClr val="222A35"/>
                </a:solidFill>
                <a:latin typeface="Calibri"/>
              </a:rPr>
              <a:t>there. Send </a:t>
            </a:r>
            <a:r>
              <a:rPr lang="en-US" sz="400">
                <a:solidFill>
                  <a:srgbClr val="383738"/>
                </a:solidFill>
                <a:latin typeface="Calibri"/>
              </a:rPr>
              <a:t>us </a:t>
            </a:r>
            <a:r>
              <a:rPr lang="en-US" sz="400">
                <a:solidFill>
                  <a:srgbClr val="222A35"/>
                </a:solidFill>
                <a:latin typeface="Calibri"/>
              </a:rPr>
              <a:t>a poem about your life and </a:t>
            </a:r>
            <a:r>
              <a:rPr lang="en-US" sz="400">
                <a:solidFill>
                  <a:srgbClr val="383738"/>
                </a:solidFill>
                <a:latin typeface="Calibri"/>
              </a:rPr>
              <a:t>win </a:t>
            </a:r>
            <a:r>
              <a:rPr lang="en-US" sz="400">
                <a:solidFill>
                  <a:srgbClr val="222A35"/>
                </a:solidFill>
                <a:latin typeface="Calibri"/>
              </a:rPr>
              <a:t>the </a:t>
            </a:r>
            <a:r>
              <a:rPr lang="en-US" sz="400">
                <a:solidFill>
                  <a:srgbClr val="383738"/>
                </a:solidFill>
                <a:latin typeface="Calibri"/>
              </a:rPr>
              <a:t>chance </a:t>
            </a:r>
            <a:r>
              <a:rPr lang="en-US" sz="400">
                <a:solidFill>
                  <a:srgbClr val="222A35"/>
                </a:solidFill>
                <a:latin typeface="Calibri"/>
              </a:rPr>
              <a:t>to </a:t>
            </a:r>
            <a:r>
              <a:rPr lang="en-US" sz="400">
                <a:solidFill>
                  <a:srgbClr val="383738"/>
                </a:solidFill>
                <a:latin typeface="Calibri"/>
              </a:rPr>
              <a:t>see </a:t>
            </a:r>
            <a:r>
              <a:rPr lang="en-US" sz="400">
                <a:solidFill>
                  <a:srgbClr val="222A35"/>
                </a:solidFill>
                <a:latin typeface="Calibri"/>
              </a:rPr>
              <a:t>it </a:t>
            </a:r>
            <a:r>
              <a:rPr lang="en-US" sz="400">
                <a:solidFill>
                  <a:srgbClr val="383738"/>
                </a:solidFill>
                <a:latin typeface="Calibri"/>
              </a:rPr>
              <a:t>in </a:t>
            </a:r>
            <a:r>
              <a:rPr lang="en-US" sz="400">
                <a:solidFill>
                  <a:srgbClr val="222A35"/>
                </a:solidFill>
                <a:latin typeface="Calibri"/>
              </a:rPr>
              <a:t>next month’s </a:t>
            </a:r>
            <a:r>
              <a:rPr lang="en-US" sz="400">
                <a:solidFill>
                  <a:srgbClr val="383738"/>
                </a:solidFill>
                <a:latin typeface="Calibri"/>
              </a:rPr>
              <a:t>issue! I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557528" y="5382768"/>
            <a:ext cx="188976" cy="792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400">
                <a:solidFill>
                  <a:srgbClr val="222A35"/>
                </a:solidFill>
                <a:latin typeface="Times New Roman"/>
              </a:rPr>
              <a:t>website.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10768" y="2407920"/>
            <a:ext cx="426720" cy="670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 u="sng">
                <a:solidFill>
                  <a:srgbClr val="383738"/>
                </a:solidFill>
                <a:latin typeface="Times New Roman"/>
              </a:rPr>
              <a:t>П </a:t>
            </a:r>
            <a:r>
              <a:rPr lang="en-US" sz="400" u="sng">
                <a:solidFill>
                  <a:srgbClr val="383738"/>
                </a:solidFill>
                <a:latin typeface="Times New Roman"/>
              </a:rPr>
              <a:t>Underline all past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23088" y="2554224"/>
            <a:ext cx="859536" cy="548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450">
                <a:solidFill>
                  <a:srgbClr val="212121"/>
                </a:solidFill>
                <a:latin typeface="Calibri"/>
              </a:rPr>
              <a:t>Britain has Shakespeare, Germany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16992" y="2773680"/>
            <a:ext cx="774192" cy="4267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450">
                <a:solidFill>
                  <a:srgbClr val="212121"/>
                </a:solidFill>
                <a:latin typeface="Calibri"/>
              </a:rPr>
              <a:t>writer, and a favourite with </a:t>
            </a:r>
            <a:r>
              <a:rPr lang="en-US" sz="450">
                <a:latin typeface="Calibri"/>
              </a:rPr>
              <a:t>all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23088" y="3023616"/>
            <a:ext cx="798576" cy="792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650" i="1">
                <a:solidFill>
                  <a:srgbClr val="516DA9"/>
                </a:solidFill>
                <a:latin typeface="Calibri"/>
              </a:rPr>
              <a:t>Spotlight</a:t>
            </a:r>
            <a:r>
              <a:rPr lang="en-US" sz="550">
                <a:solidFill>
                  <a:srgbClr val="516DA9"/>
                </a:solidFill>
                <a:latin typeface="Arial Unicode MS"/>
              </a:rPr>
              <a:t> on Russ/a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23088" y="3133344"/>
            <a:ext cx="871728" cy="609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600">
                <a:solidFill>
                  <a:srgbClr val="667495"/>
                </a:solidFill>
                <a:latin typeface="Arial Unicode MS"/>
              </a:rPr>
              <a:t>finds out more about this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16992" y="3236976"/>
            <a:ext cx="792480" cy="609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600">
                <a:solidFill>
                  <a:srgbClr val="667495"/>
                </a:solidFill>
                <a:latin typeface="Arial Unicode MS"/>
              </a:rPr>
              <a:t>famous Russian writer.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136392" y="466344"/>
            <a:ext cx="8668512" cy="49072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800" b="1">
                <a:solidFill>
                  <a:srgbClr val="02155A"/>
                </a:solidFill>
                <a:latin typeface="Calibri"/>
              </a:rPr>
              <a:t>Воспитательный потенциал урока иностранного языка</a:t>
            </a:r>
          </a:p>
          <a:p>
            <a:pPr marL="939800" indent="0">
              <a:lnSpc>
                <a:spcPts val="2160"/>
              </a:lnSpc>
            </a:pPr>
            <a:r>
              <a:rPr lang="ru" sz="1800" b="1">
                <a:solidFill>
                  <a:srgbClr val="02155A"/>
                </a:solidFill>
                <a:latin typeface="Calibri"/>
              </a:rPr>
              <a:t>формируем личностные результаты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136392" y="1319784"/>
            <a:ext cx="8668512" cy="49377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spcAft>
                <a:spcPts val="420"/>
              </a:spcAft>
            </a:pPr>
            <a:r>
              <a:rPr lang="ru" sz="1800" b="1" i="1">
                <a:solidFill>
                  <a:srgbClr val="2F5597"/>
                </a:solidFill>
                <a:latin typeface="Calibri"/>
              </a:rPr>
              <a:t>Педагог - это тот человек, который должен передать новому поколению</a:t>
            </a:r>
          </a:p>
          <a:p>
            <a:pPr indent="0" algn="r"/>
            <a:r>
              <a:rPr lang="ru" sz="1800" b="1" i="1">
                <a:solidFill>
                  <a:srgbClr val="2F5597"/>
                </a:solidFill>
                <a:latin typeface="Calibri"/>
              </a:rPr>
              <a:t>все ценные накопления веков</a:t>
            </a:r>
            <a:r>
              <a:rPr lang="ru" sz="1700" spc="-100">
                <a:solidFill>
                  <a:srgbClr val="2F5597"/>
                </a:solidFill>
                <a:latin typeface="Franklin Gothic Book"/>
              </a:rPr>
              <a:t>... </a:t>
            </a:r>
            <a:r>
              <a:rPr lang="ru" sz="1800" b="1" i="1">
                <a:solidFill>
                  <a:srgbClr val="2F5597"/>
                </a:solidFill>
                <a:latin typeface="Calibri"/>
              </a:rPr>
              <a:t>А. В. Луначарский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026664" y="2215896"/>
            <a:ext cx="3249168" cy="3581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680"/>
              </a:lnSpc>
            </a:pPr>
            <a:r>
              <a:rPr lang="ru" sz="1500">
                <a:latin typeface="Calibri"/>
              </a:rPr>
              <a:t>Чтение текстов о выдающихся людях родной страны и страны/стран изучаемого языка про себя и нахождение в несложных адаптированных аутентичных текстах, содержащих отдельные незнакомые слова запрашиваемую информацию, представленную в явном и в неявном виде.</a:t>
            </a:r>
          </a:p>
          <a:p>
            <a:pPr indent="0">
              <a:lnSpc>
                <a:spcPts val="1680"/>
              </a:lnSpc>
              <a:spcAft>
                <a:spcPts val="1050"/>
              </a:spcAft>
            </a:pPr>
            <a:r>
              <a:rPr lang="ru" sz="1500">
                <a:latin typeface="Calibri"/>
              </a:rPr>
              <a:t>Определение цели чтения и выбор в соответствии с ней нужный вид чтения (с пониманием основного содержания, с выборочным пониманием запрашиваемой информации).</a:t>
            </a:r>
          </a:p>
          <a:p>
            <a:pPr indent="0" algn="ctr">
              <a:lnSpc>
                <a:spcPts val="1704"/>
              </a:lnSpc>
            </a:pPr>
            <a:r>
              <a:rPr lang="ru" sz="1500">
                <a:solidFill>
                  <a:srgbClr val="02155A"/>
                </a:solidFill>
                <a:latin typeface="Calibri"/>
              </a:rPr>
              <a:t>Сквозная содержательная линия 5-9 класс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8305800" y="2782824"/>
            <a:ext cx="3349752" cy="241706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36"/>
              </a:lnSpc>
            </a:pPr>
            <a:r>
              <a:rPr lang="ru" sz="1800" i="1" u="sng">
                <a:latin typeface="Calibri"/>
              </a:rPr>
              <a:t>Патриотическое воспитание</a:t>
            </a:r>
            <a:r>
              <a:rPr lang="ru" sz="1800" i="1">
                <a:latin typeface="Calibri"/>
              </a:rPr>
              <a:t>: </a:t>
            </a:r>
            <a:r>
              <a:rPr lang="ru" sz="1800">
                <a:latin typeface="Calibri"/>
              </a:rPr>
              <a:t>Проявление интереса к познанию истории, культуры Российской Федерации, своего края, народов России; ценностное отношение к достижениям своей Родины -России, к науке, искусству, спорту, технологиям, боевым подвигам и трудовым достижениям народа.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231648"/>
            <a:ext cx="2206752" cy="32247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9552" y="3584448"/>
            <a:ext cx="1304544" cy="207264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108960" y="457200"/>
            <a:ext cx="5522976" cy="51206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800" b="1">
                <a:latin typeface="Calibri"/>
              </a:rPr>
              <a:t>Воспитательный потенциал урока иностранного языка</a:t>
            </a:r>
          </a:p>
          <a:p>
            <a:pPr indent="0" algn="ctr">
              <a:lnSpc>
                <a:spcPts val="2160"/>
              </a:lnSpc>
            </a:pPr>
            <a:r>
              <a:rPr lang="ru" sz="1800" b="1">
                <a:latin typeface="Calibri"/>
              </a:rPr>
              <a:t>формируем личностные результаты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72184" y="4306824"/>
            <a:ext cx="3654552" cy="5943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680"/>
              </a:lnSpc>
            </a:pPr>
            <a:r>
              <a:rPr lang="ru" sz="1500">
                <a:latin typeface="Calibri"/>
              </a:rPr>
              <a:t>Составление небольшого письменного высказывания о здоровом питании с опорой на образец, план, иллюстрацию.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150608" y="3249168"/>
            <a:ext cx="4541520" cy="244449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36"/>
              </a:lnSpc>
            </a:pPr>
            <a:r>
              <a:rPr lang="ru" sz="1800" i="1" u="sng">
                <a:latin typeface="Calibri"/>
              </a:rPr>
              <a:t>Физическое воспитание, формирование культуры здоровья и эмоционального благополучия:</a:t>
            </a:r>
          </a:p>
          <a:p>
            <a:pPr indent="0">
              <a:lnSpc>
                <a:spcPts val="2136"/>
              </a:lnSpc>
            </a:pPr>
            <a:r>
              <a:rPr lang="ru" sz="1800">
                <a:latin typeface="Calibri"/>
              </a:rPr>
              <a:t>ответственное отношение к своему здоровью и установка на здоровый образ жизни (здоровое питание, соблюдение гигиенических правил, сбалансированный режим занятий и отдыха, регулярная физическая активность);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048512"/>
            <a:ext cx="4087368" cy="53065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408" y="1374648"/>
            <a:ext cx="1307592" cy="207264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4504" y="4096512"/>
            <a:ext cx="1307592" cy="20726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136392" y="466344"/>
            <a:ext cx="5462016" cy="50901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800" b="1">
                <a:latin typeface="Calibri"/>
              </a:rPr>
              <a:t>Воспитательный потенциал урока иностранного языка</a:t>
            </a:r>
          </a:p>
          <a:p>
            <a:pPr indent="0" algn="ctr">
              <a:lnSpc>
                <a:spcPts val="2160"/>
              </a:lnSpc>
            </a:pPr>
            <a:r>
              <a:rPr lang="ru" sz="1800" b="1">
                <a:latin typeface="Calibri"/>
              </a:rPr>
              <a:t>формируем личностные результаты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420112" y="1213104"/>
            <a:ext cx="438912" cy="10363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50">
                <a:solidFill>
                  <a:srgbClr val="222A35"/>
                </a:solidFill>
                <a:latin typeface="Arial Unicode MS"/>
              </a:rPr>
              <a:t>ГП </a:t>
            </a:r>
            <a:r>
              <a:rPr lang="en-US" sz="550">
                <a:solidFill>
                  <a:srgbClr val="222A35"/>
                </a:solidFill>
                <a:latin typeface="Arial Unicode MS"/>
              </a:rPr>
              <a:t>clean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40080" y="1261872"/>
            <a:ext cx="1219200" cy="853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550">
                <a:solidFill>
                  <a:srgbClr val="212121"/>
                </a:solidFill>
                <a:latin typeface="Arial Unicode MS"/>
              </a:rPr>
              <a:t>Match the adjectives 1 </a:t>
            </a:r>
            <a:r>
              <a:rPr lang="en-US" sz="650" i="1">
                <a:solidFill>
                  <a:srgbClr val="212121"/>
                </a:solidFill>
                <a:latin typeface="Calibri"/>
              </a:rPr>
              <a:t>-A</a:t>
            </a:r>
            <a:r>
              <a:rPr lang="en-US" sz="550">
                <a:solidFill>
                  <a:srgbClr val="212121"/>
                </a:solidFill>
                <a:latin typeface="Arial Unicode MS"/>
              </a:rPr>
              <a:t> to their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420112" y="1341120"/>
            <a:ext cx="396240" cy="10363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650" u="sng">
                <a:solidFill>
                  <a:srgbClr val="222A35"/>
                </a:solidFill>
                <a:latin typeface="Times New Roman"/>
              </a:rPr>
              <a:t>|Z|</a:t>
            </a:r>
            <a:r>
              <a:rPr lang="en-US" sz="650">
                <a:solidFill>
                  <a:srgbClr val="222A35"/>
                </a:solidFill>
                <a:latin typeface="Times New Roman"/>
              </a:rPr>
              <a:t> new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560064" y="1359408"/>
            <a:ext cx="170688" cy="792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650">
                <a:solidFill>
                  <a:srgbClr val="212121"/>
                </a:solidFill>
                <a:latin typeface="Times New Roman"/>
              </a:rPr>
              <a:t>flirty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40080" y="1383792"/>
            <a:ext cx="1359408" cy="853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550">
                <a:solidFill>
                  <a:srgbClr val="212121"/>
                </a:solidFill>
                <a:latin typeface="Arial Unicode MS"/>
              </a:rPr>
              <a:t>opposites. Which of these adjectives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420112" y="1456944"/>
            <a:ext cx="396240" cy="10363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650">
                <a:solidFill>
                  <a:srgbClr val="383738"/>
                </a:solidFill>
                <a:latin typeface="Times New Roman"/>
              </a:rPr>
              <a:t>[УП </a:t>
            </a:r>
            <a:r>
              <a:rPr lang="en-US" sz="650">
                <a:solidFill>
                  <a:srgbClr val="383738"/>
                </a:solidFill>
                <a:latin typeface="Times New Roman"/>
              </a:rPr>
              <a:t>safe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560064" y="1475232"/>
            <a:ext cx="353568" cy="853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550">
                <a:solidFill>
                  <a:srgbClr val="383738"/>
                </a:solidFill>
                <a:latin typeface="Arial Unicode MS"/>
              </a:rPr>
              <a:t>dangerous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40080" y="1505712"/>
            <a:ext cx="1456944" cy="853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550">
                <a:solidFill>
                  <a:srgbClr val="212121"/>
                </a:solidFill>
                <a:latin typeface="Arial Unicode MS"/>
              </a:rPr>
              <a:t>describe the </a:t>
            </a:r>
            <a:r>
              <a:rPr lang="en-US" sz="650" i="1">
                <a:solidFill>
                  <a:srgbClr val="212121"/>
                </a:solidFill>
                <a:latin typeface="Calibri"/>
              </a:rPr>
              <a:t>buildings, parks, benches,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426208" y="1584960"/>
            <a:ext cx="420624" cy="975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600" i="1">
                <a:latin typeface="Trebuchet MS"/>
              </a:rPr>
              <a:t>A</a:t>
            </a:r>
            <a:r>
              <a:rPr lang="en-US" sz="650">
                <a:latin typeface="Times New Roman"/>
              </a:rPr>
              <a:t> </a:t>
            </a:r>
            <a:r>
              <a:rPr lang="en-US" sz="650">
                <a:solidFill>
                  <a:srgbClr val="4A494A"/>
                </a:solidFill>
                <a:latin typeface="Times New Roman"/>
              </a:rPr>
              <a:t>I </a:t>
            </a:r>
            <a:r>
              <a:rPr lang="en-US" sz="650">
                <a:solidFill>
                  <a:srgbClr val="383738"/>
                </a:solidFill>
                <a:latin typeface="Times New Roman"/>
              </a:rPr>
              <a:t>quiet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560064" y="1621536"/>
            <a:ext cx="170688" cy="609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650">
                <a:solidFill>
                  <a:srgbClr val="222A35"/>
                </a:solidFill>
                <a:latin typeface="Times New Roman"/>
              </a:rPr>
              <a:t>noisy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33984" y="1627632"/>
            <a:ext cx="1517904" cy="914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650" i="1">
                <a:solidFill>
                  <a:srgbClr val="212121"/>
                </a:solidFill>
                <a:latin typeface="Calibri"/>
              </a:rPr>
              <a:t>playgrounds, bus stops, roads</a:t>
            </a:r>
            <a:r>
              <a:rPr lang="en-US" sz="550">
                <a:solidFill>
                  <a:srgbClr val="212121"/>
                </a:solidFill>
                <a:latin typeface="Arial Unicode MS"/>
              </a:rPr>
              <a:t> and </a:t>
            </a:r>
            <a:r>
              <a:rPr lang="en-US" sz="650" i="1">
                <a:solidFill>
                  <a:srgbClr val="212121"/>
                </a:solidFill>
                <a:latin typeface="Calibri"/>
              </a:rPr>
              <a:t>shops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33984" y="1749552"/>
            <a:ext cx="877824" cy="792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550">
                <a:solidFill>
                  <a:srgbClr val="222A35"/>
                </a:solidFill>
                <a:latin typeface="Arial Unicode MS"/>
              </a:rPr>
              <a:t>in your neighbourhood?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414016" y="1749552"/>
            <a:ext cx="1773936" cy="853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550">
                <a:solidFill>
                  <a:srgbClr val="CD3F44"/>
                </a:solidFill>
                <a:latin typeface="Arial Unicode MS"/>
              </a:rPr>
              <a:t>► </a:t>
            </a:r>
            <a:r>
              <a:rPr lang="en-US" sz="550">
                <a:solidFill>
                  <a:srgbClr val="383738"/>
                </a:solidFill>
                <a:latin typeface="Arial Unicode MS"/>
              </a:rPr>
              <a:t>m </a:t>
            </a:r>
            <a:r>
              <a:rPr lang="en-US" sz="650" i="1">
                <a:solidFill>
                  <a:srgbClr val="383738"/>
                </a:solidFill>
                <a:latin typeface="Calibri"/>
              </a:rPr>
              <a:t>my neighbourhooQ, the buildings are clean!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535936" y="1865376"/>
            <a:ext cx="176784" cy="792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600" i="1">
                <a:solidFill>
                  <a:srgbClr val="212121"/>
                </a:solidFill>
                <a:latin typeface="Calibri"/>
              </a:rPr>
              <a:t>dirty.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45008" y="2036064"/>
            <a:ext cx="1658112" cy="14020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650" i="1">
                <a:solidFill>
                  <a:srgbClr val="E53220"/>
                </a:solidFill>
                <a:latin typeface="Calibri"/>
              </a:rPr>
              <a:t>U</a:t>
            </a:r>
            <a:r>
              <a:rPr lang="en-US" sz="550">
                <a:solidFill>
                  <a:srgbClr val="E53220"/>
                </a:solidFill>
                <a:latin typeface="Arial Unicode MS"/>
              </a:rPr>
              <a:t> </a:t>
            </a:r>
            <a:r>
              <a:rPr lang="en-US" sz="550">
                <a:solidFill>
                  <a:srgbClr val="212121"/>
                </a:solidFill>
                <a:latin typeface="Arial Unicode MS"/>
              </a:rPr>
              <a:t>a) Is your neighbourhood neat and tidy/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33984" y="2267712"/>
            <a:ext cx="3060192" cy="975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550">
                <a:solidFill>
                  <a:srgbClr val="212121"/>
                </a:solidFill>
                <a:latin typeface="Arial Unicode MS"/>
              </a:rPr>
              <a:t>b) Read the questionnaire and circle the right answer tor you. What is yojr score?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085088" y="2596896"/>
            <a:ext cx="2798064" cy="975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50">
                <a:solidFill>
                  <a:srgbClr val="212121"/>
                </a:solidFill>
                <a:latin typeface="Arial Unicode MS"/>
              </a:rPr>
              <a:t>Д </a:t>
            </a:r>
            <a:r>
              <a:rPr lang="en-US" sz="550">
                <a:solidFill>
                  <a:srgbClr val="212121"/>
                </a:solidFill>
                <a:latin typeface="Arial Unicode MS"/>
              </a:rPr>
              <a:t>neighbourhood is a place where people live together. Every neighbourhood is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085088" y="2718816"/>
            <a:ext cx="2706624" cy="975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550">
                <a:solidFill>
                  <a:srgbClr val="212121"/>
                </a:solidFill>
                <a:latin typeface="Arial Unicode MS"/>
              </a:rPr>
              <a:t>special to the people who live there, so it is important to keep it neat and tidy.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121664" y="2913888"/>
            <a:ext cx="2621280" cy="1828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/>
            <a:r>
              <a:rPr lang="en-US" sz="1400">
                <a:solidFill>
                  <a:srgbClr val="24686F"/>
                </a:solidFill>
                <a:latin typeface="Calibri"/>
              </a:rPr>
              <a:t>03 </a:t>
            </a:r>
            <a:r>
              <a:rPr lang="ru" sz="1400" spc="-200">
                <a:solidFill>
                  <a:srgbClr val="24686F"/>
                </a:solidFill>
                <a:latin typeface="Calibri"/>
              </a:rPr>
              <a:t>$Ш1?    </a:t>
            </a:r>
            <a:r>
              <a:rPr lang="en-US" sz="1400" spc="-200">
                <a:solidFill>
                  <a:srgbClr val="24686F"/>
                </a:solidFill>
                <a:latin typeface="Calibri"/>
              </a:rPr>
              <a:t>GEGD Q </a:t>
            </a:r>
            <a:r>
              <a:rPr lang="ru" sz="1400" spc="-200">
                <a:solidFill>
                  <a:srgbClr val="24686F"/>
                </a:solidFill>
                <a:latin typeface="Calibri"/>
              </a:rPr>
              <a:t>ОД©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078992" y="3163824"/>
            <a:ext cx="1292352" cy="853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600" i="1">
                <a:solidFill>
                  <a:srgbClr val="4A494A"/>
                </a:solidFill>
                <a:latin typeface="Calibri"/>
              </a:rPr>
              <a:t>l</a:t>
            </a:r>
            <a:r>
              <a:rPr lang="en-US" sz="650">
                <a:solidFill>
                  <a:srgbClr val="4A494A"/>
                </a:solidFill>
                <a:latin typeface="Times New Roman"/>
              </a:rPr>
              <a:t> Ci yvi set xciliiu uu die buddings?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72896" y="3285744"/>
            <a:ext cx="1237488" cy="731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550">
                <a:solidFill>
                  <a:srgbClr val="383738"/>
                </a:solidFill>
                <a:latin typeface="Arial Unicode MS"/>
              </a:rPr>
              <a:t>2 </a:t>
            </a:r>
            <a:r>
              <a:rPr lang="en-US" sz="550">
                <a:solidFill>
                  <a:srgbClr val="4A494A"/>
                </a:solidFill>
                <a:latin typeface="Arial Unicode MS"/>
              </a:rPr>
              <a:t>A'-e tte streets </a:t>
            </a:r>
            <a:r>
              <a:rPr lang="en-US" sz="550">
                <a:solidFill>
                  <a:srgbClr val="383738"/>
                </a:solidFill>
                <a:latin typeface="Arial Unicode MS"/>
              </a:rPr>
              <a:t>and </a:t>
            </a:r>
            <a:r>
              <a:rPr lang="en-US" sz="550">
                <a:solidFill>
                  <a:srgbClr val="4A494A"/>
                </a:solidFill>
                <a:latin typeface="Arial Unicode MS"/>
              </a:rPr>
              <a:t>icads full </a:t>
            </a:r>
            <a:r>
              <a:rPr lang="en-US" sz="550">
                <a:solidFill>
                  <a:srgbClr val="7F7D80"/>
                </a:solidFill>
                <a:latin typeface="Arial Unicode MS"/>
              </a:rPr>
              <a:t>d </a:t>
            </a:r>
            <a:r>
              <a:rPr lang="en-US" sz="550">
                <a:solidFill>
                  <a:srgbClr val="383738"/>
                </a:solidFill>
                <a:latin typeface="Arial Unicode MS"/>
              </a:rPr>
              <a:t>11</a:t>
            </a:r>
            <a:r>
              <a:rPr lang="ru" sz="550">
                <a:solidFill>
                  <a:srgbClr val="4A494A"/>
                </a:solidFill>
                <a:latin typeface="Arial Unicode MS"/>
              </a:rPr>
              <a:t>«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194816" y="3413760"/>
            <a:ext cx="1298448" cy="731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650">
                <a:solidFill>
                  <a:srgbClr val="4A494A"/>
                </a:solidFill>
                <a:latin typeface="Times New Roman"/>
              </a:rPr>
              <a:t>Arp. th-prp rarkoc </a:t>
            </a:r>
            <a:r>
              <a:rPr lang="en-US" sz="650" cap="small">
                <a:solidFill>
                  <a:srgbClr val="4A494A"/>
                </a:solidFill>
                <a:latin typeface="Times New Roman"/>
              </a:rPr>
              <a:t>:giu</a:t>
            </a:r>
            <a:r>
              <a:rPr lang="en-US" sz="650">
                <a:solidFill>
                  <a:srgbClr val="4A494A"/>
                </a:solidFill>
                <a:latin typeface="Times New Roman"/>
              </a:rPr>
              <a:t> oti the pavements?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194816" y="3535680"/>
            <a:ext cx="1981200" cy="853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550">
                <a:solidFill>
                  <a:srgbClr val="4A494A"/>
                </a:solidFill>
                <a:latin typeface="Arial Unicode MS"/>
              </a:rPr>
              <a:t>Dc. </a:t>
            </a:r>
            <a:r>
              <a:rPr lang="en-US" sz="650">
                <a:solidFill>
                  <a:srgbClr val="4A494A"/>
                </a:solidFill>
                <a:latin typeface="Times New Roman"/>
              </a:rPr>
              <a:t>you </a:t>
            </a:r>
            <a:r>
              <a:rPr lang="ru" sz="650">
                <a:solidFill>
                  <a:srgbClr val="4A494A"/>
                </a:solidFill>
                <a:latin typeface="Times New Roman"/>
              </a:rPr>
              <a:t>пяш.у </a:t>
            </a:r>
            <a:r>
              <a:rPr lang="en-US" sz="650">
                <a:solidFill>
                  <a:srgbClr val="4A494A"/>
                </a:solidFill>
                <a:latin typeface="Times New Roman"/>
              </a:rPr>
              <a:t>L.d djev.jjy </a:t>
            </a:r>
            <a:r>
              <a:rPr lang="ru" sz="550">
                <a:solidFill>
                  <a:srgbClr val="4A494A"/>
                </a:solidFill>
                <a:latin typeface="Arial Unicode MS"/>
              </a:rPr>
              <a:t>у </a:t>
            </a:r>
            <a:r>
              <a:rPr lang="en-US" sz="650">
                <a:solidFill>
                  <a:srgbClr val="4A494A"/>
                </a:solidFill>
                <a:latin typeface="Times New Roman"/>
              </a:rPr>
              <a:t>uu on the </a:t>
            </a:r>
            <a:r>
              <a:rPr lang="en-US" sz="550">
                <a:solidFill>
                  <a:srgbClr val="4A494A"/>
                </a:solidFill>
                <a:latin typeface="Arial Unicode MS"/>
              </a:rPr>
              <a:t>henene? ill t:o DcIJiS'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188720" y="3657600"/>
            <a:ext cx="1652016" cy="792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650">
                <a:solidFill>
                  <a:srgbClr val="4A494A"/>
                </a:solidFill>
                <a:latin typeface="Times New Roman"/>
              </a:rPr>
              <a:t>•:,an </a:t>
            </a:r>
            <a:r>
              <a:rPr lang="en-US" sz="600" i="1">
                <a:solidFill>
                  <a:srgbClr val="4A494A"/>
                </a:solidFill>
                <a:latin typeface="Calibri"/>
              </a:rPr>
              <a:t>yr.n</a:t>
            </a:r>
            <a:r>
              <a:rPr lang="en-US" sz="650">
                <a:solidFill>
                  <a:srgbClr val="4A494A"/>
                </a:solidFill>
                <a:latin typeface="Times New Roman"/>
              </a:rPr>
              <a:t> ?ee </a:t>
            </a:r>
            <a:r>
              <a:rPr lang="ru" sz="650">
                <a:solidFill>
                  <a:srgbClr val="4A494A"/>
                </a:solidFill>
                <a:latin typeface="Times New Roman"/>
              </a:rPr>
              <a:t>апуЬгсиса </a:t>
            </a:r>
            <a:r>
              <a:rPr lang="en-US" sz="650" cap="small">
                <a:solidFill>
                  <a:srgbClr val="4A494A"/>
                </a:solidFill>
                <a:latin typeface="Times New Roman"/>
              </a:rPr>
              <a:t>s.vuujs</a:t>
            </a:r>
            <a:r>
              <a:rPr lang="en-US" sz="650">
                <a:solidFill>
                  <a:srgbClr val="4A494A"/>
                </a:solidFill>
                <a:latin typeface="Times New Roman"/>
              </a:rPr>
              <a:t> </a:t>
            </a:r>
            <a:r>
              <a:rPr lang="ru" sz="650">
                <a:solidFill>
                  <a:srgbClr val="212121"/>
                </a:solidFill>
                <a:latin typeface="Times New Roman"/>
              </a:rPr>
              <a:t>г: </a:t>
            </a:r>
            <a:r>
              <a:rPr lang="ru" sz="600" i="1">
                <a:solidFill>
                  <a:srgbClr val="4A494A"/>
                </a:solidFill>
                <a:latin typeface="Calibri"/>
              </a:rPr>
              <a:t>Ьл</a:t>
            </a:r>
            <a:r>
              <a:rPr lang="ru" sz="650">
                <a:solidFill>
                  <a:srgbClr val="4A494A"/>
                </a:solidFill>
                <a:latin typeface="Times New Roman"/>
              </a:rPr>
              <a:t> </a:t>
            </a:r>
            <a:r>
              <a:rPr lang="en-US" sz="650">
                <a:solidFill>
                  <a:srgbClr val="4A494A"/>
                </a:solidFill>
                <a:latin typeface="Times New Roman"/>
              </a:rPr>
              <a:t>playgrounds?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200912" y="3779520"/>
            <a:ext cx="774192" cy="609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650">
                <a:solidFill>
                  <a:srgbClr val="383738"/>
                </a:solidFill>
                <a:latin typeface="Times New Roman"/>
              </a:rPr>
              <a:t>-.тя </a:t>
            </a:r>
            <a:r>
              <a:rPr lang="en-US" sz="650">
                <a:solidFill>
                  <a:srgbClr val="383738"/>
                </a:solidFill>
                <a:latin typeface="Times New Roman"/>
              </a:rPr>
              <a:t>*hp nirxiK - </a:t>
            </a:r>
            <a:r>
              <a:rPr lang="en-US" sz="600">
                <a:solidFill>
                  <a:srgbClr val="666666"/>
                </a:solidFill>
                <a:latin typeface="Arial Unicode MS"/>
              </a:rPr>
              <a:t>bins </a:t>
            </a:r>
            <a:r>
              <a:rPr lang="ru" sz="600">
                <a:solidFill>
                  <a:srgbClr val="383738"/>
                </a:solidFill>
                <a:latin typeface="Candara"/>
              </a:rPr>
              <a:t>11</a:t>
            </a:r>
            <a:r>
              <a:rPr lang="ru" sz="650">
                <a:solidFill>
                  <a:srgbClr val="383738"/>
                </a:solidFill>
                <a:latin typeface="Times New Roman"/>
              </a:rPr>
              <a:t>Г </a:t>
            </a:r>
            <a:r>
              <a:rPr lang="en-US" sz="600" i="1">
                <a:solidFill>
                  <a:srgbClr val="383738"/>
                </a:solidFill>
                <a:latin typeface="Calibri"/>
              </a:rPr>
              <a:t>f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1182624" y="3901440"/>
            <a:ext cx="1243584" cy="792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650">
                <a:solidFill>
                  <a:srgbClr val="4A494A"/>
                </a:solidFill>
                <a:latin typeface="Times New Roman"/>
              </a:rPr>
              <a:t>Aia *be </a:t>
            </a:r>
            <a:r>
              <a:rPr lang="ru" sz="650">
                <a:solidFill>
                  <a:srgbClr val="4A494A"/>
                </a:solidFill>
                <a:latin typeface="Times New Roman"/>
              </a:rPr>
              <a:t>голл </a:t>
            </a:r>
            <a:r>
              <a:rPr lang="en-US" sz="650">
                <a:solidFill>
                  <a:srgbClr val="4A494A"/>
                </a:solidFill>
                <a:latin typeface="Times New Roman"/>
              </a:rPr>
              <a:t>and stiee'. siyjjs ciaiiuocd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188720" y="4017264"/>
            <a:ext cx="1493520" cy="731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650">
                <a:solidFill>
                  <a:srgbClr val="666666"/>
                </a:solidFill>
                <a:latin typeface="Times New Roman"/>
              </a:rPr>
              <a:t>.vs </a:t>
            </a:r>
            <a:r>
              <a:rPr lang="en-US" sz="650">
                <a:solidFill>
                  <a:srgbClr val="383738"/>
                </a:solidFill>
                <a:latin typeface="Times New Roman"/>
              </a:rPr>
              <a:t>Ih* HUS stare C.d </a:t>
            </a:r>
            <a:r>
              <a:rPr lang="en-US" sz="650">
                <a:solidFill>
                  <a:srgbClr val="666666"/>
                </a:solidFill>
                <a:latin typeface="Times New Roman"/>
              </a:rPr>
              <a:t>inti </a:t>
            </a:r>
            <a:r>
              <a:rPr lang="en-US" sz="650">
                <a:solidFill>
                  <a:srgbClr val="383738"/>
                </a:solidFill>
                <a:latin typeface="Times New Roman"/>
              </a:rPr>
              <a:t>L&gt;ur Ixsi.diRH hrc&lt;p-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316736" y="4145280"/>
            <a:ext cx="890016" cy="731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550">
                <a:solidFill>
                  <a:srgbClr val="4A494A"/>
                </a:solidFill>
                <a:latin typeface="Calibri"/>
              </a:rPr>
              <a:t>Ihe </a:t>
            </a:r>
            <a:r>
              <a:rPr lang="ru" sz="550">
                <a:solidFill>
                  <a:srgbClr val="4A494A"/>
                </a:solidFill>
                <a:latin typeface="Calibri"/>
              </a:rPr>
              <a:t>та</a:t>
            </a:r>
            <a:r>
              <a:rPr lang="en-US" sz="550">
                <a:solidFill>
                  <a:srgbClr val="4A494A"/>
                </a:solidFill>
                <a:latin typeface="Calibri"/>
              </a:rPr>
              <a:t>-Tir rights r ' ofoicec•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1182624" y="4267200"/>
            <a:ext cx="1011936" cy="670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650">
                <a:solidFill>
                  <a:srgbClr val="383738"/>
                </a:solidFill>
                <a:latin typeface="Times New Roman"/>
              </a:rPr>
              <a:t>is </a:t>
            </a:r>
            <a:r>
              <a:rPr lang="en-US" sz="650">
                <a:solidFill>
                  <a:srgbClr val="666666"/>
                </a:solidFill>
                <a:latin typeface="Times New Roman"/>
              </a:rPr>
              <a:t>there l bed </a:t>
            </a:r>
            <a:r>
              <a:rPr lang="en-US" sz="650">
                <a:solidFill>
                  <a:srgbClr val="383738"/>
                </a:solidFill>
                <a:latin typeface="Times New Roman"/>
              </a:rPr>
              <a:t>sme’I </a:t>
            </a:r>
            <a:r>
              <a:rPr lang="en-US" sz="650">
                <a:solidFill>
                  <a:srgbClr val="666666"/>
                </a:solidFill>
                <a:latin typeface="Times New Roman"/>
              </a:rPr>
              <a:t>m </a:t>
            </a:r>
            <a:r>
              <a:rPr lang="en-US" sz="650">
                <a:solidFill>
                  <a:srgbClr val="383738"/>
                </a:solidFill>
                <a:latin typeface="Times New Roman"/>
              </a:rPr>
              <a:t>aita"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024128" y="4389120"/>
            <a:ext cx="262128" cy="792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650">
                <a:solidFill>
                  <a:srgbClr val="666666"/>
                </a:solidFill>
                <a:latin typeface="Times New Roman"/>
              </a:rPr>
              <a:t>My Score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103376" y="4492752"/>
            <a:ext cx="2011680" cy="731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600">
                <a:solidFill>
                  <a:srgbClr val="383738"/>
                </a:solidFill>
                <a:latin typeface="Franklin Gothic Heavy"/>
              </a:rPr>
              <a:t>0</a:t>
            </a:r>
            <a:r>
              <a:rPr lang="en-US" sz="650">
                <a:solidFill>
                  <a:srgbClr val="383738"/>
                </a:solidFill>
                <a:latin typeface="Times New Roman"/>
              </a:rPr>
              <a:t>-J Ha start looftty </a:t>
            </a:r>
            <a:r>
              <a:rPr lang="en-US" sz="600" i="1">
                <a:solidFill>
                  <a:srgbClr val="383738"/>
                </a:solidFill>
                <a:latin typeface="Calibri"/>
              </a:rPr>
              <a:t>after your utiftixuj</a:t>
            </a:r>
            <a:r>
              <a:rPr lang="en-US" sz="650">
                <a:solidFill>
                  <a:srgbClr val="383738"/>
                </a:solidFill>
                <a:latin typeface="Times New Roman"/>
              </a:rPr>
              <a:t>i</a:t>
            </a:r>
            <a:r>
              <a:rPr lang="en-US" sz="600" i="1">
                <a:solidFill>
                  <a:srgbClr val="383738"/>
                </a:solidFill>
                <a:latin typeface="Calibri"/>
              </a:rPr>
              <a:t>xxxif</a:t>
            </a:r>
            <a:r>
              <a:rPr lang="en-US" sz="650">
                <a:solidFill>
                  <a:srgbClr val="383738"/>
                </a:solidFill>
                <a:latin typeface="Times New Roman"/>
              </a:rPr>
              <a:t> After pit'. if ij your !wnv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1261872" y="4572000"/>
            <a:ext cx="2621280" cy="731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marL="152400" indent="0" algn="just"/>
            <a:r>
              <a:rPr lang="ru" sz="500">
                <a:solidFill>
                  <a:srgbClr val="383738"/>
                </a:solidFill>
                <a:latin typeface="Times New Roman"/>
              </a:rPr>
              <a:t>Ко </a:t>
            </a:r>
            <a:r>
              <a:rPr lang="en-US" sz="550" i="1" spc="-50">
                <a:solidFill>
                  <a:srgbClr val="383738"/>
                </a:solidFill>
                <a:latin typeface="Franklin Gothic Book"/>
              </a:rPr>
              <a:t>re</a:t>
            </a:r>
            <a:r>
              <a:rPr lang="en-US" sz="500">
                <a:solidFill>
                  <a:srgbClr val="383738"/>
                </a:solidFill>
                <a:latin typeface="Times New Roman"/>
              </a:rPr>
              <a:t> an </a:t>
            </a:r>
            <a:r>
              <a:rPr lang="en-US" sz="550">
                <a:solidFill>
                  <a:srgbClr val="383738"/>
                </a:solidFill>
                <a:latin typeface="Calibri"/>
              </a:rPr>
              <a:t>cw    </a:t>
            </a:r>
            <a:r>
              <a:rPr lang="en-US" sz="500">
                <a:solidFill>
                  <a:srgbClr val="383738"/>
                </a:solidFill>
                <a:latin typeface="Times New Roman"/>
              </a:rPr>
              <a:t>rr&lt;nk, </a:t>
            </a:r>
            <a:r>
              <a:rPr lang="ru" sz="500">
                <a:solidFill>
                  <a:srgbClr val="383738"/>
                </a:solidFill>
                <a:latin typeface="Times New Roman"/>
              </a:rPr>
              <a:t>Л^ь </a:t>
            </a:r>
            <a:r>
              <a:rPr lang="en-US" sz="550" i="1" spc="-50">
                <a:solidFill>
                  <a:srgbClr val="383738"/>
                </a:solidFill>
                <a:latin typeface="Franklin Gothic Book"/>
              </a:rPr>
              <a:t>a</a:t>
            </a:r>
            <a:r>
              <a:rPr lang="en-US" sz="500">
                <a:solidFill>
                  <a:srgbClr val="383738"/>
                </a:solidFill>
                <a:latin typeface="Times New Roman"/>
              </a:rPr>
              <a:t> </a:t>
            </a:r>
            <a:r>
              <a:rPr lang="en-US" sz="550">
                <a:solidFill>
                  <a:srgbClr val="383738"/>
                </a:solidFill>
                <a:latin typeface="Calibri"/>
              </a:rPr>
              <a:t>oif </a:t>
            </a:r>
            <a:r>
              <a:rPr lang="en-US" sz="550" i="1" spc="-50">
                <a:solidFill>
                  <a:srgbClr val="383738"/>
                </a:solidFill>
                <a:latin typeface="Franklin Gothic Book"/>
              </a:rPr>
              <a:t>more work, your nrivhhtxrfmO</a:t>
            </a:r>
            <a:r>
              <a:rPr lang="en-US" sz="500">
                <a:solidFill>
                  <a:srgbClr val="383738"/>
                </a:solidFill>
                <a:latin typeface="Times New Roman"/>
              </a:rPr>
              <a:t> </a:t>
            </a:r>
            <a:r>
              <a:rPr lang="en-US" sz="550">
                <a:solidFill>
                  <a:srgbClr val="383738"/>
                </a:solidFill>
                <a:latin typeface="Calibri"/>
              </a:rPr>
              <a:t>i&gt; </a:t>
            </a:r>
            <a:r>
              <a:rPr lang="en-US" sz="500">
                <a:solidFill>
                  <a:srgbClr val="383738"/>
                </a:solidFill>
                <a:latin typeface="Times New Roman"/>
              </a:rPr>
              <a:t>cofo? ft&gt; </a:t>
            </a:r>
            <a:r>
              <a:rPr lang="en-US" sz="550" i="1" spc="-50">
                <a:solidFill>
                  <a:srgbClr val="383738"/>
                </a:solidFill>
                <a:latin typeface="Franklin Gothic Book"/>
              </a:rPr>
              <a:t>look much trttert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1408176" y="4645152"/>
            <a:ext cx="1463040" cy="670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500" spc="-50">
                <a:solidFill>
                  <a:srgbClr val="383738"/>
                </a:solidFill>
                <a:latin typeface="Calibri"/>
              </a:rPr>
              <a:t>rtw </a:t>
            </a:r>
            <a:r>
              <a:rPr lang="ru" sz="500" spc="-50">
                <a:solidFill>
                  <a:srgbClr val="383738"/>
                </a:solidFill>
                <a:latin typeface="Calibri"/>
              </a:rPr>
              <a:t>.*«7</a:t>
            </a:r>
            <a:r>
              <a:rPr lang="ru" sz="600" i="1" spc="-50">
                <a:solidFill>
                  <a:srgbClr val="383738"/>
                </a:solidFill>
                <a:latin typeface="Calibri"/>
              </a:rPr>
              <a:t>ее </a:t>
            </a:r>
            <a:r>
              <a:rPr lang="en-US" sz="600" i="1" spc="-50">
                <a:solidFill>
                  <a:srgbClr val="383738"/>
                </a:solidFill>
                <a:latin typeface="Calibri"/>
              </a:rPr>
              <a:t>a wry nets</a:t>
            </a:r>
            <a:r>
              <a:rPr lang="en-US" sz="500" spc="-50">
                <a:solidFill>
                  <a:srgbClr val="383738"/>
                </a:solidFill>
                <a:latin typeface="Calibri"/>
              </a:rPr>
              <a:t> a«o itejy </a:t>
            </a:r>
            <a:r>
              <a:rPr lang="ru" sz="500" spc="-50">
                <a:solidFill>
                  <a:srgbClr val="383738"/>
                </a:solidFill>
                <a:latin typeface="Calibri"/>
              </a:rPr>
              <a:t>лг.улЬааглгхх?</a:t>
            </a:r>
            <a:r>
              <a:rPr lang="ru" sz="500" spc="-50" baseline="30000">
                <a:solidFill>
                  <a:srgbClr val="383738"/>
                </a:solidFill>
                <a:latin typeface="Calibri"/>
              </a:rPr>
              <a:t>1</a:t>
            </a:r>
            <a:r>
              <a:rPr lang="ru" sz="500" spc="-50">
                <a:solidFill>
                  <a:srgbClr val="383738"/>
                </a:solidFill>
                <a:latin typeface="Calibri"/>
              </a:rPr>
              <a:t> </a:t>
            </a:r>
            <a:r>
              <a:rPr lang="en-US" sz="600" i="1" spc="-50">
                <a:solidFill>
                  <a:srgbClr val="383738"/>
                </a:solidFill>
                <a:latin typeface="Calibri"/>
              </a:rPr>
              <a:t>vmw done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1304544" y="4834128"/>
            <a:ext cx="957072" cy="2072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3100" i="1" spc="-50">
                <a:solidFill>
                  <a:srgbClr val="383738"/>
                </a:solidFill>
                <a:latin typeface="Calibri"/>
              </a:rPr>
              <a:t>m\mm\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408432" y="5650992"/>
            <a:ext cx="128016" cy="13411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400" spc="-200">
                <a:solidFill>
                  <a:srgbClr val="E53220"/>
                </a:solidFill>
                <a:latin typeface="Calibri"/>
              </a:rPr>
              <a:t>в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2383536" y="5669280"/>
            <a:ext cx="1359408" cy="12801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50">
                <a:solidFill>
                  <a:srgbClr val="E53220"/>
                </a:solidFill>
                <a:latin typeface="Arial Unicode MS"/>
              </a:rPr>
              <a:t>я </a:t>
            </a:r>
            <a:r>
              <a:rPr lang="en-US" sz="550">
                <a:solidFill>
                  <a:srgbClr val="212121"/>
                </a:solidFill>
                <a:latin typeface="Arial Unicode MS"/>
              </a:rPr>
              <a:t>Project: .Make a leaflet for your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603504" y="5705856"/>
            <a:ext cx="1554480" cy="792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550">
                <a:solidFill>
                  <a:srgbClr val="212121"/>
                </a:solidFill>
                <a:latin typeface="Arial Unicode MS"/>
              </a:rPr>
              <a:t>Describe your neighbourhood to the class.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597408" y="5827776"/>
            <a:ext cx="1505712" cy="853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550">
                <a:solidFill>
                  <a:srgbClr val="212121"/>
                </a:solidFill>
                <a:latin typeface="Arial Unicode MS"/>
              </a:rPr>
              <a:t>You can use pictures or slides if you like.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2572512" y="5827776"/>
            <a:ext cx="1517904" cy="914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550">
                <a:solidFill>
                  <a:srgbClr val="212121"/>
                </a:solidFill>
                <a:latin typeface="Arial Unicode MS"/>
              </a:rPr>
              <a:t>neighbourhood, telllrg people what they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2572512" y="5943600"/>
            <a:ext cx="1511808" cy="914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550">
                <a:solidFill>
                  <a:srgbClr val="212121"/>
                </a:solidFill>
                <a:latin typeface="Arial Unicode MS"/>
              </a:rPr>
              <a:t>must/nustr t do to keep It neat and tidy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6324600" y="1313688"/>
            <a:ext cx="5422392" cy="214579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36"/>
              </a:lnSpc>
            </a:pPr>
            <a:r>
              <a:rPr lang="ru" sz="1800" i="1" u="sng">
                <a:latin typeface="Calibri"/>
              </a:rPr>
              <a:t>Экологическое воспитание:</a:t>
            </a:r>
          </a:p>
          <a:p>
            <a:pPr indent="0">
              <a:lnSpc>
                <a:spcPts val="2136"/>
              </a:lnSpc>
            </a:pPr>
            <a:r>
              <a:rPr lang="ru" sz="1800">
                <a:latin typeface="Calibri"/>
              </a:rPr>
              <a:t>активное неприятие действий, приносящих вред</a:t>
            </a:r>
          </a:p>
          <a:p>
            <a:pPr indent="0">
              <a:lnSpc>
                <a:spcPts val="2136"/>
              </a:lnSpc>
            </a:pPr>
            <a:r>
              <a:rPr lang="ru" sz="1800">
                <a:latin typeface="Calibri"/>
              </a:rPr>
              <a:t>окружающей среде;</a:t>
            </a:r>
          </a:p>
          <a:p>
            <a:pPr indent="0">
              <a:lnSpc>
                <a:spcPts val="2136"/>
              </a:lnSpc>
            </a:pPr>
            <a:r>
              <a:rPr lang="ru" sz="1800">
                <a:latin typeface="Calibri"/>
              </a:rPr>
              <a:t>осознание своей роли как гражданина и потребителя в условиях взаимосвязи природной, технологической и социальной сред;</a:t>
            </a:r>
          </a:p>
          <a:p>
            <a:pPr indent="0">
              <a:lnSpc>
                <a:spcPts val="2136"/>
              </a:lnSpc>
            </a:pPr>
            <a:r>
              <a:rPr lang="ru" sz="1800">
                <a:latin typeface="Calibri"/>
              </a:rPr>
              <a:t>готовность к участию в практической деятельности экологической направленности.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348984" y="4041648"/>
            <a:ext cx="5334000" cy="242620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800" i="1" u="sng">
                <a:latin typeface="Calibri"/>
              </a:rPr>
              <a:t>Трудовое воспитание:</a:t>
            </a:r>
          </a:p>
          <a:p>
            <a:pPr indent="0">
              <a:lnSpc>
                <a:spcPts val="2160"/>
              </a:lnSpc>
            </a:pPr>
            <a:r>
              <a:rPr lang="ru" sz="1800">
                <a:latin typeface="Calibri"/>
              </a:rPr>
              <a:t>установка на активное участие в решении</a:t>
            </a:r>
          </a:p>
          <a:p>
            <a:pPr indent="0">
              <a:lnSpc>
                <a:spcPts val="2160"/>
              </a:lnSpc>
            </a:pPr>
            <a:r>
              <a:rPr lang="ru" sz="1800">
                <a:latin typeface="Calibri"/>
              </a:rPr>
              <a:t>практических задач (в рамках семьи, Организации,</a:t>
            </a:r>
          </a:p>
          <a:p>
            <a:pPr indent="0">
              <a:lnSpc>
                <a:spcPts val="2160"/>
              </a:lnSpc>
            </a:pPr>
            <a:r>
              <a:rPr lang="ru" sz="1800">
                <a:latin typeface="Calibri"/>
              </a:rPr>
              <a:t>города, края) технологической и социальной</a:t>
            </a:r>
          </a:p>
          <a:p>
            <a:pPr indent="0">
              <a:lnSpc>
                <a:spcPts val="2160"/>
              </a:lnSpc>
            </a:pPr>
            <a:r>
              <a:rPr lang="ru" sz="1800">
                <a:latin typeface="Calibri"/>
              </a:rPr>
              <a:t>направленности, способность инициировать,</a:t>
            </a:r>
          </a:p>
          <a:p>
            <a:pPr indent="0">
              <a:lnSpc>
                <a:spcPts val="2160"/>
              </a:lnSpc>
            </a:pPr>
            <a:r>
              <a:rPr lang="ru" sz="1800">
                <a:latin typeface="Calibri"/>
              </a:rPr>
              <a:t>планировать и самостоятельно выполнять такого рода</a:t>
            </a:r>
          </a:p>
          <a:p>
            <a:pPr indent="0">
              <a:lnSpc>
                <a:spcPts val="2160"/>
              </a:lnSpc>
            </a:pPr>
            <a:r>
              <a:rPr lang="ru" sz="1800">
                <a:latin typeface="Calibri"/>
              </a:rPr>
              <a:t>деятельность;</a:t>
            </a:r>
          </a:p>
          <a:p>
            <a:pPr indent="0">
              <a:lnSpc>
                <a:spcPts val="2160"/>
              </a:lnSpc>
            </a:pPr>
            <a:r>
              <a:rPr lang="ru" sz="1800">
                <a:latin typeface="Calibri"/>
              </a:rPr>
              <a:t>уважение к труду и результатам трудовой деятельности.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7848" y="213360"/>
            <a:ext cx="8519160" cy="34137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600" b="1">
                <a:solidFill>
                  <a:srgbClr val="091AAA"/>
                </a:solidFill>
                <a:latin typeface="Calibri"/>
              </a:rPr>
              <a:t>Подготовка учебной части ОУ к новому учебному году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90600" y="1021080"/>
            <a:ext cx="2420112" cy="26517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900" b="1">
                <a:solidFill>
                  <a:srgbClr val="2F5597"/>
                </a:solidFill>
                <a:latin typeface="Calibri"/>
              </a:rPr>
              <a:t>Февраль -март 2023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93648" y="1365504"/>
            <a:ext cx="155448" cy="792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1470"/>
              </a:spcAft>
            </a:pPr>
            <a:r>
              <a:rPr lang="ru" sz="1400">
                <a:solidFill>
                  <a:srgbClr val="212121"/>
                </a:solidFill>
                <a:latin typeface="Calibri"/>
              </a:rPr>
              <a:t>✓</a:t>
            </a:r>
          </a:p>
          <a:p>
            <a:pPr indent="0">
              <a:spcAft>
                <a:spcPts val="420"/>
              </a:spcAft>
            </a:pPr>
            <a:r>
              <a:rPr lang="ru" sz="1400">
                <a:solidFill>
                  <a:srgbClr val="212121"/>
                </a:solidFill>
                <a:latin typeface="Calibri"/>
              </a:rPr>
              <a:t>✓</a:t>
            </a:r>
          </a:p>
          <a:p>
            <a:pPr indent="0"/>
            <a:r>
              <a:rPr lang="ru" sz="1400">
                <a:solidFill>
                  <a:srgbClr val="212121"/>
                </a:solidFill>
                <a:latin typeface="Calibri"/>
              </a:rPr>
              <a:t>✓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274064" y="1377696"/>
            <a:ext cx="2953512" cy="8351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680"/>
              </a:lnSpc>
            </a:pPr>
            <a:r>
              <a:rPr lang="ru" sz="1400">
                <a:solidFill>
                  <a:srgbClr val="212121"/>
                </a:solidFill>
                <a:latin typeface="Calibri"/>
              </a:rPr>
              <a:t>Вебинары о подходах в преподавании предметов в 2023/2024 уч. году</a:t>
            </a:r>
            <a:r>
              <a:rPr lang="ru" sz="1400">
                <a:latin typeface="Calibri"/>
              </a:rPr>
              <a:t>. </a:t>
            </a:r>
            <a:r>
              <a:rPr lang="ru" sz="1400">
                <a:solidFill>
                  <a:srgbClr val="212121"/>
                </a:solidFill>
                <a:latin typeface="Calibri"/>
              </a:rPr>
              <a:t>Предварительное комплектование ОО Обучение педагогов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809488" y="1021080"/>
            <a:ext cx="5358384" cy="104546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533400" indent="0" algn="just">
              <a:spcAft>
                <a:spcPts val="1050"/>
              </a:spcAft>
            </a:pPr>
            <a:r>
              <a:rPr lang="ru" sz="1900" b="1" dirty="0" smtClean="0">
                <a:solidFill>
                  <a:srgbClr val="2F5597"/>
                </a:solidFill>
                <a:latin typeface="Calibri"/>
              </a:rPr>
              <a:t>Июнь-август </a:t>
            </a:r>
            <a:r>
              <a:rPr lang="ru" sz="1900" b="1" dirty="0">
                <a:solidFill>
                  <a:srgbClr val="2F5597"/>
                </a:solidFill>
                <a:latin typeface="Calibri"/>
              </a:rPr>
              <a:t>2023</a:t>
            </a:r>
          </a:p>
          <a:p>
            <a:pPr indent="0" algn="just">
              <a:lnSpc>
                <a:spcPts val="1680"/>
              </a:lnSpc>
            </a:pPr>
            <a:r>
              <a:rPr lang="ru" sz="1400" dirty="0">
                <a:solidFill>
                  <a:srgbClr val="212121"/>
                </a:solidFill>
                <a:latin typeface="Calibri"/>
              </a:rPr>
              <a:t>✓    Сбор в учебной части ОУ рабочих программ</a:t>
            </a:r>
          </a:p>
          <a:p>
            <a:pPr indent="0" algn="just">
              <a:lnSpc>
                <a:spcPts val="1680"/>
              </a:lnSpc>
            </a:pPr>
            <a:r>
              <a:rPr lang="ru" sz="1400" dirty="0">
                <a:solidFill>
                  <a:srgbClr val="212121"/>
                </a:solidFill>
                <a:latin typeface="Calibri"/>
              </a:rPr>
              <a:t>✓    Проверка зам. директора рабочих программ на исполнение ФГОС.</a:t>
            </a:r>
          </a:p>
          <a:p>
            <a:pPr indent="0" algn="just">
              <a:lnSpc>
                <a:spcPts val="1680"/>
              </a:lnSpc>
            </a:pPr>
            <a:r>
              <a:rPr lang="ru" sz="1400" dirty="0">
                <a:solidFill>
                  <a:srgbClr val="212121"/>
                </a:solidFill>
                <a:latin typeface="Calibri"/>
              </a:rPr>
              <a:t>✓    Обучение педагогов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17448" y="2676144"/>
            <a:ext cx="152400" cy="46939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4700" dirty="0">
              <a:solidFill>
                <a:srgbClr val="C2C8CB"/>
              </a:solidFill>
              <a:latin typeface="Lucida Sans Unicode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138928" y="2674624"/>
            <a:ext cx="152400" cy="4663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4700" dirty="0">
              <a:solidFill>
                <a:srgbClr val="C2C8CB"/>
              </a:solidFill>
              <a:latin typeface="Lucida Sans Unicode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553200" y="2578608"/>
            <a:ext cx="152400" cy="4663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4700" dirty="0">
              <a:solidFill>
                <a:srgbClr val="C2C8CB"/>
              </a:solidFill>
              <a:latin typeface="Lucida Sans Unicode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299448" y="2578608"/>
            <a:ext cx="152400" cy="4663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4700" dirty="0">
              <a:solidFill>
                <a:srgbClr val="C2C8CB"/>
              </a:solidFill>
              <a:latin typeface="Lucida Sans Unicode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54736" y="3681984"/>
            <a:ext cx="7516368" cy="25115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353312" indent="0">
              <a:spcAft>
                <a:spcPts val="630"/>
              </a:spcAft>
            </a:pPr>
            <a:endParaRPr lang="ru" sz="4700" b="1" dirty="0">
              <a:solidFill>
                <a:srgbClr val="C2C8CB"/>
              </a:solidFill>
              <a:latin typeface="Arial"/>
            </a:endParaRPr>
          </a:p>
          <a:p>
            <a:pPr marL="362712" indent="0">
              <a:spcAft>
                <a:spcPts val="1050"/>
              </a:spcAft>
            </a:pPr>
            <a:r>
              <a:rPr lang="ru" sz="1900" b="1" dirty="0" smtClean="0">
                <a:solidFill>
                  <a:srgbClr val="DD0000"/>
                </a:solidFill>
                <a:latin typeface="Calibri"/>
              </a:rPr>
              <a:t> </a:t>
            </a:r>
            <a:r>
              <a:rPr lang="ru" sz="1900" b="1" dirty="0">
                <a:solidFill>
                  <a:srgbClr val="2F5597"/>
                </a:solidFill>
                <a:latin typeface="Calibri"/>
              </a:rPr>
              <a:t>Апрель - июнь 2023</a:t>
            </a:r>
          </a:p>
          <a:p>
            <a:pPr marL="743712" indent="0" algn="just">
              <a:lnSpc>
                <a:spcPts val="1680"/>
              </a:lnSpc>
            </a:pPr>
            <a:r>
              <a:rPr lang="ru" sz="1400" dirty="0">
                <a:latin typeface="Calibri"/>
              </a:rPr>
              <a:t>✓    Принятие решения о введении обновленных ФГОС коллегиальным органом ОО</a:t>
            </a:r>
          </a:p>
          <a:p>
            <a:pPr marL="743712" indent="0" algn="just">
              <a:lnSpc>
                <a:spcPts val="1680"/>
              </a:lnSpc>
            </a:pPr>
            <a:r>
              <a:rPr lang="ru" sz="1400" dirty="0">
                <a:solidFill>
                  <a:srgbClr val="212121"/>
                </a:solidFill>
                <a:latin typeface="Calibri"/>
              </a:rPr>
              <a:t>✓    Корректировка ООП</a:t>
            </a:r>
          </a:p>
          <a:p>
            <a:pPr marL="743712" indent="0" algn="just">
              <a:lnSpc>
                <a:spcPts val="1680"/>
              </a:lnSpc>
            </a:pPr>
            <a:r>
              <a:rPr lang="ru" sz="1400" dirty="0">
                <a:solidFill>
                  <a:srgbClr val="212121"/>
                </a:solidFill>
                <a:latin typeface="Calibri"/>
              </a:rPr>
              <a:t>✓    Корректировка рабочих программ НОО и ООО</a:t>
            </a:r>
          </a:p>
          <a:p>
            <a:pPr marL="743712" indent="0" algn="just">
              <a:lnSpc>
                <a:spcPts val="1680"/>
              </a:lnSpc>
            </a:pPr>
            <a:r>
              <a:rPr lang="ru" sz="1400" dirty="0">
                <a:solidFill>
                  <a:srgbClr val="212121"/>
                </a:solidFill>
                <a:latin typeface="Calibri"/>
              </a:rPr>
              <a:t>✓    Разработка рабочих программ СОО</a:t>
            </a:r>
          </a:p>
          <a:p>
            <a:pPr marL="743712" indent="0" algn="just">
              <a:lnSpc>
                <a:spcPts val="1680"/>
              </a:lnSpc>
            </a:pPr>
            <a:r>
              <a:rPr lang="ru" sz="1400" dirty="0">
                <a:solidFill>
                  <a:srgbClr val="212121"/>
                </a:solidFill>
                <a:latin typeface="Calibri"/>
              </a:rPr>
              <a:t>✓    Обучение педагогов</a:t>
            </a:r>
          </a:p>
          <a:p>
            <a:pPr marL="1023112" indent="-279400">
              <a:lnSpc>
                <a:spcPts val="1680"/>
              </a:lnSpc>
            </a:pPr>
            <a:r>
              <a:rPr lang="ru" sz="1400" dirty="0">
                <a:solidFill>
                  <a:srgbClr val="212121"/>
                </a:solidFill>
                <a:latin typeface="Calibri"/>
              </a:rPr>
              <a:t>✓    П</a:t>
            </a:r>
            <a:r>
              <a:rPr lang="ru" sz="1400" dirty="0">
                <a:latin typeface="Calibri"/>
              </a:rPr>
              <a:t>роведение родительских собраний обучающихся 5 и 10 классов (и</a:t>
            </a:r>
            <a:r>
              <a:rPr lang="ru" sz="1400" dirty="0">
                <a:solidFill>
                  <a:srgbClr val="212121"/>
                </a:solidFill>
                <a:latin typeface="Calibri"/>
              </a:rPr>
              <a:t>нформирование родителей о введении обновленных ФГОС</a:t>
            </a:r>
            <a:r>
              <a:rPr lang="ru" sz="1400" dirty="0">
                <a:latin typeface="Calibri"/>
              </a:rPr>
              <a:t>)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040112" y="3468624"/>
            <a:ext cx="152400" cy="4724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3500" b="1" dirty="0">
              <a:solidFill>
                <a:srgbClr val="C2C8CB"/>
              </a:solidFill>
              <a:latin typeface="Calibri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488680" y="4160520"/>
            <a:ext cx="3465576" cy="14965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31800" indent="0" algn="ctr">
              <a:spcAft>
                <a:spcPts val="1050"/>
              </a:spcAft>
            </a:pPr>
            <a:r>
              <a:rPr lang="ru" sz="1900" b="1" dirty="0" smtClean="0">
                <a:solidFill>
                  <a:srgbClr val="2F5597"/>
                </a:solidFill>
                <a:latin typeface="Calibri"/>
              </a:rPr>
              <a:t> </a:t>
            </a:r>
            <a:r>
              <a:rPr lang="ru" sz="1900" b="1" dirty="0">
                <a:solidFill>
                  <a:srgbClr val="2F5597"/>
                </a:solidFill>
                <a:latin typeface="Calibri"/>
              </a:rPr>
              <a:t>Август 2023</a:t>
            </a:r>
          </a:p>
          <a:p>
            <a:pPr marL="304800" indent="-304800">
              <a:lnSpc>
                <a:spcPts val="1680"/>
              </a:lnSpc>
            </a:pPr>
            <a:r>
              <a:rPr lang="ru" sz="1400" dirty="0">
                <a:solidFill>
                  <a:srgbClr val="212121"/>
                </a:solidFill>
                <a:latin typeface="Calibri"/>
              </a:rPr>
              <a:t>✓    Утверждение директором ОУ рабочих программ (ФГОС-2022)</a:t>
            </a:r>
          </a:p>
          <a:p>
            <a:pPr marL="304800" indent="-304800">
              <a:lnSpc>
                <a:spcPts val="1680"/>
              </a:lnSpc>
            </a:pPr>
            <a:r>
              <a:rPr lang="ru" sz="1400" dirty="0">
                <a:solidFill>
                  <a:srgbClr val="212121"/>
                </a:solidFill>
                <a:latin typeface="Calibri"/>
              </a:rPr>
              <a:t>✓    Утверждение ООП на уровень начального/ основного /среднего общего образования (ФГОС-2022)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15680" y="2708920"/>
            <a:ext cx="4895088" cy="38100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17010"/>
              </a:spcAft>
            </a:pPr>
            <a:r>
              <a:rPr lang="ru" sz="3500" b="1" spc="-50" dirty="0">
                <a:solidFill>
                  <a:srgbClr val="026CC0"/>
                </a:solidFill>
                <a:latin typeface="Arial"/>
              </a:rPr>
              <a:t>Спасибо за внимание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2314</Words>
  <Application>Microsoft Office PowerPoint</Application>
  <PresentationFormat>Произвольный</PresentationFormat>
  <Paragraphs>443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16</cp:revision>
  <cp:lastPrinted>2023-03-24T06:44:58Z</cp:lastPrinted>
  <dcterms:modified xsi:type="dcterms:W3CDTF">2023-03-24T07:49:02Z</dcterms:modified>
</cp:coreProperties>
</file>