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71" r:id="rId12"/>
    <p:sldId id="272" r:id="rId13"/>
    <p:sldId id="273" r:id="rId14"/>
    <p:sldId id="274" r:id="rId15"/>
    <p:sldId id="276" r:id="rId16"/>
    <p:sldId id="284" r:id="rId17"/>
    <p:sldId id="287" r:id="rId18"/>
    <p:sldId id="288" r:id="rId19"/>
  </p:sldIdLst>
  <p:sldSz cx="12192000" cy="68595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storsipkro@mail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document/cons_doc_LAW_140174/" TargetMode="External"/><Relationship Id="rId13" Type="http://schemas.openxmlformats.org/officeDocument/2006/relationships/hyperlink" Target="https://edsoo.ru/Normativnie_dokumenti.htm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hyperlink" Target="https://docs.edu.gov.ru/document/b12aa655a39f6016af3974a98620bc34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hyperlink" Target="http://publication.pravo.gov.ru/Document/View/0001202211010045" TargetMode="External"/><Relationship Id="rId5" Type="http://schemas.openxmlformats.org/officeDocument/2006/relationships/image" Target="../media/image4.jpeg"/><Relationship Id="rId10" Type="http://schemas.openxmlformats.org/officeDocument/2006/relationships/hyperlink" Target="https://edsoo.ru/Prikaz_Ministerstva_prosvescheniya_Rossijskoj_Federacii_ot_31_05_2021_287_Ob_utverzhdenii_federalnogo_gosudarstvennogo_obrazovat.htm" TargetMode="External"/><Relationship Id="rId4" Type="http://schemas.openxmlformats.org/officeDocument/2006/relationships/image" Target="../media/image3.jpeg"/><Relationship Id="rId9" Type="http://schemas.openxmlformats.org/officeDocument/2006/relationships/hyperlink" Target="http://publication.pravo.gov.ru/Document/View/000120220912000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hyperlink" Target="https://edsoo.ru/Federalnaya_rabochaya_programma_osnovnogo_obschego_obrazovaniya_predmeta_Istoriya_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soo.ru/Primernaya_rabochaya_programma_osnovnogo_obschego_obrazovaniya_uchebnogo_modulya_Vvedenie_v_Novejshuyu_istoriyu_Rossii_Proekt_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Primernaya_rabochaya_programma_srednego_obschego_obrazovaniya_predmeta_Istoriya_uglublennij_uroven.htm" TargetMode="External"/><Relationship Id="rId2" Type="http://schemas.openxmlformats.org/officeDocument/2006/relationships/hyperlink" Target="https://edsoo.ru/Federalnaya_rabochaya_programma_osnovnogo_obschego_obrazovaniya_predmeta_Istoriya_.htm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dsoo.ru/" TargetMode="Externa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soo.ru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dsoo.ru/Federalnaya_rabochaya_programma_osnovnogo_obschego_obrazovaniya_predmeta_Istoriya_.htm" TargetMode="External"/><Relationship Id="rId3" Type="http://schemas.openxmlformats.org/officeDocument/2006/relationships/image" Target="../media/image16.jpeg"/><Relationship Id="rId7" Type="http://schemas.openxmlformats.org/officeDocument/2006/relationships/hyperlink" Target="https://edsoo.ru/constructor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soo.ru/Primernaya_rabochaya_programma_srednego_obschego_obrazovaniya_predmeta_Istoriya_uglublennij_uroven.htm" TargetMode="External"/><Relationship Id="rId5" Type="http://schemas.openxmlformats.org/officeDocument/2006/relationships/hyperlink" Target="https://edsoo.ru/Federalnaya_rabochaya_programma_srednego_obschego_obrazovaniya_predmeta_Istoriya_.htm" TargetMode="Externa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image" Target="../media/image18.jpeg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history.vz.ru/kak_byl_spasen_bjudzhet_i_finansovaja_sistema_rossii/28.html" TargetMode="External"/><Relationship Id="rId3" Type="http://schemas.openxmlformats.org/officeDocument/2006/relationships/hyperlink" Target="https://old.bigenc.ru/military_science/text/3795693" TargetMode="External"/><Relationship Id="rId7" Type="http://schemas.openxmlformats.org/officeDocument/2006/relationships/hyperlink" Target="https://history.vz.ru/kak_rozhdalas_russkaja_vesna_na_ukraine_(1989_-_2014)/5.html" TargetMode="External"/><Relationship Id="rId2" Type="http://schemas.openxmlformats.org/officeDocument/2006/relationships/hyperlink" Target="https://old.bigenc.ru/domestic_history/text/470703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ass.ru/info/6222164" TargetMode="External"/><Relationship Id="rId5" Type="http://schemas.openxmlformats.org/officeDocument/2006/relationships/hyperlink" Target="https://old.bigenc.ru/domestic_history/text/5680186" TargetMode="External"/><Relationship Id="rId4" Type="http://schemas.openxmlformats.org/officeDocument/2006/relationships/hyperlink" Target="https://old.bigenc.ru/text/5032025" TargetMode="External"/><Relationship Id="rId9" Type="http://schemas.openxmlformats.org/officeDocument/2006/relationships/hyperlink" Target="https://history.vz.ru/kak_menjalas_politicheskaja_sistema_rossii/26.html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26552" y="167640"/>
            <a:ext cx="3831336" cy="6217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Aft>
                <a:spcPts val="3150"/>
              </a:spcAft>
            </a:pPr>
            <a:endParaRPr lang="ru" sz="1300" dirty="0">
              <a:solidFill>
                <a:srgbClr val="17243D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4320" y="2261616"/>
            <a:ext cx="10491216" cy="3678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Bef>
                <a:spcPts val="4410"/>
              </a:spcBef>
              <a:spcAft>
                <a:spcPts val="1050"/>
              </a:spcAft>
            </a:pPr>
            <a:r>
              <a:rPr lang="ru" sz="3500" b="1" dirty="0" smtClean="0">
                <a:solidFill>
                  <a:srgbClr val="395C94"/>
                </a:solidFill>
                <a:latin typeface="Calibri"/>
              </a:rPr>
              <a:t>           </a:t>
            </a:r>
            <a:r>
              <a:rPr lang="ru" sz="3500" b="1" dirty="0" smtClean="0">
                <a:solidFill>
                  <a:srgbClr val="395C94"/>
                </a:solidFill>
                <a:latin typeface="Times New Roman" pitchFamily="18" charset="0"/>
                <a:cs typeface="Times New Roman" pitchFamily="18" charset="0"/>
              </a:rPr>
              <a:t>Преподавание </a:t>
            </a:r>
            <a:r>
              <a:rPr lang="ru" sz="3500" b="1" dirty="0">
                <a:solidFill>
                  <a:srgbClr val="395C94"/>
                </a:solidFill>
                <a:latin typeface="Times New Roman" pitchFamily="18" charset="0"/>
                <a:cs typeface="Times New Roman" pitchFamily="18" charset="0"/>
              </a:rPr>
              <a:t>предмета «История»</a:t>
            </a:r>
          </a:p>
          <a:p>
            <a:pPr indent="0" algn="ctr">
              <a:lnSpc>
                <a:spcPts val="4464"/>
              </a:lnSpc>
              <a:spcAft>
                <a:spcPts val="5250"/>
              </a:spcAft>
            </a:pPr>
            <a:r>
              <a:rPr lang="ru" sz="2700" b="1" dirty="0" smtClean="0">
                <a:solidFill>
                  <a:srgbClr val="395C94"/>
                </a:solidFill>
                <a:latin typeface="Times New Roman" pitchFamily="18" charset="0"/>
                <a:cs typeface="Times New Roman" pitchFamily="18" charset="0"/>
              </a:rPr>
              <a:t>   В </a:t>
            </a:r>
            <a:r>
              <a:rPr lang="ru" sz="3500" b="1" dirty="0">
                <a:solidFill>
                  <a:srgbClr val="395C94"/>
                </a:solidFill>
                <a:latin typeface="Times New Roman" pitchFamily="18" charset="0"/>
                <a:cs typeface="Times New Roman" pitchFamily="18" charset="0"/>
              </a:rPr>
              <a:t>2023/2024 учебном году: единое образовательное пространство РФ</a:t>
            </a:r>
          </a:p>
          <a:p>
            <a:pPr indent="0">
              <a:lnSpc>
                <a:spcPts val="1656"/>
              </a:lnSpc>
            </a:pPr>
            <a:r>
              <a:rPr lang="ru" sz="1300" dirty="0" smtClean="0">
                <a:solidFill>
                  <a:srgbClr val="17243D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</a:t>
            </a:r>
          </a:p>
          <a:p>
            <a:pPr indent="0">
              <a:lnSpc>
                <a:spcPts val="1656"/>
              </a:lnSpc>
            </a:pPr>
            <a:r>
              <a:rPr lang="ru" sz="1300" b="1" dirty="0">
                <a:solidFill>
                  <a:srgbClr val="17243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" sz="1300" b="1" dirty="0" smtClean="0">
                <a:solidFill>
                  <a:srgbClr val="17243D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</a:t>
            </a:r>
          </a:p>
          <a:p>
            <a:pPr indent="0">
              <a:lnSpc>
                <a:spcPts val="1656"/>
              </a:lnSpc>
            </a:pPr>
            <a:endParaRPr lang="ru" sz="1300" b="1" dirty="0">
              <a:solidFill>
                <a:srgbClr val="17243D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lnSpc>
                <a:spcPts val="1656"/>
              </a:lnSpc>
            </a:pPr>
            <a:r>
              <a:rPr lang="ru" sz="1300" b="1" dirty="0" smtClean="0">
                <a:solidFill>
                  <a:srgbClr val="17243D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</a:t>
            </a:r>
            <a:r>
              <a:rPr lang="ru" sz="2000" b="1" dirty="0" smtClean="0">
                <a:solidFill>
                  <a:srgbClr val="17243D"/>
                </a:solidFill>
                <a:latin typeface="Times New Roman" pitchFamily="18" charset="0"/>
                <a:cs typeface="Times New Roman" pitchFamily="18" charset="0"/>
              </a:rPr>
              <a:t>Методист ГБУ ДПО «Отрадненский РЦ»       Иванова Н.А.</a:t>
            </a:r>
            <a:endParaRPr lang="ru" sz="2000" b="1" dirty="0">
              <a:solidFill>
                <a:srgbClr val="17243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952" y="6190488"/>
            <a:ext cx="1801368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en-US" sz="1700" u="sng" dirty="0">
              <a:solidFill>
                <a:srgbClr val="0000FF"/>
              </a:solidFill>
              <a:latin typeface="Calibri"/>
              <a:hlinkClick r:id="rId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7240" y="6397752"/>
            <a:ext cx="2990088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2520"/>
              </a:spcBef>
            </a:pPr>
            <a:endParaRPr lang="ru" sz="1600" b="1" dirty="0">
              <a:solidFill>
                <a:srgbClr val="17243D"/>
              </a:solidFill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" y="1066800"/>
            <a:ext cx="393192" cy="4724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84" y="2093976"/>
            <a:ext cx="390144" cy="4754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176" y="3264408"/>
            <a:ext cx="390144" cy="472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44" y="4309872"/>
            <a:ext cx="387096" cy="4724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008" y="914400"/>
            <a:ext cx="4108704" cy="42885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648" y="5611368"/>
            <a:ext cx="393192" cy="47244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80744" y="170688"/>
            <a:ext cx="8135112" cy="259080"/>
          </a:xfrm>
          <a:prstGeom prst="rect">
            <a:avLst/>
          </a:prstGeom>
          <a:solidFill>
            <a:srgbClr val="4E80BD"/>
          </a:solidFill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3570"/>
              </a:spcAft>
            </a:pPr>
            <a:r>
              <a:rPr lang="ru" sz="1700">
                <a:solidFill>
                  <a:srgbClr val="FFFFFF"/>
                </a:solidFill>
                <a:latin typeface="Calibri"/>
              </a:rPr>
              <a:t>ПРАВОВЫЕ ОРИЕНТИРЫ ДЛЯ ОБРАЗОВАТЕЛЬНОЙ ОРГАНИЗАЦИИ В 2023-2024 УЧ. Г.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8120" y="1572768"/>
            <a:ext cx="6327648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Bef>
                <a:spcPts val="210"/>
              </a:spcBef>
              <a:spcAft>
                <a:spcPts val="1470"/>
              </a:spcAft>
            </a:pPr>
            <a:r>
              <a:rPr lang="en-US" sz="1700" dirty="0" smtClean="0">
                <a:solidFill>
                  <a:srgbClr val="17243D"/>
                </a:solidFill>
                <a:latin typeface="Calibri"/>
              </a:rPr>
              <a:t>"</a:t>
            </a:r>
            <a:r>
              <a:rPr lang="en-US" sz="1700" dirty="0" smtClean="0">
                <a:solidFill>
                  <a:srgbClr val="17243D"/>
                </a:solidFill>
                <a:latin typeface="Calibri"/>
                <a:hlinkClick r:id="rId8"/>
              </a:rPr>
              <a:t> </a:t>
            </a:r>
            <a:r>
              <a:rPr lang="ru" sz="1700" dirty="0">
                <a:solidFill>
                  <a:srgbClr val="0000FF"/>
                </a:solidFill>
                <a:latin typeface="Calibri"/>
                <a:hlinkClick r:id="rId8"/>
              </a:rPr>
              <a:t>ФЗ-№273 «ОБ ОБРАЗОВАНИИ В РОССИЙСКОЙ ФЕДЕРАЦИИ»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0768" y="2615184"/>
            <a:ext cx="3602736" cy="2225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L="178816" indent="0">
              <a:spcBef>
                <a:spcPts val="210"/>
              </a:spcBef>
              <a:spcAft>
                <a:spcPts val="2310"/>
              </a:spcAft>
            </a:pPr>
            <a:r>
              <a:rPr lang="ru" sz="1700">
                <a:solidFill>
                  <a:srgbClr val="0000FF"/>
                </a:solidFill>
                <a:latin typeface="Calibri"/>
                <a:hlinkClick r:id="rId9"/>
              </a:rPr>
              <a:t>ОБНОВЛЕННЫЙ ФГОС СОО 2022 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98576" y="3794760"/>
            <a:ext cx="3480816" cy="2225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L="191008" indent="0">
              <a:spcBef>
                <a:spcPts val="210"/>
              </a:spcBef>
              <a:spcAft>
                <a:spcPts val="1470"/>
              </a:spcAft>
            </a:pPr>
            <a:r>
              <a:rPr lang="ru" sz="1700" dirty="0">
                <a:solidFill>
                  <a:srgbClr val="0000FF"/>
                </a:solidFill>
                <a:latin typeface="Calibri"/>
                <a:hlinkClick r:id="rId10"/>
              </a:rPr>
              <a:t>ОБНОВЛЕННЫЙ ФГОС ООО </a:t>
            </a:r>
            <a:r>
              <a:rPr lang="ru" sz="1700" dirty="0" smtClean="0">
                <a:solidFill>
                  <a:srgbClr val="0000FF"/>
                </a:solidFill>
                <a:latin typeface="Calibri"/>
                <a:hlinkClick r:id="rId10"/>
              </a:rPr>
              <a:t>2021г</a:t>
            </a:r>
            <a:r>
              <a:rPr lang="ru" sz="1700" dirty="0">
                <a:solidFill>
                  <a:srgbClr val="0000FF"/>
                </a:solidFill>
                <a:latin typeface="Calibri"/>
                <a:hlinkClick r:id="rId1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86384" y="4861560"/>
            <a:ext cx="4529328" cy="2590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L="203200" indent="0">
              <a:spcBef>
                <a:spcPts val="210"/>
              </a:spcBef>
            </a:pPr>
            <a:r>
              <a:rPr lang="ru" sz="1700">
                <a:solidFill>
                  <a:srgbClr val="0000FF"/>
                </a:solidFill>
                <a:latin typeface="Calibri"/>
                <a:hlinkClick r:id="rId11"/>
              </a:rPr>
              <a:t>ФЕДЕРАЛЬНЫЙ ПЕРЕЧЕНЬ УЧЕБНИКОВ </a:t>
            </a:r>
            <a:r>
              <a:rPr lang="ru" sz="1700">
                <a:solidFill>
                  <a:srgbClr val="4571C2"/>
                </a:solidFill>
                <a:latin typeface="Calibri"/>
              </a:rPr>
              <a:t>2022г.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1752" y="6065520"/>
            <a:ext cx="4443984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dirty="0" smtClean="0">
                <a:solidFill>
                  <a:srgbClr val="17243D"/>
                </a:solidFill>
                <a:latin typeface="Calibri"/>
              </a:rPr>
              <a:t>           </a:t>
            </a:r>
            <a:r>
              <a:rPr lang="ru" sz="1700" dirty="0" smtClean="0">
                <a:solidFill>
                  <a:srgbClr val="17243D"/>
                </a:solidFill>
                <a:latin typeface="Calibri"/>
                <a:hlinkClick r:id="rId12"/>
              </a:rPr>
              <a:t> </a:t>
            </a:r>
            <a:r>
              <a:rPr lang="ru" sz="1700" u="sng" dirty="0">
                <a:solidFill>
                  <a:srgbClr val="0000FF"/>
                </a:solidFill>
                <a:latin typeface="Calibri"/>
                <a:hlinkClick r:id="rId12"/>
              </a:rPr>
              <a:t>КОНЦЕПЦИЯ ПРЕПОДАВАНИЯ ИСТОРИИ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263128" y="5413248"/>
            <a:ext cx="1417320" cy="7132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672"/>
              </a:lnSpc>
            </a:pPr>
            <a:r>
              <a:rPr lang="ru" sz="400">
                <a:solidFill>
                  <a:srgbClr val="71716F"/>
                </a:solidFill>
                <a:latin typeface="Bookman Old Style"/>
              </a:rPr>
              <a:t>11ркказ Министерства просвещении Российской Федерации от 12.08_2022 X» 732 "О внесении изменений в федеральный государственный </a:t>
            </a:r>
            <a:r>
              <a:rPr lang="ru" sz="500" b="1">
                <a:solidFill>
                  <a:srgbClr val="71716F"/>
                </a:solidFill>
                <a:latin typeface="Bookman Old Style"/>
              </a:rPr>
              <a:t>о6раэователы!ЫЙ </a:t>
            </a:r>
            <a:r>
              <a:rPr lang="ru" sz="400">
                <a:solidFill>
                  <a:srgbClr val="71716F"/>
                </a:solidFill>
                <a:latin typeface="Bookman Old Style"/>
              </a:rPr>
              <a:t>стандарт среднего </a:t>
            </a:r>
            <a:r>
              <a:rPr lang="ru" sz="500" b="1">
                <a:solidFill>
                  <a:srgbClr val="71716F"/>
                </a:solidFill>
                <a:latin typeface="Bookman Old Style"/>
              </a:rPr>
              <a:t>общего </a:t>
            </a:r>
            <a:r>
              <a:rPr lang="ru" sz="400">
                <a:solidFill>
                  <a:srgbClr val="71716F"/>
                </a:solidFill>
                <a:latin typeface="Bookman Old Style"/>
              </a:rPr>
              <a:t>образования, утвержденный приказом Министерства </a:t>
            </a:r>
            <a:r>
              <a:rPr lang="ru" sz="500" b="1">
                <a:solidFill>
                  <a:srgbClr val="71716F"/>
                </a:solidFill>
                <a:latin typeface="Bookman Old Style"/>
              </a:rPr>
              <a:t>обраэова</a:t>
            </a:r>
            <a:r>
              <a:rPr lang="ru" sz="500">
                <a:solidFill>
                  <a:srgbClr val="71716F"/>
                </a:solidFill>
                <a:latin typeface="Candara"/>
              </a:rPr>
              <a:t>1</a:t>
            </a:r>
            <a:r>
              <a:rPr lang="ru" sz="500" b="1">
                <a:solidFill>
                  <a:srgbClr val="71716F"/>
                </a:solidFill>
                <a:latin typeface="Bookman Old Style"/>
              </a:rPr>
              <a:t>шя </a:t>
            </a:r>
            <a:r>
              <a:rPr lang="ru" sz="400">
                <a:solidFill>
                  <a:srgbClr val="71716F"/>
                </a:solidFill>
                <a:latin typeface="Bookman Old Style"/>
              </a:rPr>
              <a:t>и науки Российской Федерации от 17 мая 2012 г. .V® 413"</a:t>
            </a:r>
          </a:p>
          <a:p>
            <a:pPr indent="0">
              <a:lnSpc>
                <a:spcPts val="672"/>
              </a:lnSpc>
            </a:pPr>
            <a:r>
              <a:rPr lang="ru" sz="400">
                <a:solidFill>
                  <a:srgbClr val="71716F"/>
                </a:solidFill>
                <a:latin typeface="Bookman Old Style"/>
              </a:rPr>
              <a:t>(12.09.2022 .V® 70034)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220200" y="6513576"/>
            <a:ext cx="2246376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/>
            <a:r>
              <a:rPr lang="ru" sz="1400" b="1" u="sng">
                <a:solidFill>
                  <a:srgbClr val="0000FF"/>
                </a:solidFill>
                <a:latin typeface="Calibri"/>
                <a:hlinkClick r:id="rId13"/>
              </a:rPr>
              <a:t>Нормативные документы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744" y="1658112"/>
            <a:ext cx="390144" cy="3962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2645664"/>
            <a:ext cx="310896" cy="390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4559808"/>
            <a:ext cx="9662160" cy="1981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5568" y="384048"/>
            <a:ext cx="3450336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193D78"/>
                </a:solidFill>
                <a:latin typeface="Calibri"/>
              </a:rPr>
              <a:t>ЕДИНАЯ СИСТЕМА ОБРАЗОВАНИЯ РФ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9872" y="2078736"/>
            <a:ext cx="1655064" cy="1798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600" b="1">
                <a:solidFill>
                  <a:srgbClr val="4571C2"/>
                </a:solidFill>
                <a:latin typeface="Calibri"/>
              </a:rPr>
              <a:t>Единые подходы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2920" y="2337816"/>
            <a:ext cx="4358640" cy="2011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>
                <a:solidFill>
                  <a:srgbClr val="071DA9"/>
                </a:solidFill>
                <a:latin typeface="Calibri"/>
              </a:rPr>
              <a:t>к формированию содержания образования 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2920" y="2660904"/>
            <a:ext cx="1085088" cy="1127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>
                <a:solidFill>
                  <a:srgbClr val="071DA9"/>
                </a:solidFill>
                <a:latin typeface="Calibri"/>
              </a:rPr>
              <a:t>воспитания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9872" y="2901696"/>
            <a:ext cx="1825752" cy="1859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600" b="1">
                <a:solidFill>
                  <a:srgbClr val="4571C2"/>
                </a:solidFill>
                <a:latin typeface="Calibri"/>
              </a:rPr>
              <a:t>Единые стандарты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3776" y="3160776"/>
            <a:ext cx="3810000" cy="4693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>
                <a:solidFill>
                  <a:srgbClr val="071DA9"/>
                </a:solidFill>
                <a:latin typeface="Calibri"/>
              </a:rPr>
              <a:t>образовательного пространства страны </a:t>
            </a:r>
            <a:r>
              <a:rPr lang="ru" sz="1600" b="1">
                <a:solidFill>
                  <a:srgbClr val="4571C2"/>
                </a:solidFill>
                <a:latin typeface="Calibri"/>
              </a:rPr>
              <a:t>Единая система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3776" y="3712464"/>
            <a:ext cx="4136136" cy="4724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>
                <a:solidFill>
                  <a:srgbClr val="071DA9"/>
                </a:solidFill>
                <a:latin typeface="Calibri"/>
              </a:rPr>
              <a:t>мониторинга эффективности деятельности образовательных организаций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04304" y="329184"/>
            <a:ext cx="4511040" cy="4815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420"/>
              </a:spcAft>
            </a:pPr>
            <a:r>
              <a:rPr lang="ru" sz="1600" b="1">
                <a:solidFill>
                  <a:srgbClr val="193D78"/>
                </a:solidFill>
                <a:latin typeface="Calibri"/>
              </a:rPr>
              <a:t>ЕДИНСТВО СОДЕРЖАНИЯОБЩЕГООБРАЗОВАНИЯ</a:t>
            </a:r>
          </a:p>
          <a:p>
            <a:pPr indent="0" algn="ctr"/>
            <a:r>
              <a:rPr lang="ru" sz="1600" b="1">
                <a:solidFill>
                  <a:srgbClr val="193D78"/>
                </a:solidFill>
                <a:latin typeface="Calibri"/>
              </a:rPr>
              <a:t>ФОП ООО и СОО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717280" y="1597152"/>
            <a:ext cx="1414272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1680"/>
              </a:spcAft>
            </a:pPr>
            <a:r>
              <a:rPr lang="ru" sz="1300" b="1" cap="small">
                <a:solidFill>
                  <a:srgbClr val="071DA9"/>
                </a:solidFill>
                <a:latin typeface="Calibri"/>
              </a:rPr>
              <a:t>целевой раздел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309360" y="2078736"/>
            <a:ext cx="4876800" cy="4937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100">
                <a:latin typeface="Calibri"/>
              </a:rPr>
              <a:t>■    пояснительная записка;</a:t>
            </a:r>
          </a:p>
          <a:p>
            <a:pPr indent="0" algn="just">
              <a:lnSpc>
                <a:spcPts val="1440"/>
              </a:lnSpc>
            </a:pPr>
            <a:r>
              <a:rPr lang="ru" sz="1100">
                <a:latin typeface="Calibri"/>
              </a:rPr>
              <a:t>■    планируемые результаты освоения обучающимися ФООП;</a:t>
            </a:r>
          </a:p>
          <a:p>
            <a:pPr indent="0" algn="just">
              <a:lnSpc>
                <a:spcPts val="1440"/>
              </a:lnSpc>
            </a:pPr>
            <a:r>
              <a:rPr lang="ru" sz="1100">
                <a:latin typeface="Calibri"/>
              </a:rPr>
              <a:t>■    система оценки достижения планируемых результатов освоения ФООП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711696" y="2822448"/>
            <a:ext cx="5053584" cy="7498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spcBef>
                <a:spcPts val="1260"/>
              </a:spcBef>
              <a:spcAft>
                <a:spcPts val="420"/>
              </a:spcAft>
            </a:pPr>
            <a:r>
              <a:rPr lang="ru" sz="1300" b="1">
                <a:solidFill>
                  <a:srgbClr val="071DA9"/>
                </a:solidFill>
                <a:latin typeface="Calibri"/>
              </a:rPr>
              <a:t>СОДЕРЖАТЕЛЬНЫЙ РАЗДЕЛ</a:t>
            </a:r>
          </a:p>
          <a:p>
            <a:pPr indent="0" algn="just">
              <a:lnSpc>
                <a:spcPts val="1440"/>
              </a:lnSpc>
            </a:pPr>
            <a:r>
              <a:rPr lang="ru" sz="1100">
                <a:latin typeface="Calibri"/>
              </a:rPr>
              <a:t>федеральные рабочие программы учебных предметов;</a:t>
            </a:r>
          </a:p>
          <a:p>
            <a:pPr indent="0" algn="just">
              <a:lnSpc>
                <a:spcPts val="1440"/>
              </a:lnSpc>
              <a:spcAft>
                <a:spcPts val="2940"/>
              </a:spcAft>
            </a:pPr>
            <a:r>
              <a:rPr lang="ru" sz="1100">
                <a:latin typeface="Calibri"/>
              </a:rPr>
              <a:t>программа формирования универсальных учебных действий у обучающихся; федеральная рабочая программа воспитания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52032" y="3864864"/>
            <a:ext cx="524256" cy="4572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400" dirty="0">
              <a:latin typeface="Sylfae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607552" y="4139184"/>
            <a:ext cx="2304288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Bef>
                <a:spcPts val="2940"/>
              </a:spcBef>
            </a:pPr>
            <a:r>
              <a:rPr lang="ru" sz="1300" b="1">
                <a:solidFill>
                  <a:srgbClr val="071DA9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784848" y="4352544"/>
            <a:ext cx="1920240" cy="1706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latin typeface="Calibri"/>
              </a:rPr>
              <a:t>федеральный учебный план;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1256" y="445008"/>
            <a:ext cx="7153656" cy="3017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2310"/>
              </a:spcAft>
            </a:pPr>
            <a:r>
              <a:rPr lang="ru" sz="2300" b="1">
                <a:solidFill>
                  <a:srgbClr val="4571C2"/>
                </a:solidFill>
                <a:latin typeface="Calibri"/>
              </a:rPr>
              <a:t>Место предмета в учебном плане ООО 2023-2024 уч. г.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11808" y="1130808"/>
          <a:ext cx="8385048" cy="4742688"/>
        </p:xfrm>
        <a:graphic>
          <a:graphicData uri="http://schemas.openxmlformats.org/drawingml/2006/table">
            <a:tbl>
              <a:tblPr/>
              <a:tblGrid>
                <a:gridCol w="2270760"/>
                <a:gridCol w="3044952"/>
                <a:gridCol w="3069336"/>
              </a:tblGrid>
              <a:tr h="356616"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Учебный предмет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Класс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Количество часов в неделю</a:t>
                      </a:r>
                    </a:p>
                  </a:txBody>
                  <a:tcPr marL="0" marR="0" marT="0" marB="0"/>
                </a:tc>
              </a:tr>
              <a:tr h="710184"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>
                          <a:latin typeface="Calibri"/>
                        </a:rPr>
                        <a:t>5</a:t>
                      </a:r>
                    </a:p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ФРП </a:t>
                      </a:r>
                      <a:r>
                        <a:rPr lang="en-US" sz="1100">
                          <a:solidFill>
                            <a:srgbClr val="0000FF"/>
                          </a:solidFill>
                          <a:latin typeface="Calibri"/>
                          <a:hlinkClick r:id="rId2"/>
                        </a:rPr>
                        <a:t>https://edsoo.ru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</a:tr>
              <a:tr h="710184"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>
                          <a:latin typeface="Calibri"/>
                        </a:rPr>
                        <a:t>6</a:t>
                      </a:r>
                    </a:p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ФРП </a:t>
                      </a:r>
                      <a:r>
                        <a:rPr lang="en-US" sz="1100">
                          <a:solidFill>
                            <a:srgbClr val="0000FF"/>
                          </a:solidFill>
                          <a:latin typeface="Calibri"/>
                          <a:hlinkClick r:id="rId2"/>
                        </a:rPr>
                        <a:t>https://edsoo.ru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</a:tr>
              <a:tr h="710184"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210"/>
                        </a:spcAft>
                      </a:pPr>
                      <a:r>
                        <a:rPr lang="ru" sz="1100">
                          <a:latin typeface="Calibri"/>
                        </a:rPr>
                        <a:t>7</a:t>
                      </a:r>
                    </a:p>
                    <a:p>
                      <a:pPr indent="0" algn="ctr">
                        <a:lnSpc>
                          <a:spcPts val="1560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ранее разработанных программ по истории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</a:tr>
              <a:tr h="710184"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210"/>
                        </a:spcAft>
                      </a:pPr>
                      <a:r>
                        <a:rPr lang="ru" sz="1100">
                          <a:latin typeface="Calibri"/>
                        </a:rPr>
                        <a:t>8</a:t>
                      </a:r>
                    </a:p>
                    <a:p>
                      <a:pPr indent="0" algn="ctr">
                        <a:lnSpc>
                          <a:spcPts val="1560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ранее разработанных программ по истории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</a:tr>
              <a:tr h="679704"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210"/>
                        </a:spcAft>
                      </a:pPr>
                      <a:r>
                        <a:rPr lang="ru" sz="1100">
                          <a:latin typeface="Calibri"/>
                        </a:rPr>
                        <a:t>9</a:t>
                      </a:r>
                    </a:p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ранее разработанных программ по истории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2,5</a:t>
                      </a:r>
                    </a:p>
                  </a:txBody>
                  <a:tcPr marL="0" marR="0" marT="0" marB="0"/>
                </a:tc>
              </a:tr>
              <a:tr h="865632"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60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ПРП по курсу «Введение в новейшую историю России» </a:t>
                      </a:r>
                      <a:r>
                        <a:rPr lang="en-US" sz="1100">
                          <a:solidFill>
                            <a:srgbClr val="0000FF"/>
                          </a:solidFill>
                          <a:latin typeface="Calibri"/>
                          <a:hlinkClick r:id="rId2"/>
                        </a:rPr>
                        <a:t>https://edsoo.ru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0,5</a:t>
                      </a:r>
                    </a:p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>
                          <a:latin typeface="Calibri"/>
                        </a:rPr>
                        <a:t>в том числе, модуль «Введение в новейшую историю России»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07008" y="6077712"/>
            <a:ext cx="1865376" cy="548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36"/>
              </a:lnSpc>
            </a:pPr>
            <a:r>
              <a:rPr lang="ru" sz="1100">
                <a:latin typeface="Calibri"/>
              </a:rPr>
              <a:t>Использование ранее разработанных программ по истории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111752" y="6092952"/>
          <a:ext cx="5605272" cy="509016"/>
        </p:xfrm>
        <a:graphic>
          <a:graphicData uri="http://schemas.openxmlformats.org/drawingml/2006/table">
            <a:tbl>
              <a:tblPr/>
              <a:tblGrid>
                <a:gridCol w="3124200"/>
                <a:gridCol w="2481072"/>
              </a:tblGrid>
              <a:tr h="246888">
                <a:tc>
                  <a:txBody>
                    <a:bodyPr/>
                    <a:lstStyle/>
                    <a:p>
                      <a:pPr marL="596900" indent="0"/>
                      <a:r>
                        <a:rPr lang="ru" sz="1100">
                          <a:latin typeface="Calibri"/>
                        </a:rPr>
                        <a:t>Использование ПРП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>
                          <a:solidFill>
                            <a:srgbClr val="304055"/>
                          </a:solidFill>
                          <a:latin typeface="Calibri"/>
                        </a:rPr>
                        <a:t>Использование ФРП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  <a:tr h="262128">
                <a:tc>
                  <a:txBody>
                    <a:bodyPr/>
                    <a:lstStyle/>
                    <a:p>
                      <a:pPr marL="736600" indent="0"/>
                      <a:r>
                        <a:rPr lang="en-US" sz="1100">
                          <a:solidFill>
                            <a:srgbClr val="0000FF"/>
                          </a:solidFill>
                          <a:latin typeface="Calibri"/>
                          <a:hlinkClick r:id="rId2"/>
                        </a:rPr>
                        <a:t>https://edsoo.ru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1100">
                          <a:solidFill>
                            <a:srgbClr val="0000FF"/>
                          </a:solidFill>
                          <a:latin typeface="Calibri"/>
                          <a:hlinkClick r:id="rId2"/>
                        </a:rPr>
                        <a:t>https://edsoo.ru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1392" y="121920"/>
            <a:ext cx="9122664" cy="7680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336"/>
              </a:lnSpc>
            </a:pPr>
            <a:r>
              <a:rPr lang="ru" sz="2700" b="1">
                <a:solidFill>
                  <a:srgbClr val="304055"/>
                </a:solidFill>
                <a:latin typeface="Calibri"/>
              </a:rPr>
              <a:t>Место предмета в учебном плане на уровне среднего общего образования в 2023-2024 уч. году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42944" y="6117336"/>
            <a:ext cx="8180832" cy="4084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56"/>
              </a:lnSpc>
            </a:pPr>
            <a:r>
              <a:rPr lang="ru" sz="1300">
                <a:latin typeface="Calibri"/>
              </a:rPr>
              <a:t>*В универсальном профиле два учебных предмета углубления определяет ОУ по заявлению обучающегося ( иное сочетание предметов, чем предложено в п. 27.8 ФОП СОО)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332720" y="3508248"/>
            <a:ext cx="1313688" cy="710184"/>
          </a:xfrm>
          <a:prstGeom prst="rect">
            <a:avLst/>
          </a:prstGeom>
          <a:solidFill>
            <a:srgbClr val="E4E4EB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>
                <a:solidFill>
                  <a:srgbClr val="304055"/>
                </a:solidFill>
                <a:latin typeface="Calibri"/>
              </a:rPr>
              <a:t>Использование ФРП базового уровня и ПРП углубленного уровня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57216" y="1018032"/>
            <a:ext cx="1271016" cy="2468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2700" b="1">
                <a:solidFill>
                  <a:srgbClr val="304055"/>
                </a:solidFill>
                <a:latin typeface="Calibri"/>
              </a:rPr>
              <a:t>10 класс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415242"/>
              </p:ext>
            </p:extLst>
          </p:nvPr>
        </p:nvGraphicFramePr>
        <p:xfrm>
          <a:off x="826008" y="1413569"/>
          <a:ext cx="8897112" cy="4715256"/>
        </p:xfrm>
        <a:graphic>
          <a:graphicData uri="http://schemas.openxmlformats.org/drawingml/2006/table">
            <a:tbl>
              <a:tblPr/>
              <a:tblGrid>
                <a:gridCol w="1880616"/>
                <a:gridCol w="2502408"/>
                <a:gridCol w="2499360"/>
                <a:gridCol w="2014728"/>
              </a:tblGrid>
              <a:tr h="351222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Учебный</a:t>
                      </a:r>
                    </a:p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предмет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>
                          <a:solidFill>
                            <a:srgbClr val="17243D"/>
                          </a:solidFill>
                          <a:latin typeface="Calibri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10 класс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Технологический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  <a:tr h="527304">
                <a:tc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(инженерные классы)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  <a:tr h="252984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Технологический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</a:tr>
              <a:tr h="469392">
                <a:tc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(</a:t>
                      </a:r>
                      <a:r>
                        <a:rPr lang="ru" sz="1000" b="1">
                          <a:solidFill>
                            <a:srgbClr val="17243D"/>
                          </a:solidFill>
                          <a:latin typeface="Calibri"/>
                        </a:rPr>
                        <a:t>информационно -технологический)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  <a:tr h="771144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  <a:tr h="377952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Гуманитарный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</a:tr>
              <a:tr h="341376">
                <a:tc>
                  <a:txBody>
                    <a:bodyPr/>
                    <a:lstStyle/>
                    <a:p>
                      <a:endParaRPr sz="1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варианты 3,4,5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углублённый*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4*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Социально-экономический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</a:tr>
              <a:tr h="252984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Универсальный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углублённый 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>
                          <a:solidFill>
                            <a:srgbClr val="17243D"/>
                          </a:solidFill>
                          <a:latin typeface="Calibri"/>
                        </a:rPr>
                        <a:t>4*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7176" y="121920"/>
            <a:ext cx="9555480" cy="11460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384"/>
              </a:lnSpc>
            </a:pPr>
            <a:r>
              <a:rPr lang="ru" sz="2700" b="1">
                <a:solidFill>
                  <a:srgbClr val="304055"/>
                </a:solidFill>
                <a:latin typeface="Calibri"/>
              </a:rPr>
              <a:t>Место предмета в учебном плане на уровне среднего общего образования в 2023-2024 уч. году</a:t>
            </a:r>
          </a:p>
          <a:p>
            <a:pPr indent="0" algn="ctr">
              <a:lnSpc>
                <a:spcPts val="3384"/>
              </a:lnSpc>
              <a:spcAft>
                <a:spcPts val="2100"/>
              </a:spcAft>
            </a:pPr>
            <a:r>
              <a:rPr lang="ru" sz="2700" b="1">
                <a:solidFill>
                  <a:srgbClr val="304055"/>
                </a:solidFill>
                <a:latin typeface="Calibri"/>
              </a:rPr>
              <a:t>11 класс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07008" y="1664208"/>
          <a:ext cx="9140952" cy="4373880"/>
        </p:xfrm>
        <a:graphic>
          <a:graphicData uri="http://schemas.openxmlformats.org/drawingml/2006/table">
            <a:tbl>
              <a:tblPr/>
              <a:tblGrid>
                <a:gridCol w="1883664"/>
                <a:gridCol w="2505456"/>
                <a:gridCol w="2502408"/>
                <a:gridCol w="2249424"/>
              </a:tblGrid>
              <a:tr h="1149096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Учебный</a:t>
                      </a:r>
                    </a:p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предмет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7243D"/>
                          </a:solidFill>
                          <a:latin typeface="Calibri"/>
                        </a:rPr>
                        <a:t>11 класс</a:t>
                      </a:r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Технологический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</a:tr>
              <a:tr h="521208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Гуманитарный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Социально-экономический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D7E3BD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Универсальный (1*,2,3,4)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базовый/углублённый*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2</a:t>
                      </a:r>
                    </a:p>
                    <a:p>
                      <a:pPr indent="0" algn="ctr"/>
                      <a:r>
                        <a:rPr lang="ru" sz="1300" b="1">
                          <a:solidFill>
                            <a:srgbClr val="304055"/>
                          </a:solidFill>
                          <a:latin typeface="Calibri"/>
                        </a:rPr>
                        <a:t>4*</a:t>
                      </a:r>
                    </a:p>
                  </a:txBody>
                  <a:tcPr marL="0" marR="0" marT="0" marB="0" anchor="ctr">
                    <a:solidFill>
                      <a:srgbClr val="D7E3BD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293608" y="6242304"/>
            <a:ext cx="2456688" cy="362712"/>
          </a:xfrm>
          <a:prstGeom prst="rect">
            <a:avLst/>
          </a:prstGeom>
          <a:solidFill>
            <a:srgbClr val="D7E3B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560"/>
              </a:lnSpc>
            </a:pPr>
            <a:r>
              <a:rPr lang="ru" sz="1100">
                <a:latin typeface="Calibri"/>
              </a:rPr>
              <a:t>Использование ранее разработанных программ по истории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4728" y="384048"/>
            <a:ext cx="8385048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1890"/>
              </a:spcAft>
            </a:pPr>
            <a:r>
              <a:rPr lang="ru" sz="2300" b="1">
                <a:solidFill>
                  <a:srgbClr val="395C94"/>
                </a:solidFill>
                <a:latin typeface="Calibri"/>
              </a:rPr>
              <a:t>Распределение часов по курсам на уровне ООО 2023-2024 уч. г.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359408" y="978408"/>
          <a:ext cx="9613392" cy="5452872"/>
        </p:xfrm>
        <a:graphic>
          <a:graphicData uri="http://schemas.openxmlformats.org/drawingml/2006/table">
            <a:tbl>
              <a:tblPr/>
              <a:tblGrid>
                <a:gridCol w="2292096"/>
                <a:gridCol w="2057400"/>
                <a:gridCol w="5263896"/>
              </a:tblGrid>
              <a:tr h="883920"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FFFFFF"/>
                          </a:solidFill>
                          <a:latin typeface="Calibri"/>
                        </a:rPr>
                        <a:t>Класс</a:t>
                      </a:r>
                    </a:p>
                  </a:txBody>
                  <a:tcPr marL="0" marR="0" marT="0" marB="0"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0"/>
                      <a:r>
                        <a:rPr lang="ru" sz="1600" b="1">
                          <a:solidFill>
                            <a:srgbClr val="FFFFFF"/>
                          </a:solidFill>
                          <a:latin typeface="Calibri"/>
                        </a:rPr>
                        <a:t>Количество часов</a:t>
                      </a:r>
                    </a:p>
                  </a:txBody>
                  <a:tcPr marL="0" marR="0" marT="0" marB="0"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FFFFFF"/>
                          </a:solidFill>
                          <a:latin typeface="Calibri"/>
                        </a:rPr>
                        <a:t>Распределение часов</a:t>
                      </a:r>
                    </a:p>
                  </a:txBody>
                  <a:tcPr marL="0" marR="0" marT="0" marB="0">
                    <a:solidFill>
                      <a:srgbClr val="4E80BD"/>
                    </a:solidFill>
                  </a:tcPr>
                </a:tc>
              </a:tr>
              <a:tr h="633984">
                <a:tc>
                  <a:txBody>
                    <a:bodyPr/>
                    <a:lstStyle/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Calibri"/>
                        </a:rPr>
                        <a:t>5</a:t>
                      </a:r>
                    </a:p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ФРП </a:t>
                      </a:r>
                      <a:r>
                        <a:rPr lang="en-US" sz="1100" b="1">
                          <a:solidFill>
                            <a:srgbClr val="0000FF"/>
                          </a:solidFill>
                          <a:latin typeface="Calibri"/>
                          <a:hlinkClick r:id="rId2"/>
                        </a:rPr>
                        <a:t>https://edsoo.ru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marR="1346200" indent="0">
                        <a:lnSpc>
                          <a:spcPts val="1560"/>
                        </a:lnSpc>
                      </a:pPr>
                      <a:r>
                        <a:rPr lang="ru" sz="1100" b="1">
                          <a:latin typeface="Calibri"/>
                        </a:rPr>
                        <a:t>Всеобщая история. </a:t>
                      </a:r>
                      <a:r>
                        <a:rPr lang="ru" sz="1100">
                          <a:latin typeface="Calibri"/>
                        </a:rPr>
                        <a:t>История Древнего мира </a:t>
                      </a:r>
                      <a:r>
                        <a:rPr lang="ru" sz="1100" b="1">
                          <a:latin typeface="Calibri"/>
                        </a:rPr>
                        <a:t>(68 </a:t>
                      </a:r>
                      <a:r>
                        <a:rPr lang="ru" sz="1100">
                          <a:latin typeface="Calibri"/>
                        </a:rPr>
                        <a:t>часов)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  <a:tr h="627888">
                <a:tc>
                  <a:txBody>
                    <a:bodyPr/>
                    <a:lstStyle/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Calibri"/>
                        </a:rPr>
                        <a:t>6</a:t>
                      </a:r>
                    </a:p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ФРП </a:t>
                      </a:r>
                      <a:r>
                        <a:rPr lang="en-US" sz="1100" b="1">
                          <a:solidFill>
                            <a:srgbClr val="0000FF"/>
                          </a:solidFill>
                          <a:latin typeface="Calibri"/>
                          <a:hlinkClick r:id="rId3"/>
                        </a:rPr>
                        <a:t>https://edsoo.ru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marR="1346200" indent="0">
                        <a:lnSpc>
                          <a:spcPts val="1488"/>
                        </a:lnSpc>
                      </a:pPr>
                      <a:r>
                        <a:rPr lang="ru" sz="1100" b="1">
                          <a:latin typeface="Calibri"/>
                        </a:rPr>
                        <a:t>Всеобщая история. </a:t>
                      </a:r>
                      <a:r>
                        <a:rPr lang="ru" sz="1100">
                          <a:latin typeface="Calibri"/>
                        </a:rPr>
                        <a:t>История Средних веков </a:t>
                      </a:r>
                      <a:r>
                        <a:rPr lang="ru" sz="1100" b="1">
                          <a:latin typeface="Calibri"/>
                        </a:rPr>
                        <a:t>(23 </a:t>
                      </a:r>
                      <a:r>
                        <a:rPr lang="ru" sz="1100">
                          <a:latin typeface="Calibri"/>
                        </a:rPr>
                        <a:t>часа) </a:t>
                      </a:r>
                      <a:r>
                        <a:rPr lang="ru" sz="1100" b="1">
                          <a:latin typeface="Calibri"/>
                        </a:rPr>
                        <a:t>История России. </a:t>
                      </a:r>
                      <a:r>
                        <a:rPr lang="ru" sz="1100">
                          <a:latin typeface="Calibri"/>
                        </a:rPr>
                        <a:t>От Руси к Российскому государству </a:t>
                      </a:r>
                      <a:r>
                        <a:rPr lang="ru" sz="1100" b="1">
                          <a:latin typeface="Calibri"/>
                        </a:rPr>
                        <a:t>(45 </a:t>
                      </a:r>
                      <a:r>
                        <a:rPr lang="ru" sz="1100">
                          <a:latin typeface="Calibri"/>
                        </a:rPr>
                        <a:t>часов)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</a:tr>
              <a:tr h="826008">
                <a:tc>
                  <a:txBody>
                    <a:bodyPr/>
                    <a:lstStyle/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 b="1">
                          <a:latin typeface="Calibri"/>
                        </a:rPr>
                        <a:t>7</a:t>
                      </a:r>
                    </a:p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ранее разработанных программ по истории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46200" indent="0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Calibri"/>
                        </a:rPr>
                        <a:t>Всеобщая история. (24-26 </a:t>
                      </a:r>
                      <a:r>
                        <a:rPr lang="ru" sz="1100">
                          <a:latin typeface="Calibri"/>
                        </a:rPr>
                        <a:t>ч) </a:t>
                      </a:r>
                      <a:r>
                        <a:rPr lang="ru" sz="1100" b="1">
                          <a:latin typeface="Calibri"/>
                        </a:rPr>
                        <a:t>История России. (42-44 </a:t>
                      </a:r>
                      <a:r>
                        <a:rPr lang="ru" sz="1100">
                          <a:latin typeface="Calibri"/>
                        </a:rPr>
                        <a:t>ч)</a:t>
                      </a:r>
                    </a:p>
                  </a:txBody>
                  <a:tcPr marL="0" marR="0" marT="0" marB="0"/>
                </a:tc>
              </a:tr>
              <a:tr h="826008">
                <a:tc>
                  <a:txBody>
                    <a:bodyPr/>
                    <a:lstStyle/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 b="1">
                          <a:latin typeface="Calibri"/>
                        </a:rPr>
                        <a:t>8</a:t>
                      </a:r>
                    </a:p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ранее разработанных программ по истории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46200" indent="0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Calibri"/>
                        </a:rPr>
                        <a:t>Всеобщая история. (24-26 </a:t>
                      </a:r>
                      <a:r>
                        <a:rPr lang="ru" sz="1100">
                          <a:latin typeface="Calibri"/>
                        </a:rPr>
                        <a:t>ч) </a:t>
                      </a:r>
                      <a:r>
                        <a:rPr lang="ru" sz="1100" b="1">
                          <a:latin typeface="Calibri"/>
                        </a:rPr>
                        <a:t>История России. (42-44 </a:t>
                      </a:r>
                      <a:r>
                        <a:rPr lang="ru" sz="1100">
                          <a:latin typeface="Calibri"/>
                        </a:rPr>
                        <a:t>ч)</a:t>
                      </a:r>
                    </a:p>
                  </a:txBody>
                  <a:tcPr marL="0" marR="0" marT="0" marB="0"/>
                </a:tc>
              </a:tr>
              <a:tr h="822960">
                <a:tc>
                  <a:txBody>
                    <a:bodyPr/>
                    <a:lstStyle/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 b="1">
                          <a:latin typeface="Calibri"/>
                        </a:rPr>
                        <a:t>9</a:t>
                      </a:r>
                    </a:p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100">
                          <a:latin typeface="Calibri"/>
                        </a:rPr>
                        <a:t>Использование ранее разработанных программ по истории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Calibri"/>
                        </a:rPr>
                        <a:t>2,5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46200" indent="0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Calibri"/>
                        </a:rPr>
                        <a:t>Всеобщая история. (24-26 </a:t>
                      </a:r>
                      <a:r>
                        <a:rPr lang="ru" sz="1100">
                          <a:latin typeface="Calibri"/>
                        </a:rPr>
                        <a:t>ч) </a:t>
                      </a:r>
                      <a:r>
                        <a:rPr lang="ru" sz="1100" b="1">
                          <a:latin typeface="Calibri"/>
                        </a:rPr>
                        <a:t>История России. (42-44 </a:t>
                      </a:r>
                      <a:r>
                        <a:rPr lang="ru" sz="1100">
                          <a:latin typeface="Calibri"/>
                        </a:rPr>
                        <a:t>ч)</a:t>
                      </a:r>
                    </a:p>
                  </a:txBody>
                  <a:tcPr marL="0" marR="0" marT="0" marB="0"/>
                </a:tc>
              </a:tr>
              <a:tr h="832104">
                <a:tc>
                  <a:txBody>
                    <a:bodyPr/>
                    <a:lstStyle/>
                    <a:p>
                      <a:pPr indent="0" algn="ctr">
                        <a:lnSpc>
                          <a:spcPts val="1560"/>
                        </a:lnSpc>
                      </a:pPr>
                      <a:r>
                        <a:rPr lang="ru" sz="1100">
                          <a:solidFill>
                            <a:srgbClr val="FF0000"/>
                          </a:solidFill>
                          <a:latin typeface="Calibri"/>
                        </a:rPr>
                        <a:t>Использование ПРП по курсу Введение в новейшую историю России</a:t>
                      </a:r>
                    </a:p>
                    <a:p>
                      <a:pPr indent="0" algn="ctr">
                        <a:lnSpc>
                          <a:spcPts val="1560"/>
                        </a:lnSpc>
                      </a:pPr>
                      <a:r>
                        <a:rPr lang="en-US" sz="1100" b="1">
                          <a:solidFill>
                            <a:srgbClr val="0000FF"/>
                          </a:solidFill>
                          <a:latin typeface="Calibri"/>
                          <a:hlinkClick r:id="rId4"/>
                        </a:rPr>
                        <a:t>https://edsoo.ru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84"/>
                        </a:lnSpc>
                      </a:pPr>
                      <a:r>
                        <a:rPr lang="ru" sz="1100" b="1">
                          <a:solidFill>
                            <a:srgbClr val="FF0000"/>
                          </a:solidFill>
                          <a:latin typeface="Calibri"/>
                        </a:rPr>
                        <a:t>0,5</a:t>
                      </a:r>
                    </a:p>
                    <a:p>
                      <a:pPr indent="0" algn="ctr">
                        <a:lnSpc>
                          <a:spcPts val="1584"/>
                        </a:lnSpc>
                      </a:pPr>
                      <a:r>
                        <a:rPr lang="ru" sz="1100">
                          <a:solidFill>
                            <a:srgbClr val="FF0000"/>
                          </a:solidFill>
                          <a:latin typeface="Calibri"/>
                        </a:rPr>
                        <a:t>в том числе, модуль «Введение в новейшую историю России»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00" b="1">
                          <a:latin typeface="Calibri"/>
                        </a:rPr>
                        <a:t>Введение в новейшую историю России </a:t>
                      </a:r>
                      <a:r>
                        <a:rPr lang="ru" sz="1100">
                          <a:latin typeface="Calibri"/>
                        </a:rPr>
                        <a:t>- не менее </a:t>
                      </a:r>
                      <a:r>
                        <a:rPr lang="ru" sz="1100" b="1">
                          <a:latin typeface="Calibri"/>
                        </a:rPr>
                        <a:t>14 </a:t>
                      </a:r>
                      <a:r>
                        <a:rPr lang="ru" sz="1100">
                          <a:latin typeface="Calibri"/>
                        </a:rPr>
                        <a:t>часов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8360" y="225552"/>
            <a:ext cx="7348728" cy="9387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890"/>
              </a:spcAft>
            </a:pPr>
            <a:r>
              <a:rPr lang="ru" sz="2700" b="1">
                <a:solidFill>
                  <a:srgbClr val="304055"/>
                </a:solidFill>
                <a:latin typeface="Calibri"/>
              </a:rPr>
              <a:t>Распределение часов по курсам на уровне СОО</a:t>
            </a:r>
          </a:p>
          <a:p>
            <a:pPr marL="1710436" indent="0">
              <a:spcAft>
                <a:spcPts val="1890"/>
              </a:spcAft>
            </a:pPr>
            <a:r>
              <a:rPr lang="ru" sz="2700" b="1">
                <a:solidFill>
                  <a:srgbClr val="304055"/>
                </a:solidFill>
                <a:latin typeface="Calibri"/>
              </a:rPr>
              <a:t>в 2023-2024 учебном году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36904" y="1444752"/>
          <a:ext cx="10293096" cy="3721608"/>
        </p:xfrm>
        <a:graphic>
          <a:graphicData uri="http://schemas.openxmlformats.org/drawingml/2006/table">
            <a:tbl>
              <a:tblPr/>
              <a:tblGrid>
                <a:gridCol w="2215896"/>
                <a:gridCol w="2453640"/>
                <a:gridCol w="5623560"/>
              </a:tblGrid>
              <a:tr h="832104"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FFFFFF"/>
                          </a:solidFill>
                          <a:latin typeface="Calibri"/>
                        </a:rPr>
                        <a:t>Класс</a:t>
                      </a:r>
                    </a:p>
                  </a:txBody>
                  <a:tcPr marL="0" marR="0" marT="0" marB="0"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FFFFFF"/>
                          </a:solidFill>
                          <a:latin typeface="Calibri"/>
                        </a:rPr>
                        <a:t>Количество часов</a:t>
                      </a:r>
                    </a:p>
                  </a:txBody>
                  <a:tcPr marL="0" marR="0" marT="0" marB="0"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FFFFFF"/>
                          </a:solidFill>
                          <a:latin typeface="Calibri"/>
                        </a:rPr>
                        <a:t>Распределение часов</a:t>
                      </a:r>
                    </a:p>
                  </a:txBody>
                  <a:tcPr marL="0" marR="0" marT="0" marB="0">
                    <a:solidFill>
                      <a:srgbClr val="4E80BD"/>
                    </a:solidFill>
                  </a:tcPr>
                </a:tc>
              </a:tr>
              <a:tr h="597408">
                <a:tc>
                  <a:txBody>
                    <a:bodyPr/>
                    <a:lstStyle/>
                    <a:p>
                      <a:pPr indent="0" algn="ctr">
                        <a:lnSpc>
                          <a:spcPts val="1320"/>
                        </a:lnSpc>
                      </a:pPr>
                      <a:r>
                        <a:rPr lang="ru" sz="1050">
                          <a:latin typeface="Calibri"/>
                        </a:rPr>
                        <a:t>10 базовый уровень </a:t>
                      </a:r>
                      <a:r>
                        <a:rPr lang="ru" sz="1050">
                          <a:solidFill>
                            <a:srgbClr val="C10000"/>
                          </a:solidFill>
                          <a:latin typeface="Calibri"/>
                        </a:rPr>
                        <a:t>Использование ФРП </a:t>
                      </a:r>
                      <a:r>
                        <a:rPr lang="en-US" sz="1050">
                          <a:solidFill>
                            <a:srgbClr val="0000FF"/>
                          </a:solidFill>
                          <a:latin typeface="Calibri"/>
                          <a:hlinkClick r:id="rId2"/>
                        </a:rPr>
                        <a:t>https://edsoo.ru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1600" marR="660400" indent="0">
                        <a:lnSpc>
                          <a:spcPts val="1320"/>
                        </a:lnSpc>
                      </a:pPr>
                      <a:r>
                        <a:rPr lang="ru" sz="1000" b="1">
                          <a:latin typeface="Calibri"/>
                        </a:rPr>
                        <a:t>История России. </a:t>
                      </a:r>
                      <a:r>
                        <a:rPr lang="ru" sz="1050">
                          <a:latin typeface="Calibri"/>
                        </a:rPr>
                        <a:t>(45 часов) </a:t>
                      </a:r>
                      <a:r>
                        <a:rPr lang="ru" sz="1000" b="1">
                          <a:latin typeface="Calibri"/>
                        </a:rPr>
                        <a:t>Всеобщая история. </a:t>
                      </a:r>
                      <a:r>
                        <a:rPr lang="ru" sz="1050">
                          <a:latin typeface="Calibri"/>
                        </a:rPr>
                        <a:t>(23 часа)</a:t>
                      </a:r>
                    </a:p>
                  </a:txBody>
                  <a:tcPr marL="0" marR="0" marT="0" marB="0"/>
                </a:tc>
              </a:tr>
              <a:tr h="594360">
                <a:tc>
                  <a:txBody>
                    <a:bodyPr/>
                    <a:lstStyle/>
                    <a:p>
                      <a:pPr indent="0" algn="ctr">
                        <a:lnSpc>
                          <a:spcPts val="1320"/>
                        </a:lnSpc>
                      </a:pPr>
                      <a:r>
                        <a:rPr lang="ru" sz="1050">
                          <a:latin typeface="Calibri"/>
                        </a:rPr>
                        <a:t>10 углубленный уровень </a:t>
                      </a:r>
                      <a:r>
                        <a:rPr lang="ru" sz="1050">
                          <a:solidFill>
                            <a:srgbClr val="C10000"/>
                          </a:solidFill>
                          <a:latin typeface="Calibri"/>
                        </a:rPr>
                        <a:t>Использование ПРП </a:t>
                      </a:r>
                      <a:r>
                        <a:rPr lang="en-US" sz="1050">
                          <a:solidFill>
                            <a:srgbClr val="0000FF"/>
                          </a:solidFill>
                          <a:latin typeface="Calibri"/>
                          <a:hlinkClick r:id="rId3"/>
                        </a:rPr>
                        <a:t>https://edsoo.ru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marR="660400" indent="0">
                        <a:lnSpc>
                          <a:spcPts val="1320"/>
                        </a:lnSpc>
                      </a:pPr>
                      <a:r>
                        <a:rPr lang="ru" sz="1000" b="1">
                          <a:latin typeface="Calibri"/>
                        </a:rPr>
                        <a:t>История России </a:t>
                      </a:r>
                      <a:r>
                        <a:rPr lang="ru" sz="1050">
                          <a:latin typeface="Calibri"/>
                        </a:rPr>
                        <a:t>(102 часа) </a:t>
                      </a:r>
                      <a:r>
                        <a:rPr lang="ru" sz="1000" b="1">
                          <a:latin typeface="Calibri"/>
                        </a:rPr>
                        <a:t>Всеобщая история </a:t>
                      </a:r>
                      <a:r>
                        <a:rPr lang="ru" sz="1050">
                          <a:latin typeface="Calibri"/>
                        </a:rPr>
                        <a:t>(34 часов)</a:t>
                      </a:r>
                    </a:p>
                  </a:txBody>
                  <a:tcPr marL="0" marR="0" marT="0" marB="0"/>
                </a:tc>
              </a:tr>
              <a:tr h="762000">
                <a:tc>
                  <a:txBody>
                    <a:bodyPr/>
                    <a:lstStyle/>
                    <a:p>
                      <a:pPr indent="0" algn="ctr">
                        <a:lnSpc>
                          <a:spcPts val="1296"/>
                        </a:lnSpc>
                      </a:pPr>
                      <a:r>
                        <a:rPr lang="ru" sz="1050">
                          <a:latin typeface="Calibri"/>
                        </a:rPr>
                        <a:t>11 </a:t>
                      </a:r>
                      <a:r>
                        <a:rPr lang="ru" sz="1000" b="1">
                          <a:latin typeface="Calibri"/>
                        </a:rPr>
                        <a:t>базовый уровень</a:t>
                      </a:r>
                    </a:p>
                    <a:p>
                      <a:pPr indent="0" algn="ctr">
                        <a:lnSpc>
                          <a:spcPts val="1296"/>
                        </a:lnSpc>
                      </a:pPr>
                      <a:r>
                        <a:rPr lang="ru" sz="1050">
                          <a:latin typeface="Calibri"/>
                        </a:rPr>
                        <a:t>Использование ранее разработанных программ по истории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320"/>
                        </a:lnSpc>
                      </a:pPr>
                      <a:r>
                        <a:rPr lang="ru" sz="1000" b="1">
                          <a:latin typeface="Calibri"/>
                        </a:rPr>
                        <a:t>История России (42-44 часа).</a:t>
                      </a:r>
                    </a:p>
                    <a:p>
                      <a:pPr marL="101600" indent="0">
                        <a:lnSpc>
                          <a:spcPts val="1320"/>
                        </a:lnSpc>
                      </a:pPr>
                      <a:r>
                        <a:rPr lang="ru" sz="1000" b="1">
                          <a:latin typeface="Calibri"/>
                        </a:rPr>
                        <a:t>Всеобщая история. (24-26 часов).</a:t>
                      </a:r>
                    </a:p>
                    <a:p>
                      <a:pPr marL="101600" indent="0">
                        <a:lnSpc>
                          <a:spcPts val="1320"/>
                        </a:lnSpc>
                      </a:pPr>
                      <a:r>
                        <a:rPr lang="ru" sz="1050">
                          <a:latin typeface="Calibri"/>
                        </a:rPr>
                        <a:t>Изучаются курсы истории России и Всеобщей истории в хронологических рамках 1945 -начало XXI века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</a:tr>
              <a:tr h="935736">
                <a:tc>
                  <a:txBody>
                    <a:bodyPr/>
                    <a:lstStyle/>
                    <a:p>
                      <a:pPr indent="0" algn="ctr">
                        <a:lnSpc>
                          <a:spcPts val="1296"/>
                        </a:lnSpc>
                      </a:pPr>
                      <a:r>
                        <a:rPr lang="ru" sz="1000" b="1">
                          <a:latin typeface="Calibri"/>
                        </a:rPr>
                        <a:t>11 углубленный уровень</a:t>
                      </a:r>
                    </a:p>
                    <a:p>
                      <a:pPr indent="0" algn="ctr">
                        <a:lnSpc>
                          <a:spcPts val="1296"/>
                        </a:lnSpc>
                      </a:pPr>
                      <a:r>
                        <a:rPr lang="ru" sz="1050">
                          <a:latin typeface="Calibri"/>
                        </a:rPr>
                        <a:t>Использование ранее разработанных программ по истории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spcAft>
                          <a:spcPts val="1260"/>
                        </a:spcAft>
                      </a:pPr>
                      <a:r>
                        <a:rPr lang="ru" sz="1000" b="1">
                          <a:latin typeface="Calibri"/>
                        </a:rPr>
                        <a:t>Вариант 1. </a:t>
                      </a:r>
                      <a:r>
                        <a:rPr lang="ru" sz="1050">
                          <a:latin typeface="Calibri"/>
                        </a:rPr>
                        <a:t>Повторительно-обобщающий курс «История России до 1914 г. (4 часа)</a:t>
                      </a:r>
                    </a:p>
                    <a:p>
                      <a:pPr marL="101600" marR="279400" indent="0">
                        <a:lnSpc>
                          <a:spcPts val="1320"/>
                        </a:lnSpc>
                      </a:pPr>
                      <a:r>
                        <a:rPr lang="ru" sz="1000" b="1">
                          <a:latin typeface="Calibri"/>
                        </a:rPr>
                        <a:t>Вариант 2</a:t>
                      </a:r>
                      <a:r>
                        <a:rPr lang="ru" sz="1050">
                          <a:latin typeface="Calibri"/>
                        </a:rPr>
                        <a:t>. Изучаются курсы </a:t>
                      </a:r>
                      <a:r>
                        <a:rPr lang="ru" sz="1000" b="1">
                          <a:latin typeface="Calibri"/>
                        </a:rPr>
                        <a:t>истории России </a:t>
                      </a:r>
                      <a:r>
                        <a:rPr lang="ru" sz="1050">
                          <a:latin typeface="Calibri"/>
                        </a:rPr>
                        <a:t>и </a:t>
                      </a:r>
                      <a:r>
                        <a:rPr lang="ru" sz="1000" b="1">
                          <a:latin typeface="Calibri"/>
                        </a:rPr>
                        <a:t>Всеобщей истории </a:t>
                      </a:r>
                      <a:r>
                        <a:rPr lang="ru" sz="1050">
                          <a:latin typeface="Calibri"/>
                        </a:rPr>
                        <a:t>в хронологических рамках 1945 - начало XXI века (2 часа в неделю), а также повторительно-обобщающий курс истории России до 1914 года (2 часа в неделю)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20496" y="5772912"/>
            <a:ext cx="10497312" cy="350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  <a:spcBef>
                <a:spcPts val="3360"/>
              </a:spcBef>
            </a:pPr>
            <a:r>
              <a:rPr lang="ru" sz="1100">
                <a:solidFill>
                  <a:srgbClr val="304055"/>
                </a:solidFill>
                <a:latin typeface="Calibri"/>
              </a:rPr>
              <a:t>Предмет «История» на углубленном уровне включает в себя расширенное содержание «Истории» на базовом уровне, а такжеповторительно-обобщающий курс «История России до 1914 года», направленный на подготовку к итоговой аттестации и вступительным испытаниям в вузы.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208" y="911352"/>
            <a:ext cx="4059936" cy="15179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56" y="902208"/>
            <a:ext cx="1813560" cy="17282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5080" y="911352"/>
            <a:ext cx="1642872" cy="15148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45280" y="70104"/>
            <a:ext cx="5916168" cy="3017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71DA9"/>
                </a:solidFill>
                <a:latin typeface="Calibri"/>
              </a:rPr>
              <a:t>Единая ООП ООО, действующая с 01.09.2023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06368" y="633984"/>
            <a:ext cx="2462784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06FC0"/>
                </a:solidFill>
                <a:latin typeface="Calibri"/>
              </a:rPr>
              <a:t>Содержательный раздел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158742"/>
              </p:ext>
            </p:extLst>
          </p:nvPr>
        </p:nvGraphicFramePr>
        <p:xfrm>
          <a:off x="124968" y="2971800"/>
          <a:ext cx="4458864" cy="2114178"/>
        </p:xfrm>
        <a:graphic>
          <a:graphicData uri="http://schemas.openxmlformats.org/drawingml/2006/table">
            <a:tbl>
              <a:tblPr/>
              <a:tblGrid>
                <a:gridCol w="2286000"/>
                <a:gridCol w="2172864"/>
              </a:tblGrid>
              <a:tr h="2114178">
                <a:tc>
                  <a:txBody>
                    <a:bodyPr/>
                    <a:lstStyle/>
                    <a:p>
                      <a:pPr marL="241300" indent="0"/>
                      <a:r>
                        <a:rPr lang="ru" sz="3000" b="1" dirty="0">
                          <a:latin typeface="Calibri"/>
                        </a:rPr>
                        <a:t>ООП ООО</a:t>
                      </a:r>
                    </a:p>
                    <a:p>
                      <a:pPr marL="241300" indent="0"/>
                      <a:r>
                        <a:rPr lang="ru" sz="1900" dirty="0">
                          <a:latin typeface="Calibri"/>
                        </a:rPr>
                        <a:t>(одна на уровень)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00" dirty="0">
                          <a:latin typeface="Calibri"/>
                        </a:rPr>
                        <a:t>Использование </a:t>
                      </a:r>
                      <a:r>
                        <a:rPr lang="ru" sz="1100" b="1" dirty="0">
                          <a:latin typeface="Calibri"/>
                        </a:rPr>
                        <a:t>ФРП </a:t>
                      </a:r>
                      <a:r>
                        <a:rPr lang="en-US" sz="1100" dirty="0">
                          <a:solidFill>
                            <a:srgbClr val="0000FF"/>
                          </a:solidFill>
                          <a:latin typeface="Calibri"/>
                          <a:hlinkClick r:id="rId5"/>
                        </a:rPr>
                        <a:t>https://edsoo.ru/</a:t>
                      </a:r>
                    </a:p>
                  </a:txBody>
                  <a:tcPr marL="0" marR="0" marT="0" marB="0" anchor="b">
                    <a:solidFill>
                      <a:srgbClr val="FBD4B5"/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394960" y="3069336"/>
            <a:ext cx="1414272" cy="527304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>
                <a:latin typeface="Calibri"/>
              </a:rPr>
              <a:t>Использование разработанных ранее </a:t>
            </a:r>
            <a:r>
              <a:rPr lang="ru" sz="1100" b="1">
                <a:latin typeface="Calibri"/>
              </a:rPr>
              <a:t>РП по истории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56376" y="4041648"/>
            <a:ext cx="134112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700" dirty="0">
              <a:latin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12664" y="4425696"/>
            <a:ext cx="1591056" cy="1051560"/>
          </a:xfrm>
          <a:prstGeom prst="rect">
            <a:avLst/>
          </a:prstGeom>
          <a:solidFill>
            <a:srgbClr val="FFFF00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 dirty="0">
                <a:latin typeface="Calibri"/>
              </a:rPr>
              <a:t>Использование </a:t>
            </a:r>
            <a:r>
              <a:rPr lang="ru" sz="1100" b="1" dirty="0">
                <a:latin typeface="Calibri"/>
              </a:rPr>
              <a:t>ПРП </a:t>
            </a:r>
            <a:r>
              <a:rPr lang="en-US" sz="1100" dirty="0">
                <a:latin typeface="Calibri"/>
              </a:rPr>
              <a:t>(</a:t>
            </a:r>
            <a:r>
              <a:rPr lang="en-US" sz="1100" u="sng" dirty="0">
                <a:solidFill>
                  <a:srgbClr val="0000FF"/>
                </a:solidFill>
                <a:latin typeface="Calibri"/>
                <a:hlinkClick r:id="rId5"/>
              </a:rPr>
              <a:t>https://edsoo.ru/</a:t>
            </a:r>
            <a:r>
              <a:rPr lang="en-US" sz="1100" dirty="0">
                <a:latin typeface="Calibri"/>
              </a:rPr>
              <a:t>)</a:t>
            </a:r>
          </a:p>
          <a:p>
            <a:pPr indent="0" algn="ctr">
              <a:lnSpc>
                <a:spcPts val="1440"/>
              </a:lnSpc>
            </a:pPr>
            <a:r>
              <a:rPr lang="ru" sz="1100" b="1" dirty="0">
                <a:latin typeface="Calibri"/>
              </a:rPr>
              <a:t>9 класс</a:t>
            </a:r>
          </a:p>
          <a:p>
            <a:pPr indent="0" algn="ctr">
              <a:lnSpc>
                <a:spcPts val="1440"/>
              </a:lnSpc>
            </a:pPr>
            <a:r>
              <a:rPr lang="ru" sz="1100" b="1" dirty="0">
                <a:latin typeface="Calibri"/>
              </a:rPr>
              <a:t>по модулю «Введение в новейшую историю России»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357616" y="633984"/>
            <a:ext cx="2587752" cy="2164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06FC0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949184" y="3648456"/>
            <a:ext cx="1450848" cy="691896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 dirty="0">
                <a:latin typeface="Calibri"/>
              </a:rPr>
              <a:t>Разрабатывается на основе </a:t>
            </a:r>
            <a:r>
              <a:rPr lang="ru" sz="1100" b="1" dirty="0">
                <a:latin typeface="Calibri"/>
              </a:rPr>
              <a:t>федерального </a:t>
            </a:r>
            <a:r>
              <a:rPr lang="ru" sz="1100" dirty="0">
                <a:latin typeface="Calibri"/>
              </a:rPr>
              <a:t>учебного плана </a:t>
            </a:r>
            <a:r>
              <a:rPr lang="ru" sz="1100" b="1" dirty="0">
                <a:latin typeface="Calibri"/>
              </a:rPr>
              <a:t>ФОП ООО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134600" y="3054096"/>
            <a:ext cx="1624584" cy="1633728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 dirty="0">
                <a:latin typeface="Calibri"/>
              </a:rPr>
              <a:t>Используется учебный план школы, разработанный ранее на основе учебного плана примерной ООП ООО с включением 0,5 часа в 9 классе на модуль: </a:t>
            </a:r>
            <a:r>
              <a:rPr lang="ru" sz="1100" b="1" dirty="0">
                <a:latin typeface="Calibri"/>
              </a:rPr>
              <a:t>«Введение в новейшую историю России»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464552" y="6574536"/>
            <a:ext cx="103632" cy="1524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300" b="1" dirty="0">
              <a:solidFill>
                <a:srgbClr val="95B3D6"/>
              </a:solidFill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1440" y="1399032"/>
            <a:ext cx="2042160" cy="16215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1408176"/>
            <a:ext cx="2045208" cy="16123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53712" y="265176"/>
            <a:ext cx="5867400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2300" b="1">
                <a:solidFill>
                  <a:srgbClr val="071DA9"/>
                </a:solidFill>
                <a:latin typeface="Calibri"/>
              </a:rPr>
              <a:t>Единая ООП СОО, действующая с 01.09.2023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36848" y="1115568"/>
            <a:ext cx="2511552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06FC0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06496" y="1901952"/>
            <a:ext cx="1179576" cy="11186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900" dirty="0" smtClean="0">
                <a:latin typeface="Calibri"/>
              </a:rPr>
              <a:t>РП по предметам </a:t>
            </a:r>
            <a:r>
              <a:rPr lang="ru" sz="1900" b="1" dirty="0">
                <a:latin typeface="Calibri"/>
              </a:rPr>
              <a:t>10 класс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615564" y="1901952"/>
            <a:ext cx="1265672" cy="11186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900" dirty="0" smtClean="0">
                <a:latin typeface="Calibri"/>
              </a:rPr>
              <a:t>РП по предметам </a:t>
            </a:r>
            <a:r>
              <a:rPr lang="ru" sz="1900" b="1" dirty="0">
                <a:latin typeface="Calibri"/>
              </a:rPr>
              <a:t>11 класс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582885"/>
              </p:ext>
            </p:extLst>
          </p:nvPr>
        </p:nvGraphicFramePr>
        <p:xfrm>
          <a:off x="188976" y="3608832"/>
          <a:ext cx="6915136" cy="1441704"/>
        </p:xfrm>
        <a:graphic>
          <a:graphicData uri="http://schemas.openxmlformats.org/drawingml/2006/table">
            <a:tbl>
              <a:tblPr/>
              <a:tblGrid>
                <a:gridCol w="2738672"/>
                <a:gridCol w="2160240"/>
                <a:gridCol w="2016224"/>
              </a:tblGrid>
              <a:tr h="771144">
                <a:tc rowSpan="2">
                  <a:txBody>
                    <a:bodyPr/>
                    <a:lstStyle/>
                    <a:p>
                      <a:pPr marL="330200" indent="0"/>
                      <a:r>
                        <a:rPr lang="ru" sz="3000" b="1" dirty="0">
                          <a:latin typeface="Calibri"/>
                        </a:rPr>
                        <a:t>ООП СОО</a:t>
                      </a:r>
                    </a:p>
                    <a:p>
                      <a:pPr marL="190500" indent="0"/>
                      <a:r>
                        <a:rPr lang="ru" sz="1900" dirty="0">
                          <a:latin typeface="Calibri"/>
                        </a:rPr>
                        <a:t>(одна на уровень)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210"/>
                        </a:spcAft>
                      </a:pPr>
                      <a:r>
                        <a:rPr lang="ru" sz="1300" b="1" dirty="0" smtClean="0">
                          <a:latin typeface="Calibri"/>
                        </a:rPr>
                        <a:t>Использование ПРП для </a:t>
                      </a:r>
                      <a:r>
                        <a:rPr lang="ru" sz="1300" b="1" dirty="0">
                          <a:latin typeface="Calibri"/>
                        </a:rPr>
                        <a:t>базового уровня</a:t>
                      </a:r>
                    </a:p>
                    <a:p>
                      <a:pPr indent="0" algn="ctr"/>
                      <a:r>
                        <a:rPr lang="en-US" sz="1300" dirty="0">
                          <a:solidFill>
                            <a:srgbClr val="0000FF"/>
                          </a:solidFill>
                          <a:latin typeface="Calibri"/>
                          <a:hlinkClick r:id="rId4"/>
                        </a:rPr>
                        <a:t>https://edsoo.ru/</a:t>
                      </a:r>
                    </a:p>
                  </a:txBody>
                  <a:tcPr marL="0" marR="0" marT="0" marB="0">
                    <a:solidFill>
                      <a:srgbClr val="FBD4B5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600" dirty="0">
                          <a:latin typeface="Calibri"/>
                        </a:rPr>
                        <a:t>Использование разработанных ранее </a:t>
                      </a:r>
                      <a:r>
                        <a:rPr lang="ru" sz="1300" b="1" dirty="0">
                          <a:latin typeface="Calibri"/>
                        </a:rPr>
                        <a:t>РП</a:t>
                      </a:r>
                    </a:p>
                  </a:txBody>
                  <a:tcPr marL="0" marR="0" marT="0" marB="0" anchor="b"/>
                </a:tc>
              </a:tr>
              <a:tr h="219456">
                <a:tc vMerge="1">
                  <a:txBody>
                    <a:bodyPr/>
                    <a:lstStyle/>
                    <a:p>
                      <a:pPr marL="190500" indent="0"/>
                      <a:endParaRPr lang="ru" sz="1900" dirty="0"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Использование ПРП для углубленного уровня  </a:t>
                      </a:r>
                      <a:r>
                        <a:rPr lang="en-US" sz="1100" dirty="0" smtClean="0">
                          <a:solidFill>
                            <a:srgbClr val="0000FF"/>
                          </a:solidFill>
                          <a:latin typeface="+mn-lt"/>
                          <a:hlinkClick r:id="rId4"/>
                        </a:rPr>
                        <a:t>https://edsoo.ru/</a:t>
                      </a:r>
                    </a:p>
                    <a:p>
                      <a:endParaRPr sz="1100" dirty="0"/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8418576" y="1130808"/>
            <a:ext cx="2590800" cy="2164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06FC0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97368" y="3608832"/>
            <a:ext cx="1685544" cy="1261122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Разрабатывается на основе </a:t>
            </a:r>
            <a:r>
              <a:rPr lang="ru" sz="1300" b="1" dirty="0">
                <a:latin typeface="Calibri"/>
              </a:rPr>
              <a:t>федерального </a:t>
            </a:r>
            <a:r>
              <a:rPr lang="ru" sz="1300" dirty="0">
                <a:latin typeface="Calibri"/>
              </a:rPr>
              <a:t>учебного плана </a:t>
            </a:r>
            <a:r>
              <a:rPr lang="ru" sz="1300" b="1" dirty="0">
                <a:latin typeface="Calibri"/>
              </a:rPr>
              <a:t>ФОП СОО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076688" y="3508248"/>
            <a:ext cx="1743456" cy="1361706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Используется разработанный ранее на основе учебного плана примерной ООП СОО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993880" y="6202680"/>
            <a:ext cx="121920" cy="1341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3200" b="1" dirty="0">
              <a:solidFill>
                <a:srgbClr val="95B3D6"/>
              </a:solidFill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832" y="73152"/>
            <a:ext cx="9869424" cy="563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900" b="1">
                <a:solidFill>
                  <a:srgbClr val="071DA9"/>
                </a:solidFill>
                <a:latin typeface="Calibri"/>
              </a:rPr>
              <a:t>Вариант </a:t>
            </a:r>
            <a:r>
              <a:rPr lang="ru" sz="1900" b="1">
                <a:solidFill>
                  <a:srgbClr val="FF0000"/>
                </a:solidFill>
                <a:latin typeface="Calibri"/>
              </a:rPr>
              <a:t>мультипрофильного </a:t>
            </a:r>
            <a:r>
              <a:rPr lang="ru" sz="1900" b="1">
                <a:solidFill>
                  <a:srgbClr val="071DA9"/>
                </a:solidFill>
                <a:latin typeface="Calibri"/>
              </a:rPr>
              <a:t>учебного плана школы для 10 класса</a:t>
            </a:r>
          </a:p>
          <a:p>
            <a:pPr indent="0"/>
            <a:r>
              <a:rPr lang="ru" sz="1900" b="1">
                <a:solidFill>
                  <a:srgbClr val="071DA9"/>
                </a:solidFill>
                <a:latin typeface="Calibri"/>
              </a:rPr>
              <a:t>(гуманитарный (ВАРИАНТ 4) + технологический профили) при 6-дневной учебной неделе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24840" y="777240"/>
          <a:ext cx="10954512" cy="5373624"/>
        </p:xfrm>
        <a:graphic>
          <a:graphicData uri="http://schemas.openxmlformats.org/drawingml/2006/table">
            <a:tbl>
              <a:tblPr/>
              <a:tblGrid>
                <a:gridCol w="3099816"/>
                <a:gridCol w="3480816"/>
                <a:gridCol w="2426208"/>
                <a:gridCol w="1947672"/>
              </a:tblGrid>
              <a:tr h="438912"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Calibri"/>
                        </a:rPr>
                        <a:t>Предметная область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101600" indent="0" algn="ctr"/>
                      <a:r>
                        <a:rPr lang="ru" sz="1300">
                          <a:latin typeface="Calibri"/>
                        </a:rPr>
                        <a:t>Учебный предмет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ts val="1728"/>
                        </a:lnSpc>
                      </a:pPr>
                      <a:r>
                        <a:rPr lang="ru" sz="1300">
                          <a:latin typeface="Calibri"/>
                        </a:rPr>
                        <a:t>Уровень изучения предмета / количество часов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Базовый уровень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27000" indent="0"/>
                      <a:r>
                        <a:rPr lang="ru" sz="1300" b="1">
                          <a:latin typeface="Calibri"/>
                        </a:rPr>
                        <a:t>Углублённый уровень</a:t>
                      </a:r>
                    </a:p>
                  </a:txBody>
                  <a:tcPr marL="0" marR="0" marT="0" marB="0" anchor="b"/>
                </a:tc>
              </a:tr>
              <a:tr h="219456">
                <a:tc rowSpan="2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Русский язык и литература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Русский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Литература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Иностранные языки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3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Общественно-научные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Обществознание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География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4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Математика и информатика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Алгебра и начала математического анализа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Геометрия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Вероятность и статистика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Информатика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3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Естественно-научные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Химия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Биология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2"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Физическая культура, основы безопасности жизнедеятельности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Физическая культура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ОБЖ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Индивидуальный проект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300" i="1">
                          <a:latin typeface="Calibri"/>
                        </a:rPr>
                        <a:t>из внеурочной деятельности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>
                    <a:solidFill>
                      <a:srgbClr val="BEBEBE"/>
                    </a:solidFill>
                  </a:tcPr>
                </a:tc>
              </a:tr>
              <a:tr h="219456">
                <a:tc rowSpan="3"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Дополнительные учебные предметы, курсы по выбору обучающихся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i="1">
                          <a:latin typeface="Calibri"/>
                        </a:rPr>
                        <a:t>Элективный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i="1">
                          <a:latin typeface="Calibri"/>
                        </a:rPr>
                        <a:t>Спецкурс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i="1">
                          <a:latin typeface="Calibri"/>
                        </a:rPr>
                        <a:t>Факультативный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518160">
                <a:tc gridSpan="3">
                  <a:txBody>
                    <a:bodyPr/>
                    <a:lstStyle/>
                    <a:p>
                      <a:pPr indent="0" algn="ctr">
                        <a:spcAft>
                          <a:spcPts val="210"/>
                        </a:spcAft>
                      </a:pPr>
                      <a:r>
                        <a:rPr lang="ru" sz="1100">
                          <a:latin typeface="Calibri"/>
                        </a:rPr>
                        <a:t>Максимально допустимая недельная нагрузка в соответствии с действующими санитарными правилами и нормами</a:t>
                      </a:r>
                    </a:p>
                    <a:p>
                      <a:pPr indent="0" algn="ctr"/>
                      <a:r>
                        <a:rPr lang="ru" sz="1100">
                          <a:latin typeface="Calibri"/>
                        </a:rPr>
                        <a:t>при 6-дневной учебной неделе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37</a:t>
                      </a:r>
                    </a:p>
                  </a:txBody>
                  <a:tcPr marL="0" marR="0" marT="0" marB="0" anchor="ctr">
                    <a:solidFill>
                      <a:srgbClr val="E4E4EB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24" y="1210056"/>
            <a:ext cx="530352" cy="5486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568" y="2346960"/>
            <a:ext cx="533400" cy="5455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1520" y="441960"/>
            <a:ext cx="3517392" cy="23286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656" y="4480560"/>
            <a:ext cx="530352" cy="5486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33144" y="310896"/>
            <a:ext cx="4904232" cy="3017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395C94"/>
                </a:solidFill>
                <a:latin typeface="Calibri"/>
              </a:rPr>
              <a:t>Рабочая программа на уровень СОО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3816" y="902208"/>
            <a:ext cx="6202680" cy="8961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79400" indent="0" algn="just">
              <a:spcAft>
                <a:spcPts val="1470"/>
              </a:spcAft>
            </a:pPr>
            <a:r>
              <a:rPr lang="ru" sz="1300">
                <a:solidFill>
                  <a:srgbClr val="071DA9"/>
                </a:solidFill>
                <a:latin typeface="Calibri"/>
              </a:rPr>
              <a:t>Федеральная рабочая программа по истории. Базовый уровень</a:t>
            </a:r>
          </a:p>
          <a:p>
            <a:pPr marL="279400" indent="0" algn="just">
              <a:lnSpc>
                <a:spcPts val="1680"/>
              </a:lnSpc>
            </a:pPr>
            <a:r>
              <a:rPr lang="en-US" sz="1300" u="sng">
                <a:solidFill>
                  <a:srgbClr val="0000FF"/>
                </a:solidFill>
                <a:latin typeface="Calibri"/>
                <a:hlinkClick r:id="rId5"/>
              </a:rPr>
              <a:t>https://edsoo.ru/Federalnaya rabochaya programma srednego obschego obrazo</a:t>
            </a:r>
            <a:r>
              <a:rPr lang="en-US" sz="1300" u="sng">
                <a:solidFill>
                  <a:srgbClr val="0000FF"/>
                </a:solidFill>
                <a:latin typeface="Calibri"/>
              </a:rPr>
              <a:t> </a:t>
            </a:r>
            <a:r>
              <a:rPr lang="en-US" sz="1300" u="sng">
                <a:solidFill>
                  <a:srgbClr val="0000FF"/>
                </a:solidFill>
                <a:latin typeface="Calibri"/>
                <a:hlinkClick r:id="rId5"/>
              </a:rPr>
              <a:t>vaniva predmeta Istoriva .htm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19912" y="2380488"/>
            <a:ext cx="6647688" cy="8564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08000" indent="0">
              <a:spcAft>
                <a:spcPts val="1050"/>
              </a:spcAft>
            </a:pPr>
            <a:r>
              <a:rPr lang="ru" sz="1300">
                <a:solidFill>
                  <a:srgbClr val="071DA9"/>
                </a:solidFill>
                <a:latin typeface="Calibri"/>
              </a:rPr>
              <a:t>Примерная рабочая программа по истории. Углубленный уровень</a:t>
            </a:r>
          </a:p>
          <a:p>
            <a:pPr marR="736600" indent="139700">
              <a:lnSpc>
                <a:spcPts val="1560"/>
              </a:lnSpc>
            </a:pPr>
            <a:r>
              <a:rPr lang="en-US" sz="1100" u="sng">
                <a:solidFill>
                  <a:srgbClr val="0000FF"/>
                </a:solidFill>
                <a:latin typeface="Calibri"/>
                <a:hlinkClick r:id="rId6"/>
              </a:rPr>
              <a:t>https://edsoo.ru/Primernaya rabochaya programma srednego obschego obrazovaniy</a:t>
            </a:r>
            <a:r>
              <a:rPr lang="en-US" sz="1100" u="sng">
                <a:solidFill>
                  <a:srgbClr val="0000FF"/>
                </a:solidFill>
                <a:latin typeface="Calibri"/>
              </a:rPr>
              <a:t> </a:t>
            </a:r>
            <a:r>
              <a:rPr lang="en-US" sz="1100">
                <a:solidFill>
                  <a:srgbClr val="071DA9"/>
                </a:solidFill>
                <a:latin typeface="Calibri"/>
              </a:rPr>
              <a:t>^ </a:t>
            </a:r>
            <a:r>
              <a:rPr lang="en-US" sz="1100" u="sng">
                <a:solidFill>
                  <a:srgbClr val="0000FF"/>
                </a:solidFill>
                <a:latin typeface="Calibri"/>
              </a:rPr>
              <a:t>a predmeta Istoriya uglublennij uroven.htm</a:t>
            </a:r>
          </a:p>
          <a:p>
            <a:pPr indent="0" algn="just">
              <a:spcAft>
                <a:spcPts val="3150"/>
              </a:spcAft>
            </a:pPr>
            <a:r>
              <a:rPr lang="en-US" sz="1000">
                <a:solidFill>
                  <a:srgbClr val="071DA9"/>
                </a:solidFill>
                <a:latin typeface="Sylfaen"/>
              </a:rPr>
              <a:t>\_______________________________________________________</a:t>
            </a:r>
            <a:r>
              <a:rPr lang="ru" sz="1000">
                <a:solidFill>
                  <a:srgbClr val="071DA9"/>
                </a:solidFill>
                <a:latin typeface="Sylfaen"/>
              </a:rPr>
              <a:t>/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845040" y="441960"/>
            <a:ext cx="713232" cy="88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304055"/>
                </a:solidFill>
                <a:latin typeface="Calibri"/>
              </a:rPr>
              <a:t>ЕДИНОЕ СОДЕРЖАНИЕ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47504" y="496824"/>
            <a:ext cx="807720" cy="85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500" u="sng">
                <a:solidFill>
                  <a:srgbClr val="575655"/>
                </a:solidFill>
                <a:latin typeface="Calibri"/>
              </a:rPr>
              <a:t>□ </a:t>
            </a:r>
            <a:r>
              <a:rPr lang="ru" sz="500" u="sng">
                <a:solidFill>
                  <a:srgbClr val="304055"/>
                </a:solidFill>
                <a:latin typeface="Calibri"/>
              </a:rPr>
              <a:t>ОБЩЕГО ОБРАЗОВАНИЯ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131808" y="987552"/>
            <a:ext cx="1987296" cy="1524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950">
                <a:solidFill>
                  <a:srgbClr val="17243D"/>
                </a:solidFill>
                <a:latin typeface="Bookman Old Style"/>
              </a:rPr>
              <a:t>Конструктор рабочих программ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192512" y="1286256"/>
            <a:ext cx="573024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575655"/>
                </a:solidFill>
                <a:latin typeface="Bookman Old Style"/>
              </a:rPr>
              <a:t>Уважаемые коллеги!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192512" y="1414272"/>
            <a:ext cx="402336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 b="1">
                <a:solidFill>
                  <a:srgbClr val="575655"/>
                </a:solidFill>
                <a:latin typeface="Bookman Old Style"/>
              </a:rPr>
              <a:t>I 1н&gt;|«&gt;|&gt;ММ|&gt;\ТМ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753344" y="1414272"/>
            <a:ext cx="1060704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575655"/>
                </a:solidFill>
                <a:latin typeface="Bookman Old Style"/>
              </a:rPr>
              <a:t>. Конструктор рабочих программ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192512" y="1499616"/>
            <a:ext cx="1621536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71716F"/>
                </a:solidFill>
                <a:latin typeface="Bookman Old Style"/>
              </a:rPr>
              <a:t>закрыт на доработку для обновления под Федеральные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637264" y="1584960"/>
            <a:ext cx="176784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latin typeface="Franklin Gothic Heavy"/>
              </a:rPr>
              <a:t>1</a:t>
            </a:r>
            <a:r>
              <a:rPr lang="ru" sz="400">
                <a:latin typeface="Bookman Old Style"/>
              </a:rPr>
              <a:t> </a:t>
            </a:r>
            <a:r>
              <a:rPr lang="en-US" sz="400">
                <a:latin typeface="Bookman Old Style"/>
              </a:rPr>
              <a:t>lun.oi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192512" y="1597152"/>
            <a:ext cx="1347216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71716F"/>
                </a:solidFill>
                <a:latin typeface="Bookman Old Style"/>
              </a:rPr>
              <a:t>основные оощеоораэовательные программы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192512" y="1676400"/>
            <a:ext cx="162153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71716F"/>
                </a:solidFill>
                <a:latin typeface="Bookman Old Style"/>
              </a:rPr>
              <a:t>версия конструктора будет доступна </a:t>
            </a:r>
            <a:r>
              <a:rPr lang="ru" sz="400">
                <a:solidFill>
                  <a:srgbClr val="304055"/>
                </a:solidFill>
                <a:latin typeface="Bookman Old Style"/>
              </a:rPr>
              <a:t>30 марта 2023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058656" y="1767840"/>
            <a:ext cx="310896" cy="2194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575655"/>
                </a:solidFill>
                <a:latin typeface="Calibri"/>
              </a:rPr>
              <a:t>%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192512" y="1895856"/>
            <a:ext cx="1341120" cy="487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71716F"/>
                </a:solidFill>
                <a:latin typeface="Bookman Old Style"/>
              </a:rPr>
              <a:t>Инструкция </a:t>
            </a:r>
            <a:r>
              <a:rPr lang="ru" sz="500">
                <a:solidFill>
                  <a:srgbClr val="71716F"/>
                </a:solidFill>
                <a:latin typeface="Calibri"/>
              </a:rPr>
              <a:t>по работе </a:t>
            </a:r>
            <a:r>
              <a:rPr lang="ru" sz="400">
                <a:solidFill>
                  <a:srgbClr val="71716F"/>
                </a:solidFill>
                <a:latin typeface="Bookman Old Style"/>
              </a:rPr>
              <a:t>с </a:t>
            </a:r>
            <a:r>
              <a:rPr lang="ru" sz="500">
                <a:solidFill>
                  <a:srgbClr val="71716F"/>
                </a:solidFill>
                <a:latin typeface="Calibri"/>
              </a:rPr>
              <a:t>Конструктором рабочих программ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552688" y="3035808"/>
            <a:ext cx="2822448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600" b="1">
                <a:solidFill>
                  <a:srgbClr val="0000FF"/>
                </a:solidFill>
                <a:latin typeface="Calibri"/>
                <a:hlinkClick r:id="rId7"/>
              </a:rPr>
              <a:t>https://edsoo.ru/constructor/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118616" y="3788664"/>
            <a:ext cx="4946904" cy="3017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3150"/>
              </a:spcBef>
            </a:pPr>
            <a:r>
              <a:rPr lang="ru" sz="2300" b="1">
                <a:solidFill>
                  <a:srgbClr val="395C94"/>
                </a:solidFill>
                <a:latin typeface="Calibri"/>
              </a:rPr>
              <a:t>Рабочая программа на уровень ООО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50976" y="4605528"/>
            <a:ext cx="6379464" cy="3413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368"/>
              </a:lnSpc>
            </a:pPr>
            <a:r>
              <a:rPr lang="en-US" sz="1050" u="sng">
                <a:solidFill>
                  <a:srgbClr val="0000FF"/>
                </a:solidFill>
                <a:latin typeface="Calibri"/>
                <a:hlinkClick r:id="rId8"/>
              </a:rPr>
              <a:t>https://edsoo.ru/Federalnaya rabochaya programma osnovnogo obschego obrazovaniya predmeta Isto</a:t>
            </a:r>
            <a:r>
              <a:rPr lang="en-US" sz="1050" u="sng">
                <a:solidFill>
                  <a:srgbClr val="0000FF"/>
                </a:solidFill>
                <a:latin typeface="Calibri"/>
              </a:rPr>
              <a:t> riya .htm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29056" y="5187696"/>
            <a:ext cx="3913632" cy="3413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86156" indent="0" algn="just">
              <a:lnSpc>
                <a:spcPts val="1392"/>
              </a:lnSpc>
            </a:pPr>
            <a:r>
              <a:rPr lang="ru" sz="1300" dirty="0">
                <a:solidFill>
                  <a:srgbClr val="071DA9"/>
                </a:solidFill>
                <a:latin typeface="Calibri"/>
              </a:rPr>
              <a:t>Федеральная рабочая программа по </a:t>
            </a:r>
            <a:r>
              <a:rPr lang="ru" sz="1300" dirty="0" smtClean="0">
                <a:solidFill>
                  <a:srgbClr val="071DA9"/>
                </a:solidFill>
                <a:latin typeface="Calibri"/>
              </a:rPr>
              <a:t>истории</a:t>
            </a:r>
            <a:endParaRPr lang="ru" sz="1300" dirty="0">
              <a:solidFill>
                <a:srgbClr val="071DA9"/>
              </a:solidFill>
              <a:latin typeface="Calibri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342376" y="4178808"/>
            <a:ext cx="3511296" cy="512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FF0000"/>
                </a:solidFill>
                <a:latin typeface="Calibri"/>
              </a:rPr>
              <a:t>Обеспечение единства образовательного пространства РФ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359408" y="5995416"/>
            <a:ext cx="3371088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2310"/>
              </a:spcBef>
            </a:pPr>
            <a:r>
              <a:rPr lang="ru" sz="1300" b="1">
                <a:solidFill>
                  <a:srgbClr val="304055"/>
                </a:solidFill>
                <a:latin typeface="Calibri"/>
              </a:rPr>
              <a:t>Структура рабочей программы сохраняется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392" y="2590800"/>
            <a:ext cx="917448" cy="7437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032" y="3855720"/>
            <a:ext cx="725424" cy="6400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024" y="4498848"/>
            <a:ext cx="859536" cy="1767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20" y="4953000"/>
            <a:ext cx="853440" cy="11338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6984" y="2118360"/>
            <a:ext cx="2228088" cy="1222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2704" y="3840480"/>
            <a:ext cx="795528" cy="8351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3910584"/>
            <a:ext cx="755904" cy="7162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9864" y="4937760"/>
            <a:ext cx="2176272" cy="11460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47888" y="2115312"/>
            <a:ext cx="926592" cy="1706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76688" y="2145792"/>
            <a:ext cx="896112" cy="1402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44840" y="2584704"/>
            <a:ext cx="929640" cy="7559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73640" y="2618232"/>
            <a:ext cx="899160" cy="7071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27136" y="3950208"/>
            <a:ext cx="798576" cy="7315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04120" y="3938016"/>
            <a:ext cx="780288" cy="75895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72272" y="4931664"/>
            <a:ext cx="902208" cy="114909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18776" y="4974336"/>
            <a:ext cx="1517904" cy="135026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32816" y="103632"/>
            <a:ext cx="10765536" cy="12435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1470"/>
              </a:spcAft>
            </a:pPr>
            <a:r>
              <a:rPr lang="ru" sz="3100" b="1">
                <a:solidFill>
                  <a:srgbClr val="071DA9"/>
                </a:solidFill>
                <a:latin typeface="Calibri"/>
              </a:rPr>
              <a:t>Учебники на уровне ООО и СОО</a:t>
            </a:r>
          </a:p>
          <a:p>
            <a:pPr indent="0">
              <a:lnSpc>
                <a:spcPts val="1320"/>
              </a:lnSpc>
            </a:pPr>
            <a:r>
              <a:rPr lang="ru" sz="1050">
                <a:latin typeface="Calibri"/>
              </a:rPr>
              <a:t>Приказ Министерства просвещения Российской Федерации от </a:t>
            </a:r>
            <a:r>
              <a:rPr lang="ru" sz="1050">
                <a:solidFill>
                  <a:srgbClr val="FF0000"/>
                </a:solidFill>
                <a:latin typeface="Calibri"/>
              </a:rPr>
              <a:t>21.09.2022 № 858</a:t>
            </a:r>
          </a:p>
          <a:p>
            <a:pPr indent="0">
              <a:lnSpc>
                <a:spcPts val="1320"/>
              </a:lnSpc>
            </a:pPr>
            <a:r>
              <a:rPr lang="ru" sz="1050">
                <a:latin typeface="Calibri"/>
              </a:rPr>
              <a:t>"Об утверждении </a:t>
            </a:r>
            <a:r>
              <a:rPr lang="ru" sz="1050">
                <a:solidFill>
                  <a:srgbClr val="FF0000"/>
                </a:solidFill>
                <a:latin typeface="Calibri"/>
              </a:rPr>
              <a:t>федерального перечня учебников</a:t>
            </a:r>
            <a:r>
              <a:rPr lang="ru" sz="1050">
                <a:latin typeface="Calibri"/>
              </a:rPr>
              <a:t>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 организациями, осуществляющими образовательную деятельность и установления предельного срока использования исключенных учебников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25040" y="1706880"/>
            <a:ext cx="384048" cy="1524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>
                <a:latin typeface="Calibri"/>
              </a:rPr>
              <a:t>УМК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11936" y="2103120"/>
            <a:ext cx="1944624" cy="158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latin typeface="Calibri"/>
              </a:rPr>
              <a:t>УМК: под ред. А.В. Торкунова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312920" y="2106168"/>
            <a:ext cx="91440" cy="1676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>
                <a:solidFill>
                  <a:srgbClr val="193D78"/>
                </a:solidFill>
                <a:latin typeface="Calibri"/>
              </a:rPr>
              <a:t>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92624" y="2106168"/>
            <a:ext cx="222504" cy="176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L="101600" indent="0"/>
            <a:r>
              <a:rPr lang="ru" sz="1050">
                <a:solidFill>
                  <a:srgbClr val="304055"/>
                </a:solidFill>
                <a:latin typeface="Calibri"/>
              </a:rPr>
              <a:t>I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11936" y="3459480"/>
            <a:ext cx="1999488" cy="3413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1100">
                <a:latin typeface="Calibri"/>
              </a:rPr>
              <a:t>УМК:</a:t>
            </a:r>
          </a:p>
          <a:p>
            <a:pPr indent="0"/>
            <a:r>
              <a:rPr lang="ru" sz="1100">
                <a:latin typeface="Calibri"/>
              </a:rPr>
              <a:t>И.Л. Андреева, О.В. Волобуева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492752" y="2286000"/>
            <a:ext cx="597408" cy="1341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solidFill>
                  <a:srgbClr val="193D78"/>
                </a:solidFill>
                <a:latin typeface="Sylfaen"/>
              </a:rPr>
              <a:t>История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602480" y="2426208"/>
            <a:ext cx="481584" cy="1097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solidFill>
                  <a:srgbClr val="A62C33"/>
                </a:solidFill>
                <a:latin typeface="Sylfaen"/>
              </a:rPr>
              <a:t>России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431792" y="3499104"/>
            <a:ext cx="749808" cy="3535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ru" sz="1200">
                <a:solidFill>
                  <a:srgbClr val="395C94"/>
                </a:solidFill>
                <a:latin typeface="Calibri"/>
              </a:rPr>
              <a:t>ИСТОРИЯ</a:t>
            </a:r>
          </a:p>
          <a:p>
            <a:pPr indent="0"/>
            <a:r>
              <a:rPr lang="ru" sz="950">
                <a:solidFill>
                  <a:srgbClr val="A62C33"/>
                </a:solidFill>
                <a:latin typeface="Bookman Old Style"/>
              </a:rPr>
              <a:t>РОССИИ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011936" y="4910328"/>
            <a:ext cx="2520696" cy="10850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  <a:spcAft>
                <a:spcPts val="840"/>
              </a:spcAft>
            </a:pPr>
            <a:r>
              <a:rPr lang="ru" sz="1100">
                <a:latin typeface="Calibri"/>
              </a:rPr>
              <a:t>УМК: 6-9: Е.В. Пчелов, П.В. Лукин, В.Н. Захаров</a:t>
            </a:r>
          </a:p>
          <a:p>
            <a:pPr indent="0" algn="just">
              <a:lnSpc>
                <a:spcPts val="1440"/>
              </a:lnSpc>
            </a:pPr>
            <a:r>
              <a:rPr lang="ru" sz="1100">
                <a:latin typeface="Calibri"/>
              </a:rPr>
              <a:t>10 кл. В.А. Никонов и др.</a:t>
            </a:r>
          </a:p>
          <a:p>
            <a:pPr indent="0" algn="just">
              <a:lnSpc>
                <a:spcPts val="1440"/>
              </a:lnSpc>
            </a:pPr>
            <a:r>
              <a:rPr lang="ru" sz="1100">
                <a:latin typeface="Calibri"/>
              </a:rPr>
              <a:t>10-11 кл. Кириллов В.В., Бравина М.А. тория. История России до 1914 года.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333744" y="1722120"/>
            <a:ext cx="716280" cy="1402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latin typeface="Calibri"/>
              </a:rPr>
              <a:t>6-9 классы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617464" y="3459480"/>
            <a:ext cx="795528" cy="3779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ru" sz="950">
                <a:solidFill>
                  <a:srgbClr val="395C94"/>
                </a:solidFill>
                <a:latin typeface="Bookman Old Style"/>
              </a:rPr>
              <a:t>ИСТОРИЯ</a:t>
            </a:r>
          </a:p>
          <a:p>
            <a:pPr indent="0"/>
            <a:r>
              <a:rPr lang="ru" sz="950">
                <a:solidFill>
                  <a:srgbClr val="A62C33"/>
                </a:solidFill>
                <a:latin typeface="Bookman Old Style"/>
              </a:rPr>
              <a:t>РОССИИ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995160" y="3538728"/>
            <a:ext cx="758952" cy="2956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ru" sz="1200">
                <a:solidFill>
                  <a:srgbClr val="395C94"/>
                </a:solidFill>
                <a:latin typeface="Calibri"/>
              </a:rPr>
              <a:t>ИСТОРИЯ</a:t>
            </a:r>
          </a:p>
          <a:p>
            <a:pPr indent="0"/>
            <a:r>
              <a:rPr lang="ru" sz="950">
                <a:solidFill>
                  <a:srgbClr val="A62C33"/>
                </a:solidFill>
                <a:latin typeface="Bookman Old Style"/>
              </a:rPr>
              <a:t>РОССИИ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104120" y="1722120"/>
            <a:ext cx="932688" cy="1493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latin typeface="Calibri"/>
              </a:rPr>
              <a:t>10 -11 классы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455152" y="2286000"/>
            <a:ext cx="585216" cy="1341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solidFill>
                  <a:srgbClr val="193D78"/>
                </a:solidFill>
                <a:latin typeface="Sylfaen"/>
              </a:rPr>
              <a:t>История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558784" y="2426208"/>
            <a:ext cx="475488" cy="1097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solidFill>
                  <a:srgbClr val="A62C33"/>
                </a:solidFill>
                <a:latin typeface="Sylfaen"/>
              </a:rPr>
              <a:t>России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8311896" y="3456432"/>
            <a:ext cx="798576" cy="2072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>
                <a:solidFill>
                  <a:srgbClr val="395C94"/>
                </a:solidFill>
                <a:latin typeface="Calibri"/>
              </a:rPr>
              <a:t>ИСТОРИЯ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311896" y="3688080"/>
            <a:ext cx="798576" cy="2407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/>
            <a:r>
              <a:rPr lang="ru" sz="950">
                <a:solidFill>
                  <a:srgbClr val="A62C33"/>
                </a:solidFill>
                <a:latin typeface="Bookman Old Style"/>
              </a:rPr>
              <a:t>РОССИИ</a:t>
            </a:r>
          </a:p>
          <a:p>
            <a:pPr indent="0" algn="just"/>
            <a:r>
              <a:rPr lang="ru" sz="400">
                <a:solidFill>
                  <a:srgbClr val="71716F"/>
                </a:solidFill>
                <a:latin typeface="Sylfaen"/>
              </a:rPr>
              <a:t>XIX — качало XX века    </a:t>
            </a:r>
            <a:r>
              <a:rPr lang="ru" sz="400">
                <a:solidFill>
                  <a:srgbClr val="A7A5A8"/>
                </a:solidFill>
                <a:latin typeface="Sylfaen"/>
              </a:rPr>
              <a:t>®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0259568" y="2279904"/>
            <a:ext cx="600456" cy="3169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/>
            <a:r>
              <a:rPr lang="ru" sz="450" spc="-50">
                <a:solidFill>
                  <a:srgbClr val="A7A5A8"/>
                </a:solidFill>
                <a:latin typeface="Franklin Gothic Heavy"/>
              </a:rPr>
              <a:t>История</a:t>
            </a:r>
          </a:p>
          <a:p>
            <a:pPr indent="0"/>
            <a:r>
              <a:rPr lang="ru" sz="1100">
                <a:solidFill>
                  <a:srgbClr val="193D78"/>
                </a:solidFill>
                <a:latin typeface="Sylfaen"/>
              </a:rPr>
              <a:t>История</a:t>
            </a:r>
          </a:p>
          <a:p>
            <a:pPr marL="127000" indent="0"/>
            <a:r>
              <a:rPr lang="ru" sz="1100">
                <a:solidFill>
                  <a:srgbClr val="A62C33"/>
                </a:solidFill>
                <a:latin typeface="Sylfaen"/>
              </a:rPr>
              <a:t>России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0091928" y="3514344"/>
            <a:ext cx="777240" cy="3657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ru" sz="950">
                <a:solidFill>
                  <a:srgbClr val="395C94"/>
                </a:solidFill>
                <a:latin typeface="Bookman Old Style"/>
              </a:rPr>
              <a:t>ИСТОРИЯ</a:t>
            </a:r>
          </a:p>
          <a:p>
            <a:pPr indent="0"/>
            <a:r>
              <a:rPr lang="ru" sz="950">
                <a:solidFill>
                  <a:srgbClr val="A62C33"/>
                </a:solidFill>
                <a:latin typeface="Bookman Old Style"/>
              </a:rPr>
              <a:t>РОССИИ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712464" y="6489192"/>
            <a:ext cx="5870448" cy="2590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900" b="1">
                <a:solidFill>
                  <a:srgbClr val="FF0000"/>
                </a:solidFill>
                <a:latin typeface="Calibri"/>
              </a:rPr>
              <a:t>Используем учебники из имеющегося фонда школы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2544" y="371856"/>
            <a:ext cx="11116056" cy="3017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470"/>
              </a:spcAft>
            </a:pPr>
            <a:r>
              <a:rPr lang="ru" sz="2300" b="1">
                <a:solidFill>
                  <a:srgbClr val="193D78"/>
                </a:solidFill>
                <a:latin typeface="Calibri"/>
              </a:rPr>
              <a:t>Материалы для обучающихся по модулю «Введение в новейшую историю России»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84504" y="908304"/>
          <a:ext cx="10527792" cy="5419344"/>
        </p:xfrm>
        <a:graphic>
          <a:graphicData uri="http://schemas.openxmlformats.org/drawingml/2006/table">
            <a:tbl>
              <a:tblPr/>
              <a:tblGrid>
                <a:gridCol w="4578096"/>
                <a:gridCol w="5949696"/>
              </a:tblGrid>
              <a:tr h="359664"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17243D"/>
                          </a:solidFill>
                          <a:latin typeface="Calibri"/>
                        </a:rPr>
                        <a:t>Тема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17243D"/>
                          </a:solidFill>
                          <a:latin typeface="Calibri"/>
                        </a:rPr>
                        <a:t>Рекомендованные источники информации</a:t>
                      </a:r>
                    </a:p>
                  </a:txBody>
                  <a:tcPr marL="0" marR="0" marT="0" marB="0" anchor="b"/>
                </a:tc>
              </a:tr>
              <a:tr h="262128">
                <a:tc rowSpan="5"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17243D"/>
                          </a:solidFill>
                          <a:latin typeface="Calibri"/>
                        </a:rPr>
                        <a:t>Февральская и Октябрьская революции 1917 г.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  <a:hlinkClick r:id="rId2"/>
                        </a:rPr>
                        <a:t>ФЕВРАЛЬСКАЯ РЕВОЛЮЦИЯ 1917 • Большая российская</a:t>
                      </a:r>
                    </a:p>
                  </a:txBody>
                  <a:tcPr marL="0" marR="0" marT="0" marB="0" anchor="b"/>
                </a:tc>
              </a:tr>
              <a:tr h="243840"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</a:rPr>
                        <a:t>энциклопедия - электронная версия </a:t>
                      </a:r>
                      <a:r>
                        <a:rPr lang="en-US" sz="1600">
                          <a:solidFill>
                            <a:srgbClr val="0000FF"/>
                          </a:solidFill>
                          <a:latin typeface="Calibri"/>
                        </a:rPr>
                        <a:t>(bigenc.ru)</a:t>
                      </a:r>
                    </a:p>
                  </a:txBody>
                  <a:tcPr marL="0" marR="0" marT="0" marB="0" anchor="b"/>
                </a:tc>
              </a:tr>
              <a:tr h="487680">
                <a:tc vMerge="1">
                  <a:txBody>
                    <a:bodyPr/>
                    <a:lstStyle/>
                    <a:p>
                      <a:endParaRPr sz="2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</a:rPr>
                        <a:t>ОКТЯБРЬСКАЯ РЕВОЛЮЦИЯ 1917 • Большая российская</a:t>
                      </a:r>
                    </a:p>
                  </a:txBody>
                  <a:tcPr marL="0" marR="0" marT="0" marB="0" anchor="b"/>
                </a:tc>
              </a:tr>
              <a:tr h="243840"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</a:rPr>
                        <a:t>энциклопедия - электронная версия </a:t>
                      </a:r>
                      <a:r>
                        <a:rPr lang="en-US" sz="1600">
                          <a:solidFill>
                            <a:srgbClr val="0000FF"/>
                          </a:solidFill>
                          <a:latin typeface="Calibri"/>
                        </a:rPr>
                        <a:t>(bigenc.ru)</a:t>
                      </a:r>
                    </a:p>
                  </a:txBody>
                  <a:tcPr marL="0" marR="0" marT="0" marB="0" anchor="b"/>
                </a:tc>
              </a:tr>
              <a:tr h="313944">
                <a:tc vMerge="1"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</a:tr>
              <a:tr h="265176">
                <a:tc rowSpan="3"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17243D"/>
                          </a:solidFill>
                          <a:latin typeface="Calibri"/>
                        </a:rPr>
                        <a:t>Великая Отечественная война (1941—1945 гг.)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  <a:hlinkClick r:id="rId3"/>
                        </a:rPr>
                        <a:t>ВЕЛИКАЯ ОТЕЧЕСТВЕННАЯ ВОЙНА 1941-45 • Большая российская</a:t>
                      </a:r>
                    </a:p>
                  </a:txBody>
                  <a:tcPr marL="0" marR="0" marT="0" marB="0" anchor="b"/>
                </a:tc>
              </a:tr>
              <a:tr h="243840"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</a:rPr>
                        <a:t>энциклопедия - электронная версия </a:t>
                      </a:r>
                      <a:r>
                        <a:rPr lang="en-US" sz="1600">
                          <a:solidFill>
                            <a:srgbClr val="0000FF"/>
                          </a:solidFill>
                          <a:latin typeface="Calibri"/>
                        </a:rPr>
                        <a:t>(bigenc.ru)</a:t>
                      </a:r>
                    </a:p>
                  </a:txBody>
                  <a:tcPr marL="0" marR="0" marT="0" marB="0" anchor="b"/>
                </a:tc>
              </a:tr>
              <a:tr h="271272">
                <a:tc vMerge="1">
                  <a:txBody>
                    <a:bodyPr/>
                    <a:lstStyle/>
                    <a:p>
                      <a:endParaRPr sz="13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300"/>
                    </a:p>
                  </a:txBody>
                  <a:tcPr marL="0" marR="0" marT="0" marB="0"/>
                </a:tc>
              </a:tr>
              <a:tr h="265176">
                <a:tc rowSpan="4">
                  <a:txBody>
                    <a:bodyPr/>
                    <a:lstStyle/>
                    <a:p>
                      <a:pPr marL="114300" indent="0">
                        <a:lnSpc>
                          <a:spcPts val="1896"/>
                        </a:lnSpc>
                      </a:pPr>
                      <a:r>
                        <a:rPr lang="ru" sz="1600">
                          <a:solidFill>
                            <a:srgbClr val="17243D"/>
                          </a:solidFill>
                          <a:latin typeface="Calibri"/>
                        </a:rPr>
                        <a:t>Распад СССР. Становление новой России (1992— 1999 гг.)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  <a:hlinkClick r:id="rId4"/>
                        </a:rPr>
                        <a:t>СССР И РОССИЯ В ПЕРИОД ПЕРЕСТРОЙКИ • Большая российская</a:t>
                      </a:r>
                    </a:p>
                  </a:txBody>
                  <a:tcPr marL="0" marR="0" marT="0" marB="0" anchor="b"/>
                </a:tc>
              </a:tr>
              <a:tr h="243840"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</a:rPr>
                        <a:t>энциклопедия - электронная версия </a:t>
                      </a:r>
                      <a:r>
                        <a:rPr lang="en-US" sz="1600">
                          <a:solidFill>
                            <a:srgbClr val="0000FF"/>
                          </a:solidFill>
                          <a:latin typeface="Calibri"/>
                        </a:rPr>
                        <a:t>(bigenc.ru)</a:t>
                      </a:r>
                    </a:p>
                  </a:txBody>
                  <a:tcPr marL="0" marR="0" marT="0" marB="0" anchor="b"/>
                </a:tc>
              </a:tr>
              <a:tr h="487680">
                <a:tc vMerge="1">
                  <a:txBody>
                    <a:bodyPr/>
                    <a:lstStyle/>
                    <a:p>
                      <a:endParaRPr sz="2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>
                        <a:lnSpc>
                          <a:spcPts val="1920"/>
                        </a:lnSpc>
                      </a:pPr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  <a:hlinkClick r:id="rId5"/>
                        </a:rPr>
                        <a:t>РОССИЙСКАЯ ФЕДЕРАЦИЯ ПОСЛЕ 1991 ГОДА • Большая</a:t>
                      </a:r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</a:rPr>
                        <a:t> российская энциклопедия - электронная версия </a:t>
                      </a:r>
                      <a:r>
                        <a:rPr lang="en-US" sz="1600">
                          <a:solidFill>
                            <a:srgbClr val="0000FF"/>
                          </a:solidFill>
                          <a:latin typeface="Calibri"/>
                        </a:rPr>
                        <a:t>(bigenc.ru)</a:t>
                      </a:r>
                    </a:p>
                  </a:txBody>
                  <a:tcPr marL="0" marR="0" marT="0" marB="0" anchor="b"/>
                </a:tc>
              </a:tr>
              <a:tr h="478536">
                <a:tc vMerge="1"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</a:tr>
              <a:tr h="1252728">
                <a:tc>
                  <a:txBody>
                    <a:bodyPr/>
                    <a:lstStyle/>
                    <a:p>
                      <a:pPr marL="114300" indent="0">
                        <a:lnSpc>
                          <a:spcPts val="1920"/>
                        </a:lnSpc>
                      </a:pPr>
                      <a:r>
                        <a:rPr lang="ru" sz="1600">
                          <a:solidFill>
                            <a:srgbClr val="17243D"/>
                          </a:solidFill>
                          <a:latin typeface="Calibri"/>
                        </a:rPr>
                        <a:t>Возрождение страны с 2000-х гг. Воссоединение Крыма с Россией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 indent="0">
                        <a:lnSpc>
                          <a:spcPts val="1920"/>
                        </a:lnSpc>
                      </a:pPr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  <a:hlinkClick r:id="rId6"/>
                        </a:rPr>
                        <a:t>источник</a:t>
                      </a:r>
                    </a:p>
                    <a:p>
                      <a:pPr marL="114300" indent="0">
                        <a:lnSpc>
                          <a:spcPts val="1920"/>
                        </a:lnSpc>
                      </a:pPr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  <a:hlinkClick r:id="rId7"/>
                        </a:rPr>
                        <a:t>источник</a:t>
                      </a:r>
                    </a:p>
                    <a:p>
                      <a:pPr marL="114300" indent="0">
                        <a:lnSpc>
                          <a:spcPts val="1920"/>
                        </a:lnSpc>
                      </a:pPr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  <a:hlinkClick r:id="rId8"/>
                        </a:rPr>
                        <a:t>источник</a:t>
                      </a:r>
                    </a:p>
                    <a:p>
                      <a:pPr marL="114300" indent="0">
                        <a:lnSpc>
                          <a:spcPts val="1920"/>
                        </a:lnSpc>
                      </a:pPr>
                      <a:r>
                        <a:rPr lang="ru" sz="1600">
                          <a:solidFill>
                            <a:srgbClr val="0000FF"/>
                          </a:solidFill>
                          <a:latin typeface="Calibri"/>
                          <a:hlinkClick r:id="rId9"/>
                        </a:rPr>
                        <a:t>источник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47728" y="573024"/>
            <a:ext cx="3968496" cy="3261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890"/>
              </a:spcAft>
            </a:pPr>
            <a:r>
              <a:rPr lang="ru" sz="2700" b="1" dirty="0">
                <a:solidFill>
                  <a:srgbClr val="071DA9"/>
                </a:solidFill>
                <a:latin typeface="Calibri"/>
              </a:rPr>
              <a:t>Внеурочная деятельность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283826"/>
              </p:ext>
            </p:extLst>
          </p:nvPr>
        </p:nvGraphicFramePr>
        <p:xfrm>
          <a:off x="1271464" y="1341563"/>
          <a:ext cx="7920880" cy="5112567"/>
        </p:xfrm>
        <a:graphic>
          <a:graphicData uri="http://schemas.openxmlformats.org/drawingml/2006/table">
            <a:tbl>
              <a:tblPr/>
              <a:tblGrid>
                <a:gridCol w="3604665"/>
                <a:gridCol w="2318402"/>
                <a:gridCol w="1997813"/>
              </a:tblGrid>
              <a:tr h="307105">
                <a:tc>
                  <a:txBody>
                    <a:bodyPr/>
                    <a:lstStyle/>
                    <a:p>
                      <a:endParaRPr sz="1600" dirty="0"/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7800" indent="0">
                        <a:lnSpc>
                          <a:spcPts val="1920"/>
                        </a:lnSpc>
                      </a:pPr>
                      <a:r>
                        <a:rPr lang="ru" sz="1400" b="1">
                          <a:solidFill>
                            <a:srgbClr val="4F5F29"/>
                          </a:solidFill>
                          <a:latin typeface="Calibri"/>
                        </a:rPr>
                        <a:t>Начальное</a:t>
                      </a:r>
                    </a:p>
                    <a:p>
                      <a:pPr marL="381000" indent="0">
                        <a:lnSpc>
                          <a:spcPts val="1920"/>
                        </a:lnSpc>
                      </a:pPr>
                      <a:r>
                        <a:rPr lang="ru" sz="1400" b="1">
                          <a:solidFill>
                            <a:srgbClr val="4F5F29"/>
                          </a:solidFill>
                          <a:latin typeface="Calibri"/>
                        </a:rPr>
                        <a:t>общее</a:t>
                      </a:r>
                    </a:p>
                    <a:p>
                      <a:pPr marL="381000" indent="0">
                        <a:lnSpc>
                          <a:spcPts val="1920"/>
                        </a:lnSpc>
                      </a:pPr>
                      <a:r>
                        <a:rPr lang="ru" sz="1400" b="1">
                          <a:solidFill>
                            <a:srgbClr val="4F5F29"/>
                          </a:solidFill>
                          <a:latin typeface="Calibri"/>
                        </a:rPr>
                        <a:t>образование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4F5F29"/>
                          </a:solidFill>
                          <a:latin typeface="Calibri"/>
                        </a:rPr>
                        <a:t>Основно</a:t>
                      </a:r>
                    </a:p>
                  </a:txBody>
                  <a:tcPr marL="0" marR="0" marT="0" marB="0" anchor="b">
                    <a:solidFill>
                      <a:srgbClr val="E4E4EB"/>
                    </a:solidFill>
                  </a:tcPr>
                </a:tc>
              </a:tr>
              <a:tr h="587887">
                <a:tc>
                  <a:txBody>
                    <a:bodyPr/>
                    <a:lstStyle/>
                    <a:p>
                      <a:pPr marR="88900" indent="0" algn="ctr"/>
                      <a:r>
                        <a:rPr lang="ru" sz="1400" b="1">
                          <a:solidFill>
                            <a:srgbClr val="4F5F29"/>
                          </a:solidFill>
                          <a:latin typeface="Calibri"/>
                        </a:rPr>
                        <a:t>Наименование курса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2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400" b="1">
                          <a:solidFill>
                            <a:srgbClr val="4F5F29"/>
                          </a:solidFill>
                          <a:latin typeface="Calibri"/>
                        </a:rPr>
                        <a:t>е общее образование</a:t>
                      </a:r>
                    </a:p>
                  </a:txBody>
                  <a:tcPr marL="0" marR="0" marT="0" marB="0">
                    <a:solidFill>
                      <a:srgbClr val="E4E4EB"/>
                    </a:solidFill>
                  </a:tcPr>
                </a:tc>
              </a:tr>
              <a:tr h="1240119">
                <a:tc>
                  <a:txBody>
                    <a:bodyPr/>
                    <a:lstStyle/>
                    <a:p>
                      <a:pPr marR="533400" indent="0">
                        <a:lnSpc>
                          <a:spcPts val="2232"/>
                        </a:lnSpc>
                      </a:pPr>
                      <a:r>
                        <a:rPr lang="ru" sz="1700" dirty="0">
                          <a:latin typeface="Calibri"/>
                        </a:rPr>
                        <a:t>Рассказы по истории Самарского края Учебное пособие</a:t>
                      </a:r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0"/>
                      <a:r>
                        <a:rPr lang="ru" sz="1700" dirty="0">
                          <a:latin typeface="Calibri"/>
                        </a:rPr>
                        <a:t>1 час в неделю</a:t>
                      </a:r>
                    </a:p>
                  </a:txBody>
                  <a:tcPr marL="0" marR="0" marT="0" marB="0" anchor="ctr">
                    <a:solidFill>
                      <a:srgbClr val="D7E3BD"/>
                    </a:solidFill>
                  </a:tcPr>
                </a:tc>
                <a:tc>
                  <a:txBody>
                    <a:bodyPr/>
                    <a:lstStyle/>
                    <a:p>
                      <a:endParaRPr sz="6200"/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</a:tr>
              <a:tr h="953488">
                <a:tc rowSpan="2">
                  <a:txBody>
                    <a:bodyPr/>
                    <a:lstStyle/>
                    <a:p>
                      <a:pPr marR="533400" indent="0">
                        <a:lnSpc>
                          <a:spcPts val="2160"/>
                        </a:lnSpc>
                      </a:pPr>
                      <a:r>
                        <a:rPr lang="ru" sz="1700">
                          <a:latin typeface="Calibri"/>
                        </a:rPr>
                        <a:t>История Самарского края (с древнейших времён до</a:t>
                      </a:r>
                    </a:p>
                    <a:p>
                      <a:pPr marR="533400" indent="0">
                        <a:lnSpc>
                          <a:spcPts val="2160"/>
                        </a:lnSpc>
                      </a:pPr>
                      <a:r>
                        <a:rPr lang="ru" sz="1700">
                          <a:latin typeface="Calibri"/>
                        </a:rPr>
                        <a:t>второй </a:t>
                      </a:r>
                      <a:r>
                        <a:rPr lang="ru" sz="1300">
                          <a:latin typeface="Calibri"/>
                        </a:rPr>
                        <a:t>ПОЛОВИНЫ </a:t>
                      </a:r>
                      <a:r>
                        <a:rPr lang="ru" sz="1700">
                          <a:latin typeface="Calibri"/>
                        </a:rPr>
                        <a:t>XIX века) Учебное пособие</a:t>
                      </a:r>
                    </a:p>
                  </a:txBody>
                  <a:tcPr marL="0" marR="0" marT="0" marB="0" anchor="ctr">
                    <a:solidFill>
                      <a:srgbClr val="D7E3BD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sz="4700"/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latin typeface="Calibri"/>
                        </a:rPr>
                        <a:t>1 час в неделю</a:t>
                      </a:r>
                    </a:p>
                  </a:txBody>
                  <a:tcPr marL="0" marR="0" marT="0" marB="0" anchor="b">
                    <a:solidFill>
                      <a:srgbClr val="D7E3BD"/>
                    </a:solidFill>
                  </a:tcPr>
                </a:tc>
              </a:tr>
              <a:tr h="725353">
                <a:tc vMerge="1">
                  <a:txBody>
                    <a:bodyPr/>
                    <a:lstStyle/>
                    <a:p>
                      <a:endParaRPr sz="36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3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600"/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</a:tr>
              <a:tr h="1298615">
                <a:tc>
                  <a:txBody>
                    <a:bodyPr/>
                    <a:lstStyle/>
                    <a:p>
                      <a:pPr marR="533400" indent="0">
                        <a:lnSpc>
                          <a:spcPts val="2160"/>
                        </a:lnSpc>
                      </a:pPr>
                      <a:r>
                        <a:rPr lang="ru" sz="1700">
                          <a:latin typeface="Calibri"/>
                        </a:rPr>
                        <a:t>История Самарского края (с середины XIX до начала XXI века) Учебное пособие</a:t>
                      </a:r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  <a:tc>
                  <a:txBody>
                    <a:bodyPr/>
                    <a:lstStyle/>
                    <a:p>
                      <a:endParaRPr sz="6400"/>
                    </a:p>
                  </a:txBody>
                  <a:tcPr marL="0" marR="0" marT="0" marB="0">
                    <a:solidFill>
                      <a:srgbClr val="D7E3BD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 dirty="0">
                          <a:latin typeface="Calibri"/>
                        </a:rPr>
                        <a:t>1 час в неделю</a:t>
                      </a:r>
                    </a:p>
                  </a:txBody>
                  <a:tcPr marL="0" marR="0" marT="0" marB="0" anchor="ctr">
                    <a:solidFill>
                      <a:srgbClr val="D7E3BD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176" y="2366218"/>
            <a:ext cx="5995416" cy="34594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37564" y="632840"/>
            <a:ext cx="7614640" cy="420690"/>
          </a:xfrm>
          <a:prstGeom prst="rect">
            <a:avLst/>
          </a:prstGeom>
          <a:solidFill>
            <a:srgbClr val="E4E4EB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100" b="1" dirty="0" smtClean="0">
                <a:solidFill>
                  <a:srgbClr val="071DA9"/>
                </a:solidFill>
                <a:latin typeface="Calibri"/>
              </a:rPr>
              <a:t>                    Обновленный </a:t>
            </a:r>
            <a:r>
              <a:rPr lang="ru" sz="3100" b="1" dirty="0">
                <a:solidFill>
                  <a:srgbClr val="071DA9"/>
                </a:solidFill>
                <a:latin typeface="Calibri"/>
              </a:rPr>
              <a:t>ФГОС </a:t>
            </a:r>
            <a:r>
              <a:rPr lang="en-US" sz="3100" b="1" dirty="0">
                <a:solidFill>
                  <a:srgbClr val="071DA9"/>
                </a:solidFill>
                <a:latin typeface="Calibri"/>
              </a:rPr>
              <a:t>COO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60636" y="2026920"/>
            <a:ext cx="3968496" cy="249936"/>
          </a:xfrm>
          <a:prstGeom prst="rect">
            <a:avLst/>
          </a:prstGeom>
          <a:solidFill>
            <a:srgbClr val="E4E4EB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900" b="1" dirty="0">
                <a:solidFill>
                  <a:srgbClr val="071DA9"/>
                </a:solidFill>
                <a:latin typeface="Calibri"/>
              </a:rPr>
              <a:t>Преемственность ФГОС 2012 и 2022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96440" y="192024"/>
            <a:ext cx="8506968" cy="3444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3150"/>
              </a:spcAft>
            </a:pPr>
            <a:r>
              <a:rPr lang="ru" sz="2700" b="1">
                <a:solidFill>
                  <a:srgbClr val="071DA9"/>
                </a:solidFill>
                <a:latin typeface="Calibri"/>
              </a:rPr>
              <a:t>Подготовка учебной части ОУ к новому учебному году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7072" y="969264"/>
            <a:ext cx="3240024" cy="12252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900" b="1">
                <a:solidFill>
                  <a:srgbClr val="395C94"/>
                </a:solidFill>
                <a:latin typeface="Calibri"/>
              </a:rPr>
              <a:t>Февраль -март 2023</a:t>
            </a:r>
          </a:p>
          <a:p>
            <a:pPr marL="342900" indent="-342900">
              <a:lnSpc>
                <a:spcPts val="1680"/>
              </a:lnSpc>
            </a:pPr>
            <a:r>
              <a:rPr lang="ru" sz="1300">
                <a:latin typeface="Calibri"/>
              </a:rPr>
              <a:t>✓    Вебинары о подходах в преподавании предметов в 2023/2024 уч. году.</a:t>
            </a:r>
          </a:p>
          <a:p>
            <a:pPr indent="0" algn="just">
              <a:lnSpc>
                <a:spcPts val="1680"/>
              </a:lnSpc>
            </a:pPr>
            <a:r>
              <a:rPr lang="ru" sz="1300">
                <a:latin typeface="Calibri"/>
              </a:rPr>
              <a:t>✓    Предварительное комплектование ОО</a:t>
            </a:r>
          </a:p>
          <a:p>
            <a:pPr indent="0" algn="just">
              <a:lnSpc>
                <a:spcPts val="1680"/>
              </a:lnSpc>
            </a:pPr>
            <a:r>
              <a:rPr lang="ru" sz="1300">
                <a:latin typeface="Calibri"/>
              </a:rPr>
              <a:t>✓    Обучение педагогов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49924" y="986438"/>
            <a:ext cx="5330952" cy="10424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spcBef>
                <a:spcPts val="3150"/>
              </a:spcBef>
              <a:spcAft>
                <a:spcPts val="1050"/>
              </a:spcAft>
            </a:pPr>
            <a:r>
              <a:rPr lang="ru" sz="1900" b="1" dirty="0" smtClean="0">
                <a:solidFill>
                  <a:srgbClr val="C10000"/>
                </a:solidFill>
                <a:latin typeface="Calibri"/>
              </a:rPr>
              <a:t>    </a:t>
            </a:r>
            <a:r>
              <a:rPr lang="ru" sz="1900" b="1" dirty="0">
                <a:solidFill>
                  <a:srgbClr val="395C94"/>
                </a:solidFill>
                <a:latin typeface="Calibri"/>
              </a:rPr>
              <a:t>Июнь-август 2023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Сбор в учебной части ОУ рабочих программ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Проверка зам. директора рабочих программ на исполнение ФГОС.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Обучение педагогов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4736" y="4267200"/>
            <a:ext cx="7449312" cy="1978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68300" indent="0">
              <a:spcAft>
                <a:spcPts val="1050"/>
              </a:spcAft>
            </a:pPr>
            <a:r>
              <a:rPr lang="ru" sz="1900" b="1" dirty="0" smtClean="0">
                <a:solidFill>
                  <a:srgbClr val="C10000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395C94"/>
                </a:solidFill>
                <a:latin typeface="Calibri"/>
              </a:rPr>
              <a:t>Апрель - июнь 2023</a:t>
            </a:r>
          </a:p>
          <a:p>
            <a:pPr marL="711200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Принятие решения о введении обновленных ФГОС коллегиальным органом ОО</a:t>
            </a:r>
          </a:p>
          <a:p>
            <a:pPr marL="711200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Корректировка ООП</a:t>
            </a:r>
          </a:p>
          <a:p>
            <a:pPr marL="711200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Корректировка рабочих программ НОО и ООО</a:t>
            </a:r>
          </a:p>
          <a:p>
            <a:pPr marL="711200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Разработка рабочих программ СОО</a:t>
            </a:r>
          </a:p>
          <a:p>
            <a:pPr marL="711200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Обучение педагогов</a:t>
            </a:r>
          </a:p>
          <a:p>
            <a:pPr marL="990600" indent="-279400">
              <a:lnSpc>
                <a:spcPts val="1800"/>
              </a:lnSpc>
            </a:pPr>
            <a:r>
              <a:rPr lang="ru" sz="1300" dirty="0">
                <a:latin typeface="Calibri"/>
              </a:rPr>
              <a:t>✓    Проведение родительских собраний обучающихся 5 и 10 классов (информирование родителей о введении обновленных ФГОС)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488680" y="4160520"/>
            <a:ext cx="3441192" cy="1493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622300" indent="0">
              <a:spcAft>
                <a:spcPts val="1050"/>
              </a:spcAft>
            </a:pPr>
            <a:r>
              <a:rPr lang="ru" sz="1900" b="1" dirty="0" smtClean="0">
                <a:solidFill>
                  <a:srgbClr val="395C94"/>
                </a:solidFill>
                <a:latin typeface="Calibri"/>
              </a:rPr>
              <a:t>Август </a:t>
            </a:r>
            <a:r>
              <a:rPr lang="ru" sz="1900" b="1" dirty="0">
                <a:solidFill>
                  <a:srgbClr val="395C94"/>
                </a:solidFill>
                <a:latin typeface="Calibri"/>
              </a:rPr>
              <a:t>2023</a:t>
            </a:r>
          </a:p>
          <a:p>
            <a:pPr marL="304800" indent="-304800">
              <a:lnSpc>
                <a:spcPts val="1680"/>
              </a:lnSpc>
            </a:pPr>
            <a:r>
              <a:rPr lang="ru" sz="1300" dirty="0">
                <a:latin typeface="Calibri"/>
              </a:rPr>
              <a:t>✓    Утверждение директором ОУ рабочих программ (ФГОС-2022)</a:t>
            </a:r>
          </a:p>
          <a:p>
            <a:pPr marL="304800" indent="-304800">
              <a:lnSpc>
                <a:spcPts val="1680"/>
              </a:lnSpc>
            </a:pPr>
            <a:r>
              <a:rPr lang="ru" sz="1300" dirty="0">
                <a:latin typeface="Calibri"/>
              </a:rPr>
              <a:t>✓    Утверждение ООП на уровень начального/ основного /среднего общего образования (ФГОС-2022)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5640" y="3244334"/>
            <a:ext cx="59046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spcAft>
                <a:spcPts val="8400"/>
              </a:spcAft>
            </a:pPr>
            <a:r>
              <a:rPr lang="ru" sz="4400" b="1" dirty="0" smtClean="0">
                <a:latin typeface="Times New Roman"/>
              </a:rPr>
              <a:t>Спасибо за внимание!</a:t>
            </a:r>
            <a:endParaRPr lang="ru" sz="4400" b="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134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1734</Words>
  <Application>Microsoft Office PowerPoint</Application>
  <PresentationFormat>Произвольный</PresentationFormat>
  <Paragraphs>382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13</cp:revision>
  <dcterms:modified xsi:type="dcterms:W3CDTF">2023-03-22T11:18:44Z</dcterms:modified>
</cp:coreProperties>
</file>