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83" r:id="rId18"/>
    <p:sldId id="284" r:id="rId19"/>
    <p:sldId id="285" r:id="rId20"/>
    <p:sldId id="289" r:id="rId21"/>
    <p:sldId id="290" r:id="rId22"/>
  </p:sldIdLst>
  <p:sldSz cx="12192000" cy="6859588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5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edsoo.ru/Normativnie_dokumenti.htm" TargetMode="External"/><Relationship Id="rId3" Type="http://schemas.openxmlformats.org/officeDocument/2006/relationships/image" Target="../media/image2.jpeg"/><Relationship Id="rId7" Type="http://schemas.openxmlformats.org/officeDocument/2006/relationships/hyperlink" Target="https://docs.edu.gov.ru/document/7470897485ad21922a2e1f16f66c4d5e/?ysclid=ld1u9y2dhc204827672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publication.pravo.gov.ru/Document/View/0001202209120008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dsoo.ru/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dsoo.ru/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edsoo.ru/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dsoo.ru/" TargetMode="Externa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edsoo.ru/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edsoo.ru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file:///D:\&#1043;&#1106;&#1042;&#8212;&#1043;&#1106;&#1042;&#176;&#1043;&#1106;&#1042;&#1110;&#1043;&#8216;&#1042;&#1026;&#1043;&#8216;&#1042;&#1107;&#1043;&#1106;&#1042;&#183;&#1043;&#1106;&#1042;&#1108;&#1043;&#1106;&#1042;&#1105;\12%20ALGEBRA_U_DOP_.pdf" TargetMode="External"/><Relationship Id="rId2" Type="http://schemas.openxmlformats.org/officeDocument/2006/relationships/hyperlink" Target="file:///D:\%D0%97%D0%B0%D0%B3%D1%80%25" TargetMode="Externa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doc541674146_643350377?hash=zlqRvTuni30SRrpwZfuOVxUxNQEeuN99BRQbYnByre0" TargetMode="External"/><Relationship Id="rId2" Type="http://schemas.openxmlformats.org/officeDocument/2006/relationships/hyperlink" Target="https://vk.com/doc541674146_643350377?hash=yJWi2gqtLMNL7OiM1ZJKz8BZbBtvLslZSZ9EPhzydb8" TargetMode="Externa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634984" y="179832"/>
            <a:ext cx="3014472" cy="63093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  <a:spcAft>
                <a:spcPts val="5670"/>
              </a:spcAft>
            </a:pPr>
            <a:endParaRPr lang="ru" sz="1400" dirty="0">
              <a:solidFill>
                <a:srgbClr val="193467"/>
              </a:solidFill>
              <a:latin typeface="Arial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99456" y="1341562"/>
            <a:ext cx="9409176" cy="46024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88900" indent="0" algn="ctr">
              <a:lnSpc>
                <a:spcPts val="5760"/>
              </a:lnSpc>
              <a:spcBef>
                <a:spcPts val="5670"/>
              </a:spcBef>
            </a:pPr>
            <a:r>
              <a:rPr lang="ru" sz="4700" b="1" spc="-50" dirty="0">
                <a:solidFill>
                  <a:srgbClr val="32589B"/>
                </a:solidFill>
                <a:latin typeface="Arial"/>
              </a:rPr>
              <a:t>Преподавание предмета</a:t>
            </a:r>
          </a:p>
          <a:p>
            <a:pPr marL="88900" indent="0" algn="ctr">
              <a:lnSpc>
                <a:spcPts val="5760"/>
              </a:lnSpc>
            </a:pPr>
            <a:r>
              <a:rPr lang="ru" sz="4700" b="1" spc="-50" dirty="0">
                <a:solidFill>
                  <a:srgbClr val="32589B"/>
                </a:solidFill>
                <a:latin typeface="Arial"/>
              </a:rPr>
              <a:t>«Математика» в 2023-2024 уч. году: единое образовательное пространство РФ</a:t>
            </a:r>
          </a:p>
          <a:p>
            <a:pPr indent="0">
              <a:lnSpc>
                <a:spcPts val="1440"/>
              </a:lnSpc>
            </a:pPr>
            <a:r>
              <a:rPr lang="ru" sz="1100" dirty="0">
                <a:solidFill>
                  <a:srgbClr val="193467"/>
                </a:solidFill>
                <a:latin typeface="Arial"/>
              </a:rPr>
              <a:t> </a:t>
            </a:r>
            <a:r>
              <a:rPr lang="ru" sz="1100" dirty="0" smtClean="0">
                <a:solidFill>
                  <a:srgbClr val="193467"/>
                </a:solidFill>
                <a:latin typeface="Arial"/>
              </a:rPr>
              <a:t>                                                                                      </a:t>
            </a:r>
          </a:p>
          <a:p>
            <a:pPr indent="0">
              <a:lnSpc>
                <a:spcPts val="1440"/>
              </a:lnSpc>
            </a:pPr>
            <a:endParaRPr lang="ru" sz="1100" dirty="0">
              <a:solidFill>
                <a:srgbClr val="193467"/>
              </a:solidFill>
              <a:latin typeface="Arial"/>
            </a:endParaRPr>
          </a:p>
          <a:p>
            <a:pPr indent="0">
              <a:lnSpc>
                <a:spcPts val="1440"/>
              </a:lnSpc>
            </a:pPr>
            <a:endParaRPr lang="ru" sz="1100" dirty="0" smtClean="0">
              <a:solidFill>
                <a:srgbClr val="193467"/>
              </a:solidFill>
              <a:latin typeface="Arial"/>
            </a:endParaRPr>
          </a:p>
          <a:p>
            <a:pPr indent="0">
              <a:lnSpc>
                <a:spcPts val="1440"/>
              </a:lnSpc>
            </a:pPr>
            <a:r>
              <a:rPr lang="ru" sz="2000" b="1" dirty="0">
                <a:solidFill>
                  <a:srgbClr val="19346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" sz="2000" b="1" dirty="0" smtClean="0">
                <a:solidFill>
                  <a:srgbClr val="193467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Методист ГБУ ДПО «Отрадненский РЦ»  Иванова Н.А.</a:t>
            </a:r>
            <a:endParaRPr lang="ru" sz="2000" b="1" dirty="0">
              <a:solidFill>
                <a:srgbClr val="19346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4904" y="6348984"/>
            <a:ext cx="3456432" cy="17983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ru" sz="1200" dirty="0">
              <a:solidFill>
                <a:srgbClr val="193467"/>
              </a:solidFill>
              <a:latin typeface="Arial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65904" y="6367272"/>
            <a:ext cx="3465576" cy="24993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ru" sz="1700" b="1" dirty="0">
              <a:solidFill>
                <a:srgbClr val="193467"/>
              </a:solidFill>
              <a:latin typeface="Arial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9120" y="1962912"/>
            <a:ext cx="3883152" cy="14051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112" y="3712464"/>
            <a:ext cx="472440" cy="4693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345" y="5297424"/>
            <a:ext cx="475488" cy="46939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" y="6760464"/>
            <a:ext cx="12185904" cy="9753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149096" y="192024"/>
            <a:ext cx="9643872" cy="28651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ctr">
              <a:spcAft>
                <a:spcPts val="2730"/>
              </a:spcAft>
            </a:pPr>
            <a:r>
              <a:rPr lang="ru" sz="1700">
                <a:solidFill>
                  <a:srgbClr val="193467"/>
                </a:solidFill>
                <a:latin typeface="Arial"/>
              </a:rPr>
              <a:t>ПРАВОВЫЕ ОРИЕНТИРЫ ДЛЯ ОБРАЗОВАТЕЛЬНОЙ ОРГАНИЗАЦИИ В 2023-2024 УЧ. Г.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96696" y="920496"/>
            <a:ext cx="6105144" cy="63093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680"/>
              </a:lnSpc>
              <a:spcBef>
                <a:spcPts val="2730"/>
              </a:spcBef>
            </a:pPr>
            <a:r>
              <a:rPr lang="ru" sz="1300" b="1" dirty="0">
                <a:solidFill>
                  <a:srgbClr val="4573C5"/>
                </a:solidFill>
                <a:latin typeface="Arial"/>
              </a:rPr>
              <a:t>ФЗ-№273 «ОБ ОБРАЗОВАНИИ В РОССИЙСКОЙ ФЕДЕРАЦИИ»</a:t>
            </a:r>
          </a:p>
          <a:p>
            <a:pPr indent="0" algn="just">
              <a:lnSpc>
                <a:spcPts val="1680"/>
              </a:lnSpc>
            </a:pPr>
            <a:endParaRPr lang="en-US" sz="1300" b="1" u="sng" dirty="0">
              <a:solidFill>
                <a:srgbClr val="0368C1"/>
              </a:solidFill>
              <a:latin typeface="Arial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354312" y="1252728"/>
            <a:ext cx="1761744" cy="30175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>
              <a:lnSpc>
                <a:spcPts val="984"/>
              </a:lnSpc>
            </a:pPr>
            <a:r>
              <a:rPr lang="ru" sz="850" b="1">
                <a:solidFill>
                  <a:srgbClr val="32589B"/>
                </a:solidFill>
                <a:latin typeface="Arial"/>
              </a:rPr>
              <a:t>□ </a:t>
            </a:r>
            <a:r>
              <a:rPr lang="ru" sz="850" b="1">
                <a:solidFill>
                  <a:srgbClr val="1C1F1A"/>
                </a:solidFill>
                <a:latin typeface="Arial"/>
              </a:rPr>
              <a:t>ЕДИНОЕ СОДЕРЖАНИЕ </a:t>
            </a:r>
            <a:r>
              <a:rPr lang="ru" sz="850" b="1">
                <a:solidFill>
                  <a:srgbClr val="693571"/>
                </a:solidFill>
                <a:latin typeface="Arial"/>
              </a:rPr>
              <a:t>□ </a:t>
            </a:r>
            <a:r>
              <a:rPr lang="ru" sz="850" b="1">
                <a:solidFill>
                  <a:srgbClr val="1C1F1A"/>
                </a:solidFill>
                <a:latin typeface="Arial"/>
              </a:rPr>
              <a:t>ОБЩЕГО ОБРАЗОВАНИЯ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05840" y="2792384"/>
            <a:ext cx="6781800" cy="53949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320"/>
              </a:lnSpc>
              <a:spcBef>
                <a:spcPts val="5670"/>
              </a:spcBef>
            </a:pPr>
            <a:r>
              <a:rPr lang="ru" sz="1300" b="1" u="sng" dirty="0">
                <a:solidFill>
                  <a:srgbClr val="4573C5"/>
                </a:solidFill>
                <a:latin typeface="Arial"/>
                <a:hlinkClick r:id="rId6"/>
              </a:rPr>
              <a:t>ОБНОВЛЕННЫЙ ФГОС СОО 2022 Г.Г.</a:t>
            </a:r>
          </a:p>
          <a:p>
            <a:pPr indent="0" algn="just">
              <a:lnSpc>
                <a:spcPts val="1320"/>
              </a:lnSpc>
            </a:pPr>
            <a:endParaRPr lang="en-US" sz="1100" b="1" dirty="0">
              <a:solidFill>
                <a:srgbClr val="4573C5"/>
              </a:solidFill>
              <a:latin typeface="Arial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247888" y="3502152"/>
            <a:ext cx="1481328" cy="21031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768"/>
              </a:lnSpc>
            </a:pPr>
            <a:r>
              <a:rPr lang="ru" sz="500">
                <a:solidFill>
                  <a:srgbClr val="565656"/>
                </a:solidFill>
                <a:latin typeface="Times New Roman"/>
              </a:rPr>
              <a:t>Примерная основная образовательная программа основного общего образования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9814560" y="3486912"/>
            <a:ext cx="210312" cy="2255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 b="1">
                <a:solidFill>
                  <a:srgbClr val="32589B"/>
                </a:solidFill>
                <a:latin typeface="Arial"/>
              </a:rPr>
              <a:t>©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0232136" y="3502152"/>
            <a:ext cx="1466088" cy="60655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768"/>
              </a:lnSpc>
            </a:pPr>
            <a:r>
              <a:rPr lang="ru" sz="500">
                <a:solidFill>
                  <a:srgbClr val="434442"/>
                </a:solidFill>
                <a:latin typeface="Times New Roman"/>
              </a:rPr>
              <a:t>Приказ Министерства </a:t>
            </a:r>
            <a:r>
              <a:rPr lang="ru" sz="500">
                <a:solidFill>
                  <a:srgbClr val="565656"/>
                </a:solidFill>
                <a:latin typeface="Times New Roman"/>
              </a:rPr>
              <a:t>просвещения </a:t>
            </a:r>
            <a:r>
              <a:rPr lang="ru" sz="500">
                <a:solidFill>
                  <a:srgbClr val="434442"/>
                </a:solidFill>
                <a:latin typeface="Times New Roman"/>
              </a:rPr>
              <a:t>Российской Федерации </a:t>
            </a:r>
            <a:r>
              <a:rPr lang="ru" sz="500">
                <a:solidFill>
                  <a:srgbClr val="565656"/>
                </a:solidFill>
                <a:latin typeface="Times New Roman"/>
              </a:rPr>
              <a:t>от </a:t>
            </a:r>
            <a:r>
              <a:rPr lang="ru" sz="500">
                <a:solidFill>
                  <a:srgbClr val="434442"/>
                </a:solidFill>
                <a:latin typeface="Times New Roman"/>
              </a:rPr>
              <a:t>31.05.2021 </a:t>
            </a:r>
            <a:r>
              <a:rPr lang="ru" sz="500">
                <a:solidFill>
                  <a:srgbClr val="565656"/>
                </a:solidFill>
                <a:latin typeface="Times New Roman"/>
              </a:rPr>
              <a:t>№ </a:t>
            </a:r>
            <a:r>
              <a:rPr lang="ru" sz="500">
                <a:solidFill>
                  <a:srgbClr val="434442"/>
                </a:solidFill>
                <a:latin typeface="Times New Roman"/>
              </a:rPr>
              <a:t>286 «Об </a:t>
            </a:r>
            <a:r>
              <a:rPr lang="ru" sz="500">
                <a:solidFill>
                  <a:srgbClr val="565656"/>
                </a:solidFill>
                <a:latin typeface="Times New Roman"/>
              </a:rPr>
              <a:t>утверждении </a:t>
            </a:r>
            <a:r>
              <a:rPr lang="ru" sz="500">
                <a:solidFill>
                  <a:srgbClr val="434442"/>
                </a:solidFill>
                <a:latin typeface="Times New Roman"/>
              </a:rPr>
              <a:t>федерального </a:t>
            </a:r>
            <a:r>
              <a:rPr lang="ru" sz="500">
                <a:solidFill>
                  <a:srgbClr val="565656"/>
                </a:solidFill>
                <a:latin typeface="Times New Roman"/>
              </a:rPr>
              <a:t>государственного образовательного </a:t>
            </a:r>
            <a:r>
              <a:rPr lang="ru" sz="500">
                <a:solidFill>
                  <a:srgbClr val="434442"/>
                </a:solidFill>
                <a:latin typeface="Times New Roman"/>
              </a:rPr>
              <a:t>стандарта </a:t>
            </a:r>
            <a:r>
              <a:rPr lang="ru" sz="500">
                <a:solidFill>
                  <a:srgbClr val="565656"/>
                </a:solidFill>
                <a:latin typeface="Times New Roman"/>
              </a:rPr>
              <a:t>начального </a:t>
            </a:r>
            <a:r>
              <a:rPr lang="ru" sz="500">
                <a:solidFill>
                  <a:srgbClr val="838388"/>
                </a:solidFill>
                <a:latin typeface="Times New Roman"/>
              </a:rPr>
              <a:t>общего </a:t>
            </a:r>
            <a:r>
              <a:rPr lang="ru" sz="500">
                <a:solidFill>
                  <a:srgbClr val="565656"/>
                </a:solidFill>
                <a:latin typeface="Times New Roman"/>
              </a:rPr>
              <a:t>образования» (Зарегистрирован </a:t>
            </a:r>
            <a:r>
              <a:rPr lang="ru" sz="500">
                <a:solidFill>
                  <a:srgbClr val="434442"/>
                </a:solidFill>
                <a:latin typeface="Times New Roman"/>
              </a:rPr>
              <a:t>05.07.2021 </a:t>
            </a:r>
            <a:r>
              <a:rPr lang="ru" sz="500">
                <a:solidFill>
                  <a:srgbClr val="565656"/>
                </a:solidFill>
                <a:latin typeface="Times New Roman"/>
              </a:rPr>
              <a:t>№ </a:t>
            </a:r>
            <a:r>
              <a:rPr lang="ru" sz="500">
                <a:solidFill>
                  <a:srgbClr val="434442"/>
                </a:solidFill>
                <a:latin typeface="Times New Roman"/>
              </a:rPr>
              <a:t>64100)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1798808" y="3486912"/>
            <a:ext cx="210312" cy="2255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 b="1">
                <a:solidFill>
                  <a:srgbClr val="693571"/>
                </a:solidFill>
                <a:latin typeface="Arial"/>
              </a:rPr>
              <a:t>О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996696" y="3904488"/>
            <a:ext cx="7126224" cy="66751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680"/>
              </a:lnSpc>
            </a:pPr>
            <a:r>
              <a:rPr lang="ru" sz="1300" b="1" u="sng" dirty="0">
                <a:solidFill>
                  <a:srgbClr val="4573C5"/>
                </a:solidFill>
                <a:latin typeface="Arial"/>
              </a:rPr>
              <a:t>ФЕДЕРАЛЬНЫЙ ПЕРЕЧЕНЬ УЧЕБНИКОВ 2022г.</a:t>
            </a:r>
          </a:p>
          <a:p>
            <a:pPr indent="0" algn="just">
              <a:lnSpc>
                <a:spcPts val="1680"/>
              </a:lnSpc>
            </a:pPr>
            <a:endParaRPr lang="en-US" sz="1300" b="1" dirty="0">
              <a:solidFill>
                <a:srgbClr val="0368C1"/>
              </a:solidFill>
              <a:latin typeface="Arial"/>
              <a:hlinkClick r:id="rId7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247888" y="4358640"/>
            <a:ext cx="1466088" cy="609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768"/>
              </a:lnSpc>
            </a:pPr>
            <a:r>
              <a:rPr lang="ru" sz="500">
                <a:solidFill>
                  <a:srgbClr val="434442"/>
                </a:solidFill>
                <a:latin typeface="Times New Roman"/>
              </a:rPr>
              <a:t>Приказ Министерства просвещения Российской Федерации </a:t>
            </a:r>
            <a:r>
              <a:rPr lang="ru" sz="500">
                <a:solidFill>
                  <a:srgbClr val="565656"/>
                </a:solidFill>
                <a:latin typeface="Times New Roman"/>
              </a:rPr>
              <a:t>от </a:t>
            </a:r>
            <a:r>
              <a:rPr lang="ru" sz="500">
                <a:solidFill>
                  <a:srgbClr val="434442"/>
                </a:solidFill>
                <a:latin typeface="Times New Roman"/>
              </a:rPr>
              <a:t>31.05.2021 № 287 «Об утверждении федерального </a:t>
            </a:r>
            <a:r>
              <a:rPr lang="ru" sz="500">
                <a:solidFill>
                  <a:srgbClr val="565656"/>
                </a:solidFill>
                <a:latin typeface="Times New Roman"/>
              </a:rPr>
              <a:t>государственного </a:t>
            </a:r>
            <a:r>
              <a:rPr lang="ru" sz="500">
                <a:solidFill>
                  <a:srgbClr val="434442"/>
                </a:solidFill>
                <a:latin typeface="Times New Roman"/>
              </a:rPr>
              <a:t>образовательного </a:t>
            </a:r>
            <a:r>
              <a:rPr lang="ru" sz="500">
                <a:solidFill>
                  <a:srgbClr val="565656"/>
                </a:solidFill>
                <a:latin typeface="Times New Roman"/>
              </a:rPr>
              <a:t>стандарта </a:t>
            </a:r>
            <a:r>
              <a:rPr lang="ru" sz="500">
                <a:solidFill>
                  <a:srgbClr val="434442"/>
                </a:solidFill>
                <a:latin typeface="Times New Roman"/>
              </a:rPr>
              <a:t>основного общего образования» (Зарегистрирован 05.07.2021 № 64101)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9814560" y="4343400"/>
            <a:ext cx="210312" cy="22860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1100" baseline="30000">
                <a:solidFill>
                  <a:srgbClr val="434442"/>
                </a:solidFill>
                <a:latin typeface="Arial"/>
              </a:rPr>
              <a:t>p</a:t>
            </a:r>
            <a:r>
              <a:rPr lang="en-US" sz="1100">
                <a:solidFill>
                  <a:srgbClr val="434442"/>
                </a:solidFill>
                <a:latin typeface="Arial"/>
              </a:rPr>
              <a:t>°</a:t>
            </a:r>
            <a:r>
              <a:rPr lang="en-US" sz="1100" baseline="30000">
                <a:solidFill>
                  <a:srgbClr val="434442"/>
                </a:solidFill>
                <a:latin typeface="Arial"/>
              </a:rPr>
              <a:t>F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0232136" y="4358640"/>
            <a:ext cx="1703832" cy="6096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768"/>
              </a:lnSpc>
            </a:pPr>
            <a:r>
              <a:rPr lang="ru" sz="500">
                <a:solidFill>
                  <a:srgbClr val="565656"/>
                </a:solidFill>
                <a:latin typeface="Times New Roman"/>
              </a:rPr>
              <a:t>Приказ Министерства просвещения Российской </a:t>
            </a:r>
            <a:r>
              <a:rPr lang="en-US" sz="500">
                <a:solidFill>
                  <a:srgbClr val="565656"/>
                </a:solidFill>
                <a:latin typeface="Times New Roman"/>
              </a:rPr>
              <a:t>i </a:t>
            </a:r>
            <a:r>
              <a:rPr lang="ru" sz="500">
                <a:solidFill>
                  <a:srgbClr val="565656"/>
                </a:solidFill>
                <a:latin typeface="Times New Roman"/>
              </a:rPr>
              <a:t>Федерации </a:t>
            </a:r>
            <a:r>
              <a:rPr lang="ru" sz="500">
                <a:solidFill>
                  <a:srgbClr val="434442"/>
                </a:solidFill>
                <a:latin typeface="Times New Roman"/>
              </a:rPr>
              <a:t>№ </a:t>
            </a:r>
            <a:r>
              <a:rPr lang="ru" sz="500">
                <a:solidFill>
                  <a:srgbClr val="565656"/>
                </a:solidFill>
                <a:latin typeface="Times New Roman"/>
              </a:rPr>
              <a:t>569 от 18.07.2022 </a:t>
            </a:r>
            <a:r>
              <a:rPr lang="ru" sz="500">
                <a:solidFill>
                  <a:srgbClr val="434442"/>
                </a:solidFill>
                <a:latin typeface="Times New Roman"/>
              </a:rPr>
              <a:t>"О </a:t>
            </a:r>
            <a:r>
              <a:rPr lang="ru" sz="500">
                <a:solidFill>
                  <a:srgbClr val="565656"/>
                </a:solidFill>
                <a:latin typeface="Times New Roman"/>
              </a:rPr>
              <a:t>внесении ™ изменений в федеральный государственный образовательный стандарт начального </a:t>
            </a:r>
            <a:r>
              <a:rPr lang="ru" sz="500">
                <a:solidFill>
                  <a:srgbClr val="434442"/>
                </a:solidFill>
                <a:latin typeface="Times New Roman"/>
              </a:rPr>
              <a:t>общего </a:t>
            </a:r>
            <a:r>
              <a:rPr lang="ru" sz="500">
                <a:solidFill>
                  <a:srgbClr val="565656"/>
                </a:solidFill>
                <a:latin typeface="Times New Roman"/>
              </a:rPr>
              <a:t>образования" (Зарегистрирован 17.08.2022 </a:t>
            </a:r>
            <a:r>
              <a:rPr lang="ru" sz="500">
                <a:solidFill>
                  <a:srgbClr val="434442"/>
                </a:solidFill>
                <a:latin typeface="Times New Roman"/>
              </a:rPr>
              <a:t>№</a:t>
            </a:r>
          </a:p>
          <a:p>
            <a:pPr indent="0">
              <a:lnSpc>
                <a:spcPts val="768"/>
              </a:lnSpc>
            </a:pPr>
            <a:r>
              <a:rPr lang="ru" sz="500">
                <a:solidFill>
                  <a:srgbClr val="434442"/>
                </a:solidFill>
                <a:latin typeface="Times New Roman"/>
              </a:rPr>
              <a:t>69676)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005840" y="5416296"/>
            <a:ext cx="6041136" cy="72542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512"/>
              </a:lnSpc>
            </a:pPr>
            <a:r>
              <a:rPr lang="ru" sz="1300" b="1" u="sng" dirty="0">
                <a:solidFill>
                  <a:srgbClr val="4573C5"/>
                </a:solidFill>
                <a:latin typeface="Arial"/>
              </a:rPr>
              <a:t>КОНЦЕПЦИЯ РАЗВИТИЯ МАТЕМАТИЧЕСКОГО ОБРАЗОВАНИЯ В РОССИЙСКОЙ ФЕДЕРАЦИИ</a:t>
            </a:r>
          </a:p>
          <a:p>
            <a:pPr indent="0">
              <a:spcAft>
                <a:spcPts val="210"/>
              </a:spcAft>
            </a:pPr>
            <a:endParaRPr lang="en-US" sz="1100" b="1" u="sng" cap="small" dirty="0">
              <a:solidFill>
                <a:srgbClr val="0368C1"/>
              </a:solidFill>
              <a:latin typeface="Arial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247888" y="5218176"/>
            <a:ext cx="1466088" cy="31089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768"/>
              </a:lnSpc>
            </a:pPr>
            <a:r>
              <a:rPr lang="ru" sz="500">
                <a:solidFill>
                  <a:srgbClr val="434442"/>
                </a:solidFill>
                <a:latin typeface="Times New Roman"/>
              </a:rPr>
              <a:t>Приказ Министерства просвещения Российской Федерации № 568 от 18.07.2022 "О внесении изменений в федеральный государственный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9814560" y="5202936"/>
            <a:ext cx="210312" cy="22860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100" b="1">
                <a:solidFill>
                  <a:srgbClr val="32589B"/>
                </a:solidFill>
                <a:latin typeface="Bookman Old Style"/>
              </a:rPr>
              <a:t>0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0232136" y="5218176"/>
            <a:ext cx="1325880" cy="31089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768"/>
              </a:lnSpc>
            </a:pPr>
            <a:r>
              <a:rPr lang="ru" sz="500">
                <a:solidFill>
                  <a:srgbClr val="434442"/>
                </a:solidFill>
                <a:latin typeface="Times New Roman"/>
              </a:rPr>
              <a:t>Приказ Министерства </a:t>
            </a:r>
            <a:r>
              <a:rPr lang="ru" sz="500">
                <a:solidFill>
                  <a:srgbClr val="565656"/>
                </a:solidFill>
                <a:latin typeface="Times New Roman"/>
              </a:rPr>
              <a:t>просвещения </a:t>
            </a:r>
            <a:r>
              <a:rPr lang="ru" sz="500">
                <a:solidFill>
                  <a:srgbClr val="434442"/>
                </a:solidFill>
                <a:latin typeface="Times New Roman"/>
              </a:rPr>
              <a:t>РФ </a:t>
            </a:r>
            <a:r>
              <a:rPr lang="ru" sz="500">
                <a:solidFill>
                  <a:srgbClr val="565656"/>
                </a:solidFill>
                <a:latin typeface="Times New Roman"/>
              </a:rPr>
              <a:t>от </a:t>
            </a:r>
            <a:r>
              <a:rPr lang="ru" sz="500">
                <a:solidFill>
                  <a:srgbClr val="434442"/>
                </a:solidFill>
                <a:latin typeface="Times New Roman"/>
              </a:rPr>
              <a:t>02.08.2022 № 653 «Об утверждении </a:t>
            </a:r>
            <a:r>
              <a:rPr lang="ru" sz="500">
                <a:solidFill>
                  <a:srgbClr val="565656"/>
                </a:solidFill>
                <a:latin typeface="Times New Roman"/>
              </a:rPr>
              <a:t>федерального </a:t>
            </a:r>
            <a:r>
              <a:rPr lang="ru" sz="500">
                <a:solidFill>
                  <a:srgbClr val="434442"/>
                </a:solidFill>
                <a:latin typeface="Times New Roman"/>
              </a:rPr>
              <a:t>перечня </a:t>
            </a:r>
            <a:r>
              <a:rPr lang="ru" sz="500">
                <a:solidFill>
                  <a:srgbClr val="565656"/>
                </a:solidFill>
                <a:latin typeface="Times New Roman"/>
              </a:rPr>
              <a:t>электронных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1798808" y="5202936"/>
            <a:ext cx="210312" cy="22860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400" b="1">
                <a:solidFill>
                  <a:srgbClr val="693571"/>
                </a:solidFill>
                <a:latin typeface="Calibri"/>
              </a:rPr>
              <a:t>О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003792" y="5961888"/>
            <a:ext cx="2273808" cy="20421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300" b="1" u="sng">
                <a:solidFill>
                  <a:srgbClr val="0368C1"/>
                </a:solidFill>
                <a:latin typeface="Arial"/>
                <a:hlinkClick r:id="rId8"/>
              </a:rPr>
              <a:t>Нормативные документы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393" y="920496"/>
            <a:ext cx="472440" cy="469392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112" y="2742922"/>
            <a:ext cx="472440" cy="469392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112" y="1951136"/>
            <a:ext cx="472440" cy="469392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1005840" y="1962912"/>
            <a:ext cx="6781800" cy="53949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320"/>
              </a:lnSpc>
              <a:spcBef>
                <a:spcPts val="5670"/>
              </a:spcBef>
            </a:pPr>
            <a:r>
              <a:rPr lang="ru" sz="1300" b="1" u="sng" dirty="0">
                <a:solidFill>
                  <a:srgbClr val="4573C5"/>
                </a:solidFill>
                <a:latin typeface="Arial"/>
                <a:hlinkClick r:id="rId6"/>
              </a:rPr>
              <a:t>ОБНОВЛЕННЫЙ ФГОС </a:t>
            </a:r>
            <a:r>
              <a:rPr lang="ru" sz="1300" b="1" u="sng" dirty="0" smtClean="0">
                <a:solidFill>
                  <a:srgbClr val="4573C5"/>
                </a:solidFill>
                <a:latin typeface="Arial"/>
                <a:hlinkClick r:id="rId6"/>
              </a:rPr>
              <a:t>ООО 2021 </a:t>
            </a:r>
            <a:r>
              <a:rPr lang="ru" sz="1300" b="1" u="sng" dirty="0">
                <a:solidFill>
                  <a:srgbClr val="4573C5"/>
                </a:solidFill>
                <a:latin typeface="Arial"/>
                <a:hlinkClick r:id="rId6"/>
              </a:rPr>
              <a:t>Г.Г.</a:t>
            </a:r>
          </a:p>
          <a:p>
            <a:pPr indent="0" algn="just">
              <a:lnSpc>
                <a:spcPts val="1320"/>
              </a:lnSpc>
            </a:pPr>
            <a:endParaRPr lang="en-US" sz="1100" b="1" dirty="0">
              <a:solidFill>
                <a:srgbClr val="4573C5"/>
              </a:solidFill>
              <a:latin typeface="Arial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0696" y="1658112"/>
            <a:ext cx="393192" cy="3931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9840" y="2645664"/>
            <a:ext cx="390144" cy="39014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880104"/>
            <a:ext cx="429768" cy="4297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8512" y="5452872"/>
            <a:ext cx="8939784" cy="11887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760464"/>
            <a:ext cx="12173712" cy="9753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77240" y="551688"/>
            <a:ext cx="4099560" cy="24079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 b="1">
                <a:solidFill>
                  <a:srgbClr val="193467"/>
                </a:solidFill>
                <a:latin typeface="Arial"/>
              </a:rPr>
              <a:t>ЕДИНАЯ СИСТЕМА ОБРАЗОВАНИЯ РФ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272784" y="512064"/>
            <a:ext cx="5465064" cy="68548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420"/>
              </a:spcAft>
            </a:pPr>
            <a:r>
              <a:rPr lang="ru" sz="1600" b="1" dirty="0">
                <a:solidFill>
                  <a:srgbClr val="193467"/>
                </a:solidFill>
                <a:latin typeface="Arial"/>
              </a:rPr>
              <a:t>ЕДИНСТВО СОДЕРЖАНИЯ </a:t>
            </a:r>
            <a:r>
              <a:rPr lang="ru" sz="1600" b="1" dirty="0" smtClean="0">
                <a:solidFill>
                  <a:srgbClr val="193467"/>
                </a:solidFill>
                <a:latin typeface="Arial"/>
              </a:rPr>
              <a:t>ОБЩЕГО ОБРАЗОВАНИЯ</a:t>
            </a:r>
            <a:endParaRPr lang="ru" sz="1600" b="1" dirty="0">
              <a:solidFill>
                <a:srgbClr val="193467"/>
              </a:solidFill>
              <a:latin typeface="Arial"/>
            </a:endParaRPr>
          </a:p>
          <a:p>
            <a:pPr indent="0" algn="ctr"/>
            <a:r>
              <a:rPr lang="ru" sz="1600" b="1" dirty="0">
                <a:solidFill>
                  <a:srgbClr val="193467"/>
                </a:solidFill>
                <a:latin typeface="Arial"/>
              </a:rPr>
              <a:t>ФОП ООО и СОО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01752" y="2026920"/>
            <a:ext cx="4791456" cy="216712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160"/>
              </a:lnSpc>
            </a:pPr>
            <a:r>
              <a:rPr lang="ru" sz="1600" b="1" dirty="0">
                <a:solidFill>
                  <a:srgbClr val="4573C5"/>
                </a:solidFill>
                <a:latin typeface="Arial"/>
              </a:rPr>
              <a:t>Единые подходы</a:t>
            </a:r>
          </a:p>
          <a:p>
            <a:pPr indent="0">
              <a:lnSpc>
                <a:spcPts val="2160"/>
              </a:lnSpc>
            </a:pPr>
            <a:r>
              <a:rPr lang="ru" sz="1600" b="1" dirty="0">
                <a:solidFill>
                  <a:srgbClr val="091BAA"/>
                </a:solidFill>
                <a:latin typeface="Arial"/>
              </a:rPr>
              <a:t>к формированию содержания образования и воспитания </a:t>
            </a:r>
            <a:r>
              <a:rPr lang="ru" sz="1600" b="1" dirty="0" smtClean="0">
                <a:solidFill>
                  <a:srgbClr val="091BAA"/>
                </a:solidFill>
                <a:latin typeface="Arial"/>
              </a:rPr>
              <a:t>                                                 </a:t>
            </a:r>
            <a:r>
              <a:rPr lang="ru" sz="1600" b="1" dirty="0" smtClean="0">
                <a:solidFill>
                  <a:srgbClr val="4573C5"/>
                </a:solidFill>
                <a:latin typeface="Arial"/>
              </a:rPr>
              <a:t>Единые </a:t>
            </a:r>
            <a:r>
              <a:rPr lang="ru" sz="1600" b="1" dirty="0">
                <a:solidFill>
                  <a:srgbClr val="4573C5"/>
                </a:solidFill>
                <a:latin typeface="Arial"/>
              </a:rPr>
              <a:t>стандарты </a:t>
            </a:r>
            <a:r>
              <a:rPr lang="ru" sz="1600" b="1" dirty="0">
                <a:solidFill>
                  <a:srgbClr val="091BAA"/>
                </a:solidFill>
                <a:latin typeface="Arial"/>
              </a:rPr>
              <a:t>образовательного пространства </a:t>
            </a:r>
            <a:r>
              <a:rPr lang="ru" sz="1600" b="1" dirty="0" smtClean="0">
                <a:solidFill>
                  <a:srgbClr val="091BAA"/>
                </a:solidFill>
                <a:latin typeface="Arial"/>
              </a:rPr>
              <a:t>страны                                 </a:t>
            </a:r>
            <a:r>
              <a:rPr lang="ru" sz="1600" b="1" dirty="0">
                <a:solidFill>
                  <a:srgbClr val="4573C5"/>
                </a:solidFill>
                <a:latin typeface="Arial"/>
              </a:rPr>
              <a:t>Единая система</a:t>
            </a:r>
          </a:p>
          <a:p>
            <a:pPr indent="0">
              <a:lnSpc>
                <a:spcPts val="2160"/>
              </a:lnSpc>
            </a:pPr>
            <a:r>
              <a:rPr lang="ru" sz="1600" b="1" dirty="0">
                <a:solidFill>
                  <a:srgbClr val="091BAA"/>
                </a:solidFill>
                <a:latin typeface="Arial"/>
              </a:rPr>
              <a:t>мониторинга эффективности деятельности образовательных организаций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849368" y="5053584"/>
            <a:ext cx="649224" cy="24079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400" b="1">
                <a:solidFill>
                  <a:srgbClr val="C00000"/>
                </a:solidFill>
                <a:latin typeface="Calibri"/>
              </a:rPr>
              <a:t>ФОП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662416" y="1652016"/>
            <a:ext cx="1639824" cy="22860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4200"/>
              </a:spcAft>
            </a:pPr>
            <a:r>
              <a:rPr lang="ru" sz="1300" b="1">
                <a:solidFill>
                  <a:srgbClr val="091BAA"/>
                </a:solidFill>
                <a:latin typeface="Arial"/>
              </a:rPr>
              <a:t>ЦЕЛЕВОЙ РАЗДЕЛ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662928" y="2170176"/>
            <a:ext cx="1636776" cy="10668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lnSpc>
                <a:spcPts val="1440"/>
              </a:lnSpc>
            </a:pPr>
            <a:r>
              <a:rPr lang="ru" sz="1100">
                <a:latin typeface="Arial"/>
              </a:rPr>
              <a:t>пояснительная записка;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662928" y="2322576"/>
            <a:ext cx="4035552" cy="1432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lnSpc>
                <a:spcPts val="1440"/>
              </a:lnSpc>
            </a:pPr>
            <a:r>
              <a:rPr lang="ru" sz="1100">
                <a:latin typeface="Arial"/>
              </a:rPr>
              <a:t>планируемые результаты освоения обучающимися ФООП;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659880" y="2505456"/>
            <a:ext cx="5023104" cy="1432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lnSpc>
                <a:spcPts val="1440"/>
              </a:lnSpc>
              <a:spcAft>
                <a:spcPts val="840"/>
              </a:spcAft>
            </a:pPr>
            <a:r>
              <a:rPr lang="ru" sz="1100">
                <a:latin typeface="Arial"/>
              </a:rPr>
              <a:t>система оценки достижения планируемых результатов освоения ФООП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8260080" y="2807208"/>
            <a:ext cx="2526792" cy="19202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300" b="1">
                <a:solidFill>
                  <a:srgbClr val="091BAA"/>
                </a:solidFill>
                <a:latin typeface="Arial"/>
              </a:rPr>
              <a:t>СОДЕРЖАТЕЛЬНЫЙ РАЗДЕЛ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437376" y="3041904"/>
            <a:ext cx="4773168" cy="72847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440"/>
              </a:lnSpc>
            </a:pPr>
            <a:r>
              <a:rPr lang="ru" sz="1100">
                <a:solidFill>
                  <a:srgbClr val="FF0000"/>
                </a:solidFill>
                <a:latin typeface="Arial"/>
              </a:rPr>
              <a:t>■    федеральные рабочие программы учебных предметов</a:t>
            </a:r>
          </a:p>
          <a:p>
            <a:pPr marL="270764" indent="-254000">
              <a:lnSpc>
                <a:spcPts val="1440"/>
              </a:lnSpc>
            </a:pPr>
            <a:r>
              <a:rPr lang="ru" sz="1100">
                <a:latin typeface="Arial"/>
              </a:rPr>
              <a:t>■    программа формирования универсальных учебных действий у обучающихся;</a:t>
            </a:r>
          </a:p>
          <a:p>
            <a:pPr indent="0" algn="just">
              <a:lnSpc>
                <a:spcPts val="1440"/>
              </a:lnSpc>
              <a:spcAft>
                <a:spcPts val="2100"/>
              </a:spcAft>
            </a:pPr>
            <a:r>
              <a:rPr lang="ru" sz="1100">
                <a:latin typeface="Arial"/>
              </a:rPr>
              <a:t>■    федеральная рабочая программа воспитания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8455152" y="4139184"/>
            <a:ext cx="2639568" cy="19202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210"/>
              </a:spcAft>
            </a:pPr>
            <a:r>
              <a:rPr lang="ru" sz="1300" b="1">
                <a:solidFill>
                  <a:srgbClr val="091BAA"/>
                </a:solidFill>
                <a:latin typeface="Arial"/>
              </a:rPr>
              <a:t>ОРГАНИЗАЦИОННЫЙ РАЗДЕЛ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547104" y="4389120"/>
            <a:ext cx="2343912" cy="1432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>
              <a:lnSpc>
                <a:spcPts val="1440"/>
              </a:lnSpc>
            </a:pPr>
            <a:r>
              <a:rPr lang="ru" sz="1100">
                <a:solidFill>
                  <a:srgbClr val="FF0000"/>
                </a:solidFill>
                <a:latin typeface="Arial"/>
              </a:rPr>
              <a:t>■    федеральный учебный план;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547104" y="4572000"/>
            <a:ext cx="3480816" cy="1432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>
              <a:lnSpc>
                <a:spcPts val="1440"/>
              </a:lnSpc>
            </a:pPr>
            <a:r>
              <a:rPr lang="ru" sz="1100">
                <a:latin typeface="Arial"/>
              </a:rPr>
              <a:t>■    федеральный план внеурочной деятельности;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6547104" y="4754880"/>
            <a:ext cx="3489960" cy="1432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>
              <a:lnSpc>
                <a:spcPts val="1440"/>
              </a:lnSpc>
            </a:pPr>
            <a:r>
              <a:rPr lang="ru" sz="1100">
                <a:latin typeface="Arial"/>
              </a:rPr>
              <a:t>■    федеральный календарный учебный график;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547104" y="4937760"/>
            <a:ext cx="4364736" cy="1432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>
              <a:lnSpc>
                <a:spcPts val="1440"/>
              </a:lnSpc>
            </a:pPr>
            <a:r>
              <a:rPr lang="ru" sz="1100">
                <a:latin typeface="Arial"/>
              </a:rPr>
              <a:t>■    федеральный календарный план воспитательной работы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897880" y="5306568"/>
            <a:ext cx="94488" cy="14020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100">
                <a:solidFill>
                  <a:srgbClr val="32589B"/>
                </a:solidFill>
                <a:latin typeface="Arial"/>
              </a:rPr>
              <a:t>I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60464"/>
            <a:ext cx="12192000" cy="9753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063496" y="94488"/>
            <a:ext cx="7431024" cy="92354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393700" indent="0">
              <a:lnSpc>
                <a:spcPts val="2592"/>
              </a:lnSpc>
            </a:pPr>
            <a:r>
              <a:rPr lang="ru" sz="2200" b="1">
                <a:solidFill>
                  <a:srgbClr val="091BAA"/>
                </a:solidFill>
                <a:latin typeface="Arial"/>
              </a:rPr>
              <a:t>Место предмета в учебном плане на уровне</a:t>
            </a:r>
          </a:p>
          <a:p>
            <a:pPr indent="0">
              <a:lnSpc>
                <a:spcPts val="2592"/>
              </a:lnSpc>
            </a:pPr>
            <a:r>
              <a:rPr lang="ru" sz="2200" b="1">
                <a:solidFill>
                  <a:srgbClr val="091BAA"/>
                </a:solidFill>
                <a:latin typeface="Arial"/>
              </a:rPr>
              <a:t>основного общего образования в 2023-2024 уч. г.</a:t>
            </a:r>
          </a:p>
          <a:p>
            <a:pPr indent="0" algn="ctr">
              <a:lnSpc>
                <a:spcPts val="2592"/>
              </a:lnSpc>
            </a:pPr>
            <a:r>
              <a:rPr lang="ru" sz="2200" b="1">
                <a:solidFill>
                  <a:srgbClr val="091BAA"/>
                </a:solidFill>
                <a:latin typeface="Arial"/>
              </a:rPr>
              <a:t>в 5-6 классах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6512" y="1758696"/>
          <a:ext cx="11695176" cy="4523232"/>
        </p:xfrm>
        <a:graphic>
          <a:graphicData uri="http://schemas.openxmlformats.org/drawingml/2006/table">
            <a:tbl>
              <a:tblPr/>
              <a:tblGrid>
                <a:gridCol w="4736592"/>
                <a:gridCol w="844296"/>
                <a:gridCol w="914400"/>
                <a:gridCol w="5199888"/>
              </a:tblGrid>
              <a:tr h="880872">
                <a:tc rowSpan="2">
                  <a:txBody>
                    <a:bodyPr/>
                    <a:lstStyle/>
                    <a:p>
                      <a:pPr indent="0">
                        <a:spcAft>
                          <a:spcPts val="3360"/>
                        </a:spcAft>
                      </a:pPr>
                      <a:r>
                        <a:rPr lang="ru" sz="1600" b="1">
                          <a:solidFill>
                            <a:srgbClr val="0368C1"/>
                          </a:solidFill>
                          <a:latin typeface="Arial"/>
                        </a:rPr>
                        <a:t>Учебный предмет</a:t>
                      </a:r>
                    </a:p>
                    <a:p>
                      <a:pPr marL="3467100" indent="0"/>
                      <a:r>
                        <a:rPr lang="ru" sz="1600" b="1">
                          <a:solidFill>
                            <a:srgbClr val="0368C1"/>
                          </a:solidFill>
                          <a:latin typeface="Arial"/>
                        </a:rPr>
                        <a:t>Классы</a:t>
                      </a: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368300" indent="0">
                        <a:lnSpc>
                          <a:spcPts val="2160"/>
                        </a:lnSpc>
                      </a:pPr>
                      <a:r>
                        <a:rPr lang="ru" sz="1600" b="1">
                          <a:solidFill>
                            <a:srgbClr val="0368C1"/>
                          </a:solidFill>
                          <a:latin typeface="Arial"/>
                        </a:rPr>
                        <a:t>Количество часов в неделю</a:t>
                      </a: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4200"/>
                    </a:p>
                  </a:txBody>
                  <a:tcPr marL="0" marR="0" marT="0" marB="0"/>
                </a:tc>
                <a:tc rowSpan="5">
                  <a:txBody>
                    <a:bodyPr/>
                    <a:lstStyle/>
                    <a:p>
                      <a:endParaRPr sz="4200"/>
                    </a:p>
                  </a:txBody>
                  <a:tcPr marL="0" marR="0" marT="0" marB="0"/>
                </a:tc>
              </a:tr>
              <a:tr h="408432">
                <a:tc vMerge="1">
                  <a:txBody>
                    <a:bodyPr/>
                    <a:lstStyle/>
                    <a:p>
                      <a:endParaRPr sz="20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600" b="1">
                          <a:solidFill>
                            <a:srgbClr val="0368C1"/>
                          </a:solidFill>
                          <a:latin typeface="Arial"/>
                        </a:rPr>
                        <a:t>V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600" b="1">
                          <a:solidFill>
                            <a:srgbClr val="0368C1"/>
                          </a:solidFill>
                          <a:latin typeface="Arial"/>
                        </a:rPr>
                        <a:t>VI</a:t>
                      </a: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2000"/>
                    </a:p>
                  </a:txBody>
                  <a:tcPr marL="0" marR="0" marT="0" marB="0"/>
                </a:tc>
              </a:tr>
              <a:tr h="548640">
                <a:tc gridSpan="3">
                  <a:txBody>
                    <a:bodyPr/>
                    <a:lstStyle/>
                    <a:p>
                      <a:pPr marL="88900" indent="0"/>
                      <a:r>
                        <a:rPr lang="ru" sz="1600" b="1">
                          <a:solidFill>
                            <a:srgbClr val="32589B"/>
                          </a:solidFill>
                          <a:latin typeface="Arial"/>
                        </a:rPr>
                        <a:t>Обязательная часть</a:t>
                      </a: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26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26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2600"/>
                    </a:p>
                  </a:txBody>
                  <a:tcPr marL="0" marR="0" marT="0" marB="0"/>
                </a:tc>
              </a:tr>
              <a:tr h="1051560">
                <a:tc>
                  <a:txBody>
                    <a:bodyPr/>
                    <a:lstStyle/>
                    <a:p>
                      <a:pPr marL="101600" indent="0">
                        <a:lnSpc>
                          <a:spcPts val="2160"/>
                        </a:lnSpc>
                      </a:pPr>
                      <a:r>
                        <a:rPr lang="ru" sz="1600" b="1">
                          <a:solidFill>
                            <a:srgbClr val="0368C1"/>
                          </a:solidFill>
                          <a:latin typeface="Arial"/>
                        </a:rPr>
                        <a:t>Математика</a:t>
                      </a:r>
                    </a:p>
                    <a:p>
                      <a:pPr marL="101600" indent="0">
                        <a:lnSpc>
                          <a:spcPts val="2160"/>
                        </a:lnSpc>
                      </a:pPr>
                      <a:r>
                        <a:rPr lang="ru" sz="1600" b="1">
                          <a:solidFill>
                            <a:srgbClr val="FF0000"/>
                          </a:solidFill>
                          <a:latin typeface="Arial"/>
                        </a:rPr>
                        <a:t>Использование ПРП для базового уровня </a:t>
                      </a:r>
                      <a:r>
                        <a:rPr lang="en-US" sz="1600" b="1">
                          <a:latin typeface="Arial"/>
                        </a:rPr>
                        <a:t>(</a:t>
                      </a:r>
                      <a:r>
                        <a:rPr lang="en-US" sz="1600" b="1">
                          <a:solidFill>
                            <a:srgbClr val="0368C1"/>
                          </a:solidFill>
                          <a:latin typeface="Arial"/>
                          <a:hlinkClick r:id="rId3"/>
                        </a:rPr>
                        <a:t>https://edsoo.ru/</a:t>
                      </a:r>
                      <a:r>
                        <a:rPr lang="ru" sz="1600" b="1">
                          <a:latin typeface="Arial"/>
                        </a:rPr>
                        <a:t>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0" indent="0"/>
                      <a:r>
                        <a:rPr lang="ru" sz="1600" b="1">
                          <a:solidFill>
                            <a:srgbClr val="FF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600" b="1">
                          <a:solidFill>
                            <a:srgbClr val="FF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5000"/>
                    </a:p>
                  </a:txBody>
                  <a:tcPr marL="0" marR="0" marT="0" marB="0"/>
                </a:tc>
              </a:tr>
              <a:tr h="469392">
                <a:tc rowSpan="3">
                  <a:txBody>
                    <a:bodyPr/>
                    <a:lstStyle/>
                    <a:p>
                      <a:pPr marL="101600" indent="0">
                        <a:lnSpc>
                          <a:spcPts val="2160"/>
                        </a:lnSpc>
                      </a:pPr>
                      <a:r>
                        <a:rPr lang="ru" sz="1600" b="1">
                          <a:solidFill>
                            <a:srgbClr val="0368C1"/>
                          </a:solidFill>
                          <a:latin typeface="Arial"/>
                        </a:rPr>
                        <a:t>Математика</a:t>
                      </a:r>
                    </a:p>
                    <a:p>
                      <a:pPr marL="101600" indent="0">
                        <a:lnSpc>
                          <a:spcPts val="2160"/>
                        </a:lnSpc>
                      </a:pPr>
                      <a:r>
                        <a:rPr lang="ru" sz="1600" b="1">
                          <a:solidFill>
                            <a:srgbClr val="7F6000"/>
                          </a:solidFill>
                          <a:latin typeface="Arial"/>
                        </a:rPr>
                        <a:t>Использование ранее разработанных РП для углубленного уровня</a:t>
                      </a:r>
                    </a:p>
                  </a:txBody>
                  <a:tcPr marL="0" marR="0" marT="0" marB="0">
                    <a:solidFill>
                      <a:srgbClr val="DCE6ED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101600" indent="0">
                        <a:spcAft>
                          <a:spcPts val="630"/>
                        </a:spcAft>
                      </a:pPr>
                      <a:r>
                        <a:rPr lang="ru" sz="1600" b="1">
                          <a:solidFill>
                            <a:srgbClr val="7F6000"/>
                          </a:solidFill>
                          <a:latin typeface="Arial"/>
                        </a:rPr>
                        <a:t>6*</a:t>
                      </a:r>
                    </a:p>
                    <a:p>
                      <a:pPr marL="101600" indent="0"/>
                      <a:r>
                        <a:rPr lang="ru" sz="1100" i="1">
                          <a:solidFill>
                            <a:srgbClr val="7F6000"/>
                          </a:solidFill>
                          <a:latin typeface="Arial"/>
                        </a:rPr>
                        <a:t>*Рекомен</a:t>
                      </a:r>
                    </a:p>
                  </a:txBody>
                  <a:tcPr marL="0" marR="0" marT="0" marB="0" anchor="ctr">
                    <a:solidFill>
                      <a:srgbClr val="DCE6ED"/>
                    </a:solidFill>
                  </a:tcPr>
                </a:tc>
                <a:tc rowSpan="3">
                  <a:txBody>
                    <a:bodyPr/>
                    <a:lstStyle/>
                    <a:p>
                      <a:pPr indent="0">
                        <a:spcAft>
                          <a:spcPts val="840"/>
                        </a:spcAft>
                      </a:pPr>
                      <a:r>
                        <a:rPr lang="ru" sz="1600" b="1">
                          <a:solidFill>
                            <a:srgbClr val="7F6000"/>
                          </a:solidFill>
                          <a:latin typeface="Arial"/>
                        </a:rPr>
                        <a:t>6*</a:t>
                      </a:r>
                    </a:p>
                    <a:p>
                      <a:pPr indent="0"/>
                      <a:r>
                        <a:rPr lang="ru" sz="1200" i="1">
                          <a:solidFill>
                            <a:srgbClr val="7F6000"/>
                          </a:solidFill>
                          <a:latin typeface="Constantia"/>
                        </a:rPr>
                        <a:t>1</a:t>
                      </a:r>
                      <a:r>
                        <a:rPr lang="ru" sz="1100" i="1">
                          <a:solidFill>
                            <a:srgbClr val="7F6000"/>
                          </a:solidFill>
                          <a:latin typeface="Arial"/>
                        </a:rPr>
                        <a:t>дация УМО</a:t>
                      </a:r>
                    </a:p>
                  </a:txBody>
                  <a:tcPr marL="0" marR="0" marT="0" marB="0" anchor="ctr">
                    <a:solidFill>
                      <a:srgbClr val="DCE6E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sz="2300"/>
                    </a:p>
                  </a:txBody>
                  <a:tcPr marL="0" marR="0" marT="0" marB="0"/>
                </a:tc>
              </a:tr>
              <a:tr h="460248">
                <a:tc vMerge="1">
                  <a:txBody>
                    <a:bodyPr/>
                    <a:lstStyle/>
                    <a:p>
                      <a:endParaRPr sz="22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22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2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92100" marR="457200" indent="0">
                        <a:lnSpc>
                          <a:spcPts val="1440"/>
                        </a:lnSpc>
                      </a:pPr>
                      <a:r>
                        <a:rPr lang="ru" sz="1100" b="1">
                          <a:solidFill>
                            <a:srgbClr val="FF0000"/>
                          </a:solidFill>
                          <a:latin typeface="Arial"/>
                        </a:rPr>
                        <a:t>ФГОС ООО и ФОП не позволяют реализовать углублённое изучение предметов при 5-дневной учебной неделе!</a:t>
                      </a:r>
                    </a:p>
                  </a:txBody>
                  <a:tcPr marL="0" marR="0" marT="0" marB="0" anchor="b">
                    <a:solidFill>
                      <a:srgbClr val="FDEBD3"/>
                    </a:solidFill>
                  </a:tcPr>
                </a:tc>
              </a:tr>
              <a:tr h="137160">
                <a:tc vMerge="1"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700"/>
                    </a:p>
                  </a:txBody>
                  <a:tcPr marL="0" marR="0" marT="0" marB="0"/>
                </a:tc>
              </a:tr>
              <a:tr h="566928">
                <a:tc gridSpan="4">
                  <a:txBody>
                    <a:bodyPr/>
                    <a:lstStyle/>
                    <a:p>
                      <a:pPr marL="114300" marR="114300" indent="0" algn="just">
                        <a:lnSpc>
                          <a:spcPts val="1680"/>
                        </a:lnSpc>
                      </a:pPr>
                      <a:r>
                        <a:rPr lang="ru" sz="1400">
                          <a:solidFill>
                            <a:srgbClr val="193467"/>
                          </a:solidFill>
                          <a:latin typeface="Arial"/>
                        </a:rPr>
                        <a:t>Недельный учебный план основного общего образования для 5 и 6-дневной учебной недели предусматривает одинаковое количество часов на изучение математики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sz="27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27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2700"/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" y="6760464"/>
            <a:ext cx="12179808" cy="9753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907792" y="170688"/>
            <a:ext cx="6824472" cy="85039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381000" indent="0">
              <a:lnSpc>
                <a:spcPts val="2352"/>
              </a:lnSpc>
            </a:pPr>
            <a:r>
              <a:rPr lang="ru" sz="2200" b="1">
                <a:solidFill>
                  <a:srgbClr val="091BAA"/>
                </a:solidFill>
                <a:latin typeface="Arial"/>
              </a:rPr>
              <a:t>Место предмета в учебном плане на уровне</a:t>
            </a:r>
          </a:p>
          <a:p>
            <a:pPr indent="0">
              <a:lnSpc>
                <a:spcPts val="2352"/>
              </a:lnSpc>
            </a:pPr>
            <a:r>
              <a:rPr lang="ru" sz="2200" b="1">
                <a:solidFill>
                  <a:srgbClr val="091BAA"/>
                </a:solidFill>
                <a:latin typeface="Arial"/>
              </a:rPr>
              <a:t>основного общего образования в 2023-2024 уч. г.</a:t>
            </a:r>
          </a:p>
          <a:p>
            <a:pPr indent="0" algn="ctr">
              <a:lnSpc>
                <a:spcPts val="2352"/>
              </a:lnSpc>
            </a:pPr>
            <a:r>
              <a:rPr lang="ru" sz="2200" b="1">
                <a:solidFill>
                  <a:srgbClr val="091BAA"/>
                </a:solidFill>
                <a:latin typeface="Arial"/>
              </a:rPr>
              <a:t>в 7-9 классах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35280" y="1493520"/>
            <a:ext cx="1298448" cy="487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630"/>
              </a:spcAft>
            </a:pPr>
            <a:r>
              <a:rPr lang="ru" sz="1500" b="1">
                <a:solidFill>
                  <a:srgbClr val="193467"/>
                </a:solidFill>
                <a:latin typeface="Arial"/>
              </a:rPr>
              <a:t>Предметная</a:t>
            </a:r>
          </a:p>
          <a:p>
            <a:pPr indent="0"/>
            <a:r>
              <a:rPr lang="ru" sz="1500" b="1">
                <a:solidFill>
                  <a:srgbClr val="193467"/>
                </a:solidFill>
                <a:latin typeface="Arial"/>
              </a:rPr>
              <a:t>область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65120" y="1773936"/>
            <a:ext cx="2048256" cy="2438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500" b="1">
                <a:solidFill>
                  <a:srgbClr val="193467"/>
                </a:solidFill>
                <a:latin typeface="Arial"/>
              </a:rPr>
              <a:t>Учебные предметы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419344" y="1213104"/>
            <a:ext cx="2913888" cy="23164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500" b="1">
                <a:solidFill>
                  <a:srgbClr val="193467"/>
                </a:solidFill>
                <a:latin typeface="Arial"/>
              </a:rPr>
              <a:t>Количество часов в неделю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016752" y="1755648"/>
            <a:ext cx="329184" cy="18288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500" b="1">
                <a:latin typeface="Arial"/>
              </a:rPr>
              <a:t>VII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419344" y="2072640"/>
            <a:ext cx="1371600" cy="98755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14300" indent="0">
              <a:lnSpc>
                <a:spcPts val="1656"/>
              </a:lnSpc>
            </a:pPr>
            <a:r>
              <a:rPr lang="ru" sz="1100" b="1">
                <a:solidFill>
                  <a:srgbClr val="FF0000"/>
                </a:solidFill>
                <a:latin typeface="Arial"/>
              </a:rPr>
              <a:t>Использование</a:t>
            </a:r>
          </a:p>
          <a:p>
            <a:pPr indent="0" algn="ctr">
              <a:lnSpc>
                <a:spcPts val="1656"/>
              </a:lnSpc>
            </a:pPr>
            <a:r>
              <a:rPr lang="ru" sz="1100" b="1">
                <a:solidFill>
                  <a:srgbClr val="FF0000"/>
                </a:solidFill>
                <a:latin typeface="Arial"/>
              </a:rPr>
              <a:t>ПРП</a:t>
            </a:r>
          </a:p>
          <a:p>
            <a:pPr indent="0" algn="ctr">
              <a:lnSpc>
                <a:spcPts val="1656"/>
              </a:lnSpc>
            </a:pPr>
            <a:r>
              <a:rPr lang="ru" sz="1100" b="1">
                <a:solidFill>
                  <a:srgbClr val="FF0000"/>
                </a:solidFill>
                <a:latin typeface="Arial"/>
              </a:rPr>
              <a:t>по математике </a:t>
            </a:r>
            <a:r>
              <a:rPr lang="en-US" sz="1100" b="1">
                <a:solidFill>
                  <a:srgbClr val="FF0000"/>
                </a:solidFill>
                <a:latin typeface="Arial"/>
              </a:rPr>
              <a:t>(</a:t>
            </a:r>
            <a:r>
              <a:rPr lang="en-US" sz="1100" b="1">
                <a:solidFill>
                  <a:srgbClr val="FF0000"/>
                </a:solidFill>
                <a:latin typeface="Arial"/>
                <a:hlinkClick r:id="rId3"/>
              </a:rPr>
              <a:t>https://edsoo.ru/</a:t>
            </a:r>
            <a:r>
              <a:rPr lang="en-US" sz="1100" b="1">
                <a:solidFill>
                  <a:srgbClr val="FF0000"/>
                </a:solidFill>
                <a:latin typeface="Arial"/>
              </a:rPr>
              <a:t>) </a:t>
            </a:r>
            <a:r>
              <a:rPr lang="ru" sz="1100" b="1">
                <a:solidFill>
                  <a:srgbClr val="193467"/>
                </a:solidFill>
                <a:latin typeface="Arial"/>
              </a:rPr>
              <a:t>7 класс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5254154"/>
              </p:ext>
            </p:extLst>
          </p:nvPr>
        </p:nvGraphicFramePr>
        <p:xfrm>
          <a:off x="6995160" y="1709928"/>
          <a:ext cx="2231136" cy="1429512"/>
        </p:xfrm>
        <a:graphic>
          <a:graphicData uri="http://schemas.openxmlformats.org/drawingml/2006/table">
            <a:tbl>
              <a:tblPr/>
              <a:tblGrid>
                <a:gridCol w="1109472"/>
                <a:gridCol w="1121664"/>
              </a:tblGrid>
              <a:tr h="490728">
                <a:tc>
                  <a:txBody>
                    <a:bodyPr/>
                    <a:lstStyle/>
                    <a:p>
                      <a:pPr indent="0" algn="ctr"/>
                      <a:r>
                        <a:rPr lang="ru" sz="1500" b="1" dirty="0">
                          <a:solidFill>
                            <a:srgbClr val="193467"/>
                          </a:solidFill>
                          <a:latin typeface="Arial"/>
                        </a:rPr>
                        <a:t>VIII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500" b="1">
                          <a:solidFill>
                            <a:srgbClr val="193467"/>
                          </a:solidFill>
                          <a:latin typeface="Arial"/>
                        </a:rPr>
                        <a:t>IX</a:t>
                      </a:r>
                    </a:p>
                  </a:txBody>
                  <a:tcPr marL="0" marR="0" marT="0" marB="0"/>
                </a:tc>
              </a:tr>
              <a:tr h="734568">
                <a:tc gridSpan="2">
                  <a:txBody>
                    <a:bodyPr/>
                    <a:lstStyle/>
                    <a:p>
                      <a:pPr marL="190500" indent="0">
                        <a:lnSpc>
                          <a:spcPts val="1680"/>
                        </a:lnSpc>
                      </a:pPr>
                      <a:r>
                        <a:rPr lang="ru" sz="1400" b="1" dirty="0" smtClean="0">
                          <a:solidFill>
                            <a:srgbClr val="193467"/>
                          </a:solidFill>
                          <a:latin typeface="Arial"/>
                        </a:rPr>
                        <a:t>Использование</a:t>
                      </a:r>
                      <a:endParaRPr lang="ru" sz="1400" b="1" dirty="0">
                        <a:solidFill>
                          <a:srgbClr val="193467"/>
                        </a:solidFill>
                        <a:latin typeface="Arial"/>
                      </a:endParaRPr>
                    </a:p>
                    <a:p>
                      <a:pPr marL="190500" indent="0">
                        <a:lnSpc>
                          <a:spcPts val="1680"/>
                        </a:lnSpc>
                      </a:pPr>
                      <a:r>
                        <a:rPr lang="ru" sz="1400" b="1" dirty="0">
                          <a:solidFill>
                            <a:srgbClr val="193467"/>
                          </a:solidFill>
                          <a:latin typeface="Arial"/>
                        </a:rPr>
                        <a:t>ранее</a:t>
                      </a:r>
                    </a:p>
                    <a:p>
                      <a:pPr marL="190500" indent="0">
                        <a:lnSpc>
                          <a:spcPts val="1680"/>
                        </a:lnSpc>
                      </a:pPr>
                      <a:r>
                        <a:rPr lang="ru" sz="1400" b="1" dirty="0" smtClean="0">
                          <a:solidFill>
                            <a:srgbClr val="193467"/>
                          </a:solidFill>
                          <a:latin typeface="Arial"/>
                        </a:rPr>
                        <a:t>разработанных </a:t>
                      </a:r>
                      <a:r>
                        <a:rPr lang="ru" sz="1400" b="1" dirty="0">
                          <a:solidFill>
                            <a:srgbClr val="193467"/>
                          </a:solidFill>
                          <a:latin typeface="Arial"/>
                        </a:rPr>
                        <a:t>РП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marL="101600" marR="393700" indent="-101600">
                        <a:lnSpc>
                          <a:spcPts val="3360"/>
                        </a:lnSpc>
                      </a:pPr>
                      <a:endParaRPr lang="ru" sz="1400" b="1" dirty="0">
                        <a:solidFill>
                          <a:srgbClr val="193467"/>
                        </a:solidFill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204216">
                <a:tc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335280" y="3169920"/>
            <a:ext cx="2139696" cy="18897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500" b="1">
                <a:solidFill>
                  <a:srgbClr val="193467"/>
                </a:solidFill>
                <a:latin typeface="Arial"/>
              </a:rPr>
              <a:t>Обязательная часть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401056" y="3133344"/>
            <a:ext cx="1389888" cy="59131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656"/>
              </a:lnSpc>
            </a:pPr>
            <a:r>
              <a:rPr lang="ru" sz="1100" b="1">
                <a:solidFill>
                  <a:srgbClr val="193467"/>
                </a:solidFill>
                <a:latin typeface="Arial"/>
              </a:rPr>
              <a:t>на базовом и/или углубленном уровне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2185416" y="3941064"/>
          <a:ext cx="7040880" cy="2584704"/>
        </p:xfrm>
        <a:graphic>
          <a:graphicData uri="http://schemas.openxmlformats.org/drawingml/2006/table">
            <a:tbl>
              <a:tblPr/>
              <a:tblGrid>
                <a:gridCol w="3188208"/>
                <a:gridCol w="1627632"/>
                <a:gridCol w="1109472"/>
                <a:gridCol w="1115568"/>
              </a:tblGrid>
              <a:tr h="298704">
                <a:tc gridSpan="4">
                  <a:txBody>
                    <a:bodyPr/>
                    <a:lstStyle/>
                    <a:p>
                      <a:pPr marL="88900" indent="0"/>
                      <a:r>
                        <a:rPr lang="ru" sz="1300" b="1" dirty="0">
                          <a:latin typeface="Arial"/>
                        </a:rPr>
                        <a:t>Вариант 1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sz="15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15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1500"/>
                    </a:p>
                  </a:txBody>
                  <a:tcPr marL="0" marR="0" marT="0" marB="0"/>
                </a:tc>
              </a:tr>
              <a:tr h="289560"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latin typeface="Arial"/>
                        </a:rPr>
                        <a:t>Алгебра базовый уровень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latin typeface="Arial"/>
                        </a:rPr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latin typeface="Arial"/>
                        </a:rPr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latin typeface="Arial"/>
                        </a:rPr>
                        <a:t>3</a:t>
                      </a:r>
                    </a:p>
                  </a:txBody>
                  <a:tcPr marL="0" marR="0" marT="0" marB="0"/>
                </a:tc>
              </a:tr>
              <a:tr h="289560"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latin typeface="Arial"/>
                        </a:rPr>
                        <a:t>Геометрия базовый уровень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b"/>
                </a:tc>
              </a:tr>
              <a:tr h="292608"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latin typeface="Arial"/>
                        </a:rPr>
                        <a:t>Вероятность и статистика</a:t>
                      </a:r>
                    </a:p>
                  </a:txBody>
                  <a:tcPr marL="0" marR="0" marT="0" marB="0" anchor="ctr">
                    <a:solidFill>
                      <a:srgbClr val="DCE6ED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ctr">
                    <a:solidFill>
                      <a:srgbClr val="DCE6ED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1400"/>
                    </a:p>
                  </a:txBody>
                  <a:tcPr marL="0" marR="0" marT="0" marB="0"/>
                </a:tc>
              </a:tr>
              <a:tr h="289560">
                <a:tc gridSpan="4">
                  <a:txBody>
                    <a:bodyPr/>
                    <a:lstStyle/>
                    <a:p>
                      <a:pPr marL="88900" indent="0"/>
                      <a:r>
                        <a:rPr lang="ru" sz="1300" b="1">
                          <a:latin typeface="Arial"/>
                        </a:rPr>
                        <a:t>Вариант 2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sz="14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14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1400"/>
                    </a:p>
                  </a:txBody>
                  <a:tcPr marL="0" marR="0" marT="0" marB="0"/>
                </a:tc>
              </a:tr>
              <a:tr h="289560"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latin typeface="Arial"/>
                        </a:rPr>
                        <a:t>Алгебра углубленный уровень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latin typeface="Arial"/>
                        </a:rPr>
                        <a:t>4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latin typeface="Arial"/>
                        </a:rPr>
                        <a:t>4*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latin typeface="Arial"/>
                        </a:rPr>
                        <a:t>4*</a:t>
                      </a:r>
                    </a:p>
                  </a:txBody>
                  <a:tcPr marL="0" marR="0" marT="0" marB="0"/>
                </a:tc>
              </a:tr>
              <a:tr h="533400">
                <a:tc>
                  <a:txBody>
                    <a:bodyPr/>
                    <a:lstStyle/>
                    <a:p>
                      <a:pPr indent="0">
                        <a:lnSpc>
                          <a:spcPts val="2208"/>
                        </a:lnSpc>
                      </a:pPr>
                      <a:r>
                        <a:rPr lang="ru" sz="1300" b="1">
                          <a:latin typeface="Arial"/>
                        </a:rPr>
                        <a:t>Геометрия углубленный уровень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latin typeface="Arial"/>
                        </a:rPr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latin typeface="Arial"/>
                        </a:rPr>
                        <a:t>3*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latin typeface="Arial"/>
                        </a:rPr>
                        <a:t>3*</a:t>
                      </a:r>
                    </a:p>
                  </a:txBody>
                  <a:tcPr marL="0" marR="0" marT="0" marB="0"/>
                </a:tc>
              </a:tr>
              <a:tr h="301752"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latin typeface="Arial"/>
                        </a:rPr>
                        <a:t>Вероятность и статистика</a:t>
                      </a:r>
                    </a:p>
                  </a:txBody>
                  <a:tcPr marL="0" marR="0" marT="0" marB="0" anchor="ctr">
                    <a:solidFill>
                      <a:srgbClr val="DCE6ED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ctr">
                    <a:solidFill>
                      <a:srgbClr val="DCE6ED"/>
                    </a:solidFill>
                  </a:tcPr>
                </a:tc>
                <a:tc>
                  <a:txBody>
                    <a:bodyPr/>
                    <a:lstStyle/>
                    <a:p>
                      <a:endParaRPr sz="15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150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432816" y="4821936"/>
            <a:ext cx="1639824" cy="51206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208"/>
              </a:lnSpc>
            </a:pPr>
            <a:r>
              <a:rPr lang="ru" sz="1500" b="1">
                <a:solidFill>
                  <a:srgbClr val="193467"/>
                </a:solidFill>
                <a:latin typeface="Arial"/>
              </a:rPr>
              <a:t>Математика И информатика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9607296" y="1432560"/>
            <a:ext cx="2042160" cy="145999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440"/>
              </a:lnSpc>
            </a:pPr>
            <a:r>
              <a:rPr lang="ru" sz="1100">
                <a:solidFill>
                  <a:srgbClr val="193467"/>
                </a:solidFill>
                <a:latin typeface="Arial"/>
              </a:rPr>
              <a:t>Примерный недельный учебный план основного общего образования для 5 и 6-дневной учебной недели предусматривает одинаковое количество часов на учебные предметы цикла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9485376" y="5574792"/>
            <a:ext cx="2051304" cy="23469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 i="1">
                <a:solidFill>
                  <a:srgbClr val="32589B"/>
                </a:solidFill>
                <a:latin typeface="Arial"/>
              </a:rPr>
              <a:t>*Рекомендация УМО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40536" y="292608"/>
            <a:ext cx="9345168" cy="655320"/>
          </a:xfrm>
          <a:prstGeom prst="rect">
            <a:avLst/>
          </a:prstGeom>
          <a:solidFill>
            <a:srgbClr val="DCE6ED"/>
          </a:solidFill>
        </p:spPr>
        <p:txBody>
          <a:bodyPr lIns="0" tIns="0" rIns="0" bIns="0">
            <a:noAutofit/>
          </a:bodyPr>
          <a:lstStyle/>
          <a:p>
            <a:pPr indent="0">
              <a:spcAft>
                <a:spcPts val="420"/>
              </a:spcAft>
            </a:pPr>
            <a:r>
              <a:rPr lang="ru" sz="2200" b="1">
                <a:solidFill>
                  <a:srgbClr val="091BAA"/>
                </a:solidFill>
                <a:latin typeface="Arial"/>
              </a:rPr>
              <a:t>Место предмета в учебном плане на уровне среднего общего</a:t>
            </a:r>
          </a:p>
          <a:p>
            <a:pPr indent="0" algn="ctr"/>
            <a:r>
              <a:rPr lang="ru" sz="2200" b="1">
                <a:solidFill>
                  <a:srgbClr val="091BAA"/>
                </a:solidFill>
                <a:latin typeface="Arial"/>
              </a:rPr>
              <a:t>образования в 2023-2024 уч. г. 10 класс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74904" y="1231392"/>
          <a:ext cx="5727192" cy="3988308"/>
        </p:xfrm>
        <a:graphic>
          <a:graphicData uri="http://schemas.openxmlformats.org/drawingml/2006/table">
            <a:tbl>
              <a:tblPr/>
              <a:tblGrid>
                <a:gridCol w="2633472"/>
                <a:gridCol w="2173224"/>
                <a:gridCol w="920496"/>
              </a:tblGrid>
              <a:tr h="521208"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32589B"/>
                          </a:solidFill>
                          <a:latin typeface="Arial"/>
                        </a:rPr>
                        <a:t>Профиль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32589B"/>
                          </a:solidFill>
                          <a:latin typeface="Arial"/>
                        </a:rPr>
                        <a:t>Уровень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0" indent="0"/>
                      <a:r>
                        <a:rPr lang="ru" sz="1300" b="1">
                          <a:solidFill>
                            <a:srgbClr val="565656"/>
                          </a:solidFill>
                          <a:latin typeface="Arial"/>
                        </a:rPr>
                        <a:t>10 кл</a:t>
                      </a:r>
                    </a:p>
                  </a:txBody>
                  <a:tcPr marL="0" marR="0" marT="0" marB="0">
                    <a:solidFill>
                      <a:srgbClr val="FDEBD3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R="342900" indent="0">
                        <a:lnSpc>
                          <a:spcPts val="1920"/>
                        </a:lnSpc>
                      </a:pPr>
                      <a:r>
                        <a:rPr lang="ru" sz="1400">
                          <a:solidFill>
                            <a:srgbClr val="32589B"/>
                          </a:solidFill>
                          <a:latin typeface="Arial"/>
                        </a:rPr>
                        <a:t>Технологический (инженерные классы)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400">
                          <a:solidFill>
                            <a:srgbClr val="32589B"/>
                          </a:solidFill>
                          <a:latin typeface="Arial"/>
                        </a:rPr>
                        <a:t>углублённый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565656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0" marR="0" marT="0" marB="0">
                    <a:solidFill>
                      <a:srgbClr val="FDEBD3"/>
                    </a:solidFill>
                  </a:tcPr>
                </a:tc>
              </a:tr>
              <a:tr h="716280">
                <a:tc>
                  <a:txBody>
                    <a:bodyPr/>
                    <a:lstStyle/>
                    <a:p>
                      <a:pPr indent="0">
                        <a:lnSpc>
                          <a:spcPts val="1920"/>
                        </a:lnSpc>
                      </a:pPr>
                      <a:r>
                        <a:rPr lang="ru" sz="1400">
                          <a:solidFill>
                            <a:srgbClr val="32589B"/>
                          </a:solidFill>
                          <a:latin typeface="Arial"/>
                        </a:rPr>
                        <a:t>Технологический (информационно -технологический)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400">
                          <a:solidFill>
                            <a:srgbClr val="32589B"/>
                          </a:solidFill>
                          <a:latin typeface="Arial"/>
                        </a:rPr>
                        <a:t>углублённый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565656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0" marR="0" marT="0" marB="0">
                    <a:solidFill>
                      <a:srgbClr val="FDEBD3"/>
                    </a:solidFill>
                  </a:tcPr>
                </a:tc>
              </a:tr>
              <a:tr h="353568">
                <a:tc>
                  <a:txBody>
                    <a:bodyPr/>
                    <a:lstStyle/>
                    <a:p>
                      <a:pPr indent="0"/>
                      <a:r>
                        <a:rPr lang="ru" sz="1400">
                          <a:solidFill>
                            <a:srgbClr val="32589B"/>
                          </a:solidFill>
                          <a:latin typeface="Arial"/>
                        </a:rPr>
                        <a:t>Естественно-научный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400">
                          <a:solidFill>
                            <a:srgbClr val="32589B"/>
                          </a:solidFill>
                          <a:latin typeface="Arial"/>
                        </a:rPr>
                        <a:t>базовый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565656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0" marR="0" marT="0" marB="0">
                    <a:solidFill>
                      <a:srgbClr val="FDEBD3"/>
                    </a:solidFill>
                  </a:tcPr>
                </a:tc>
              </a:tr>
              <a:tr h="472440">
                <a:tc>
                  <a:txBody>
                    <a:bodyPr/>
                    <a:lstStyle/>
                    <a:p>
                      <a:pPr indent="0"/>
                      <a:r>
                        <a:rPr lang="ru" sz="1400">
                          <a:solidFill>
                            <a:srgbClr val="32589B"/>
                          </a:solidFill>
                          <a:latin typeface="Arial"/>
                        </a:rPr>
                        <a:t>Гуманитарный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400">
                          <a:solidFill>
                            <a:srgbClr val="32589B"/>
                          </a:solidFill>
                          <a:latin typeface="Arial"/>
                        </a:rPr>
                        <a:t>базовый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565656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0" marR="0" marT="0" marB="0">
                    <a:solidFill>
                      <a:srgbClr val="FDEBD3"/>
                    </a:solidFill>
                  </a:tcPr>
                </a:tc>
              </a:tr>
              <a:tr h="252984">
                <a:tc>
                  <a:txBody>
                    <a:bodyPr/>
                    <a:lstStyle/>
                    <a:p>
                      <a:pPr indent="0"/>
                      <a:r>
                        <a:rPr lang="ru" sz="1400">
                          <a:solidFill>
                            <a:srgbClr val="32589B"/>
                          </a:solidFill>
                          <a:latin typeface="Arial"/>
                        </a:rPr>
                        <a:t>Социально-экономический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400">
                          <a:solidFill>
                            <a:srgbClr val="32589B"/>
                          </a:solidFill>
                          <a:latin typeface="Arial"/>
                        </a:rPr>
                        <a:t>углублённый (вар. 1-2)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565656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0" marR="0" marT="0" marB="0" anchor="b">
                    <a:solidFill>
                      <a:srgbClr val="FDEBD3"/>
                    </a:solidFill>
                  </a:tcPr>
                </a:tc>
              </a:tr>
              <a:tr h="612648">
                <a:tc>
                  <a:txBody>
                    <a:bodyPr/>
                    <a:lstStyle/>
                    <a:p>
                      <a:endParaRPr sz="29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400">
                          <a:solidFill>
                            <a:srgbClr val="32589B"/>
                          </a:solidFill>
                          <a:latin typeface="Arial"/>
                        </a:rPr>
                        <a:t>базовый (вар. 3)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565656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0" marR="0" marT="0" marB="0" anchor="ctr">
                    <a:solidFill>
                      <a:srgbClr val="FDEBD3"/>
                    </a:solidFill>
                  </a:tcPr>
                </a:tc>
              </a:tr>
              <a:tr h="441960">
                <a:tc>
                  <a:txBody>
                    <a:bodyPr/>
                    <a:lstStyle/>
                    <a:p>
                      <a:pPr indent="0"/>
                      <a:r>
                        <a:rPr lang="ru" sz="1400">
                          <a:solidFill>
                            <a:srgbClr val="32589B"/>
                          </a:solidFill>
                          <a:latin typeface="Arial"/>
                        </a:rPr>
                        <a:t>Универсальный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400">
                          <a:solidFill>
                            <a:srgbClr val="32589B"/>
                          </a:solidFill>
                          <a:latin typeface="Arial"/>
                        </a:rPr>
                        <a:t>базовый/ углублённый *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565656"/>
                          </a:solidFill>
                          <a:latin typeface="Arial"/>
                        </a:rPr>
                        <a:t>5/ *8</a:t>
                      </a:r>
                    </a:p>
                  </a:txBody>
                  <a:tcPr marL="0" marR="0" marT="0" marB="0">
                    <a:solidFill>
                      <a:srgbClr val="FDEBD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239256" y="1325880"/>
          <a:ext cx="5346192" cy="2229104"/>
        </p:xfrm>
        <a:graphic>
          <a:graphicData uri="http://schemas.openxmlformats.org/drawingml/2006/table">
            <a:tbl>
              <a:tblPr/>
              <a:tblGrid>
                <a:gridCol w="1359408"/>
                <a:gridCol w="1463040"/>
                <a:gridCol w="704088"/>
                <a:gridCol w="615696"/>
                <a:gridCol w="615696"/>
                <a:gridCol w="588264"/>
              </a:tblGrid>
              <a:tr h="377952">
                <a:tc rowSpan="3">
                  <a:txBody>
                    <a:bodyPr/>
                    <a:lstStyle/>
                    <a:p>
                      <a:pPr indent="0" algn="ctr">
                        <a:spcAft>
                          <a:spcPts val="210"/>
                        </a:spcAft>
                      </a:pPr>
                      <a:r>
                        <a:rPr lang="ru" sz="1100" b="1">
                          <a:latin typeface="Times New Roman"/>
                        </a:rPr>
                        <a:t>Предметная</a:t>
                      </a:r>
                    </a:p>
                    <a:p>
                      <a:pPr indent="0" algn="ctr"/>
                      <a:r>
                        <a:rPr lang="ru" sz="1100" b="1">
                          <a:latin typeface="Times New Roman"/>
                        </a:rPr>
                        <a:t>область</a:t>
                      </a:r>
                    </a:p>
                  </a:txBody>
                  <a:tcPr marL="0" marR="0" marT="0" marB="0" anchor="ctr"/>
                </a:tc>
                <a:tc rowSpan="3">
                  <a:txBody>
                    <a:bodyPr/>
                    <a:lstStyle/>
                    <a:p>
                      <a:pPr marL="152400" indent="0"/>
                      <a:r>
                        <a:rPr lang="ru" sz="1100" b="1">
                          <a:latin typeface="Times New Roman"/>
                        </a:rPr>
                        <a:t>Учебный предмет</a:t>
                      </a:r>
                    </a:p>
                  </a:txBody>
                  <a:tcPr marL="0" marR="0" marT="0" marB="0" anchor="ctr"/>
                </a:tc>
                <a:tc gridSpan="4">
                  <a:txBody>
                    <a:bodyPr/>
                    <a:lstStyle/>
                    <a:p>
                      <a:pPr indent="0" algn="ctr">
                        <a:lnSpc>
                          <a:spcPts val="1440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Уровень изучения предмета / количество часов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sz="18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18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1800"/>
                    </a:p>
                  </a:txBody>
                  <a:tcPr marL="0" marR="0" marT="0" marB="0"/>
                </a:tc>
              </a:tr>
              <a:tr h="188976">
                <a:tc vMerge="1"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indent="0" algn="ctr"/>
                      <a:r>
                        <a:rPr lang="ru" sz="1000" b="1">
                          <a:latin typeface="Calibri"/>
                        </a:rPr>
                        <a:t>базовый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65100" indent="0"/>
                      <a:r>
                        <a:rPr lang="ru" sz="1000" b="1">
                          <a:latin typeface="Calibri"/>
                        </a:rPr>
                        <a:t>углубленный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</a:tr>
              <a:tr h="192024">
                <a:tc vMerge="1"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8900" indent="0"/>
                      <a:r>
                        <a:rPr lang="ru" sz="1000" b="1">
                          <a:latin typeface="Calibri"/>
                        </a:rPr>
                        <a:t>10 класс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000" b="1">
                          <a:latin typeface="Calibri"/>
                        </a:rPr>
                        <a:t>11 класс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000" b="1">
                          <a:latin typeface="Calibri"/>
                        </a:rPr>
                        <a:t>10 класс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000" b="1">
                          <a:latin typeface="Calibri"/>
                        </a:rPr>
                        <a:t>11 класс</a:t>
                      </a:r>
                    </a:p>
                  </a:txBody>
                  <a:tcPr marL="0" marR="0" marT="0" marB="0" anchor="b"/>
                </a:tc>
              </a:tr>
              <a:tr h="554736">
                <a:tc rowSpan="4">
                  <a:txBody>
                    <a:bodyPr/>
                    <a:lstStyle/>
                    <a:p>
                      <a:pPr indent="0">
                        <a:lnSpc>
                          <a:spcPts val="1440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Математика и информатика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342900" indent="0" algn="just">
                        <a:lnSpc>
                          <a:spcPts val="1440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Алгебра и начала математического анализа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100" b="1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solidFill>
                      <a:srgbClr val="FDEBD3"/>
                    </a:solidFill>
                  </a:tcPr>
                </a:tc>
                <a:tc>
                  <a:txBody>
                    <a:bodyPr/>
                    <a:lstStyle/>
                    <a:p>
                      <a:endParaRPr sz="27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100" b="1"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ctr">
                    <a:solidFill>
                      <a:srgbClr val="FDEBD3"/>
                    </a:solidFill>
                  </a:tcPr>
                </a:tc>
                <a:tc>
                  <a:txBody>
                    <a:bodyPr/>
                    <a:lstStyle/>
                    <a:p>
                      <a:endParaRPr sz="2700"/>
                    </a:p>
                  </a:txBody>
                  <a:tcPr marL="0" marR="0" marT="0" marB="0"/>
                </a:tc>
              </a:tr>
              <a:tr h="188976">
                <a:tc vMerge="1"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100" b="1">
                          <a:latin typeface="Times New Roman"/>
                        </a:rPr>
                        <a:t>Геометрия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100" b="1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rgbClr val="FDEBD3"/>
                    </a:solidFill>
                  </a:tcPr>
                </a:tc>
                <a:tc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100" b="1"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rgbClr val="FDEBD3"/>
                    </a:solidFill>
                  </a:tcPr>
                </a:tc>
                <a:tc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</a:tr>
              <a:tr h="371856">
                <a:tc vMerge="1">
                  <a:txBody>
                    <a:bodyPr/>
                    <a:lstStyle/>
                    <a:p>
                      <a:endParaRPr sz="1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ts val="1440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Вероятность и статистика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100" b="1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solidFill>
                      <a:srgbClr val="FDEBD3"/>
                    </a:solidFill>
                  </a:tcPr>
                </a:tc>
                <a:tc>
                  <a:txBody>
                    <a:bodyPr/>
                    <a:lstStyle/>
                    <a:p>
                      <a:endParaRPr sz="1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100" b="1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solidFill>
                      <a:srgbClr val="FDEBD3"/>
                    </a:solidFill>
                  </a:tcPr>
                </a:tc>
                <a:tc>
                  <a:txBody>
                    <a:bodyPr/>
                    <a:lstStyle/>
                    <a:p>
                      <a:endParaRPr sz="1800"/>
                    </a:p>
                  </a:txBody>
                  <a:tcPr marL="0" marR="0" marT="0" marB="0"/>
                </a:tc>
              </a:tr>
              <a:tr h="198120">
                <a:tc vMerge="1"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0058400" y="4120896"/>
            <a:ext cx="1456944" cy="1219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680"/>
              </a:lnSpc>
            </a:pPr>
            <a:r>
              <a:rPr lang="ru" sz="1100">
                <a:solidFill>
                  <a:srgbClr val="193467"/>
                </a:solidFill>
                <a:latin typeface="Arial"/>
              </a:rPr>
              <a:t>Математика -один предмет,</a:t>
            </a:r>
          </a:p>
          <a:p>
            <a:pPr indent="0" algn="just">
              <a:lnSpc>
                <a:spcPts val="1680"/>
              </a:lnSpc>
            </a:pPr>
            <a:r>
              <a:rPr lang="ru" sz="1100">
                <a:solidFill>
                  <a:srgbClr val="193467"/>
                </a:solidFill>
                <a:latin typeface="Arial"/>
              </a:rPr>
              <a:t>состоящий из трех учебных курсов:</a:t>
            </a:r>
          </a:p>
          <a:p>
            <a:pPr indent="0" algn="ctr">
              <a:lnSpc>
                <a:spcPts val="1680"/>
              </a:lnSpc>
            </a:pPr>
            <a:r>
              <a:rPr lang="ru" sz="1100">
                <a:solidFill>
                  <a:srgbClr val="193467"/>
                </a:solidFill>
                <a:latin typeface="Arial"/>
              </a:rPr>
              <a:t>• Алгебра и начала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900672" y="3959352"/>
            <a:ext cx="2093976" cy="795528"/>
          </a:xfrm>
          <a:prstGeom prst="rect">
            <a:avLst/>
          </a:prstGeom>
          <a:solidFill>
            <a:srgbClr val="FDEBD3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</a:pPr>
            <a:r>
              <a:rPr lang="ru" sz="1100" b="1">
                <a:latin typeface="Times New Roman"/>
              </a:rPr>
              <a:t>Использование </a:t>
            </a:r>
            <a:r>
              <a:rPr lang="ru" sz="1200" b="1">
                <a:latin typeface="Arial"/>
              </a:rPr>
              <a:t>ПРП </a:t>
            </a:r>
            <a:r>
              <a:rPr lang="ru" sz="1200" b="1">
                <a:solidFill>
                  <a:srgbClr val="FF0000"/>
                </a:solidFill>
                <a:latin typeface="Arial"/>
              </a:rPr>
              <a:t>на базовом и углубленном уровне</a:t>
            </a:r>
          </a:p>
          <a:p>
            <a:pPr indent="0" algn="ctr"/>
            <a:r>
              <a:rPr lang="en-US" sz="1100" b="1" u="sng">
                <a:solidFill>
                  <a:srgbClr val="0368C1"/>
                </a:solidFill>
                <a:latin typeface="Times New Roman"/>
                <a:hlinkClick r:id="rId2"/>
              </a:rPr>
              <a:t>https://edsoo.ru/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84048" y="5507736"/>
            <a:ext cx="8208264" cy="41757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spcAft>
                <a:spcPts val="210"/>
              </a:spcAft>
            </a:pPr>
            <a:r>
              <a:rPr lang="ru" sz="1400">
                <a:solidFill>
                  <a:srgbClr val="32589B"/>
                </a:solidFill>
                <a:latin typeface="Arial"/>
              </a:rPr>
              <a:t>•    В универсальном профиле два учебных предмета определяет ОУ по заявлению обучающегося</a:t>
            </a:r>
          </a:p>
          <a:p>
            <a:pPr indent="0" algn="just"/>
            <a:r>
              <a:rPr lang="ru" sz="1400">
                <a:solidFill>
                  <a:srgbClr val="32589B"/>
                </a:solidFill>
                <a:latin typeface="Arial"/>
              </a:rPr>
              <a:t>•    (иное сочетание предметов, чем предложено в п. 27.8 ФОП СОО)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351008" y="5428488"/>
            <a:ext cx="1173480" cy="97840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680"/>
              </a:lnSpc>
            </a:pPr>
            <a:r>
              <a:rPr lang="ru" sz="1100">
                <a:solidFill>
                  <a:srgbClr val="193467"/>
                </a:solidFill>
                <a:latin typeface="Arial"/>
              </a:rPr>
              <a:t>математическо го анализа Геометрия Вероятность и статистика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48272"/>
            <a:ext cx="12192000" cy="9753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18616" y="399288"/>
            <a:ext cx="9348216" cy="6553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616"/>
              </a:lnSpc>
            </a:pPr>
            <a:r>
              <a:rPr lang="ru" sz="2200" b="1">
                <a:solidFill>
                  <a:srgbClr val="091BAA"/>
                </a:solidFill>
                <a:latin typeface="Arial"/>
              </a:rPr>
              <a:t>Место предмета в учебном плане на уровне среднего общего</a:t>
            </a:r>
          </a:p>
          <a:p>
            <a:pPr indent="0" algn="ctr">
              <a:lnSpc>
                <a:spcPts val="2616"/>
              </a:lnSpc>
            </a:pPr>
            <a:r>
              <a:rPr lang="ru" sz="2200" b="1">
                <a:solidFill>
                  <a:srgbClr val="091BAA"/>
                </a:solidFill>
                <a:latin typeface="Arial"/>
              </a:rPr>
              <a:t>образования в 2023-2024 уч. году (11 класс)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27304" y="1517904"/>
          <a:ext cx="7254240" cy="3995928"/>
        </p:xfrm>
        <a:graphic>
          <a:graphicData uri="http://schemas.openxmlformats.org/drawingml/2006/table">
            <a:tbl>
              <a:tblPr/>
              <a:tblGrid>
                <a:gridCol w="2596896"/>
                <a:gridCol w="2410968"/>
                <a:gridCol w="2246376"/>
              </a:tblGrid>
              <a:tr h="685800">
                <a:tc>
                  <a:txBody>
                    <a:bodyPr/>
                    <a:lstStyle/>
                    <a:p>
                      <a:pPr indent="0" algn="ctr"/>
                      <a:r>
                        <a:rPr lang="ru" sz="1600" b="1">
                          <a:solidFill>
                            <a:srgbClr val="32589B"/>
                          </a:solidFill>
                          <a:latin typeface="Arial"/>
                        </a:rPr>
                        <a:t>Профиль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600" b="1">
                          <a:solidFill>
                            <a:srgbClr val="32589B"/>
                          </a:solidFill>
                          <a:latin typeface="Arial"/>
                        </a:rPr>
                        <a:t>Уровень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840"/>
                        </a:spcAft>
                      </a:pPr>
                      <a:r>
                        <a:rPr lang="ru" sz="1600" b="1">
                          <a:solidFill>
                            <a:srgbClr val="32589B"/>
                          </a:solidFill>
                          <a:latin typeface="Arial"/>
                        </a:rPr>
                        <a:t>Кол-во</a:t>
                      </a:r>
                    </a:p>
                    <a:p>
                      <a:pPr indent="0" algn="ctr"/>
                      <a:r>
                        <a:rPr lang="ru" sz="1600" b="1">
                          <a:solidFill>
                            <a:srgbClr val="32589B"/>
                          </a:solidFill>
                          <a:latin typeface="Arial"/>
                        </a:rPr>
                        <a:t>часов</a:t>
                      </a:r>
                    </a:p>
                  </a:txBody>
                  <a:tcPr marL="0" marR="0" marT="0" marB="0">
                    <a:solidFill>
                      <a:srgbClr val="DCE6ED"/>
                    </a:solidFill>
                  </a:tcPr>
                </a:tc>
              </a:tr>
              <a:tr h="573024">
                <a:tc>
                  <a:txBody>
                    <a:bodyPr/>
                    <a:lstStyle/>
                    <a:p>
                      <a:pPr indent="0"/>
                      <a:r>
                        <a:rPr lang="ru" sz="1600" b="1">
                          <a:solidFill>
                            <a:srgbClr val="32589B"/>
                          </a:solidFill>
                          <a:latin typeface="Arial"/>
                        </a:rPr>
                        <a:t>Технологический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600" b="1">
                          <a:solidFill>
                            <a:srgbClr val="32589B"/>
                          </a:solidFill>
                          <a:latin typeface="Arial"/>
                        </a:rPr>
                        <a:t>углублённый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600" b="1">
                          <a:solidFill>
                            <a:srgbClr val="32589B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0" marR="0" marT="0" marB="0" anchor="ctr">
                    <a:solidFill>
                      <a:srgbClr val="DCE6ED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/>
                      <a:r>
                        <a:rPr lang="ru" sz="1600" b="1">
                          <a:solidFill>
                            <a:srgbClr val="32589B"/>
                          </a:solidFill>
                          <a:latin typeface="Arial"/>
                        </a:rPr>
                        <a:t>Естественно-научный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600" b="1">
                          <a:solidFill>
                            <a:srgbClr val="32589B"/>
                          </a:solidFill>
                          <a:latin typeface="Arial"/>
                        </a:rPr>
                        <a:t>углублённый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600" b="1">
                          <a:solidFill>
                            <a:srgbClr val="32589B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0" marR="0" marT="0" marB="0" anchor="ctr">
                    <a:solidFill>
                      <a:srgbClr val="DCE6ED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/>
                      <a:r>
                        <a:rPr lang="ru" sz="1600" b="1">
                          <a:solidFill>
                            <a:srgbClr val="32589B"/>
                          </a:solidFill>
                          <a:latin typeface="Arial"/>
                        </a:rPr>
                        <a:t>Гуманитарный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600" b="1">
                          <a:solidFill>
                            <a:srgbClr val="32589B"/>
                          </a:solidFill>
                          <a:latin typeface="Arial"/>
                        </a:rPr>
                        <a:t>базовый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600" b="1">
                          <a:solidFill>
                            <a:srgbClr val="32589B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0" marR="0" marT="0" marB="0">
                    <a:solidFill>
                      <a:srgbClr val="DCE6ED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>
                        <a:spcAft>
                          <a:spcPts val="630"/>
                        </a:spcAft>
                      </a:pPr>
                      <a:r>
                        <a:rPr lang="ru" sz="1600" b="1">
                          <a:solidFill>
                            <a:srgbClr val="32589B"/>
                          </a:solidFill>
                          <a:latin typeface="Arial"/>
                        </a:rPr>
                        <a:t>Социально¬</a:t>
                      </a:r>
                    </a:p>
                    <a:p>
                      <a:pPr indent="0"/>
                      <a:r>
                        <a:rPr lang="ru" sz="1600" b="1">
                          <a:solidFill>
                            <a:srgbClr val="32589B"/>
                          </a:solidFill>
                          <a:latin typeface="Arial"/>
                        </a:rPr>
                        <a:t>экономический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600" b="1">
                          <a:solidFill>
                            <a:srgbClr val="32589B"/>
                          </a:solidFill>
                          <a:latin typeface="Arial"/>
                        </a:rPr>
                        <a:t>углублённый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600" b="1">
                          <a:solidFill>
                            <a:srgbClr val="32589B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0" marR="0" marT="0" marB="0" anchor="ctr">
                    <a:solidFill>
                      <a:srgbClr val="DCE6ED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indent="0"/>
                      <a:r>
                        <a:rPr lang="ru" sz="1600" b="1">
                          <a:solidFill>
                            <a:srgbClr val="32589B"/>
                          </a:solidFill>
                          <a:latin typeface="Arial"/>
                        </a:rPr>
                        <a:t>Универсальный (1)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600" b="1">
                          <a:solidFill>
                            <a:srgbClr val="32589B"/>
                          </a:solidFill>
                          <a:latin typeface="Arial"/>
                        </a:rPr>
                        <a:t>базовый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600" b="1">
                          <a:solidFill>
                            <a:srgbClr val="32589B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0" marR="0" marT="0" marB="0">
                    <a:solidFill>
                      <a:srgbClr val="DCE6ED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/>
                      <a:r>
                        <a:rPr lang="ru" sz="1600" b="1">
                          <a:solidFill>
                            <a:srgbClr val="32589B"/>
                          </a:solidFill>
                          <a:latin typeface="Arial"/>
                        </a:rPr>
                        <a:t>Универсальный (2)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600" b="1">
                          <a:solidFill>
                            <a:srgbClr val="32589B"/>
                          </a:solidFill>
                          <a:latin typeface="Arial"/>
                        </a:rPr>
                        <a:t>углублённый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600" b="1">
                          <a:solidFill>
                            <a:srgbClr val="32589B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0" marR="0" marT="0" marB="0" anchor="b">
                    <a:solidFill>
                      <a:srgbClr val="DCE6E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7943088" y="2264664"/>
          <a:ext cx="4102608" cy="1112520"/>
        </p:xfrm>
        <a:graphic>
          <a:graphicData uri="http://schemas.openxmlformats.org/drawingml/2006/table">
            <a:tbl>
              <a:tblPr/>
              <a:tblGrid>
                <a:gridCol w="1517904"/>
                <a:gridCol w="826008"/>
                <a:gridCol w="527304"/>
                <a:gridCol w="972312"/>
                <a:gridCol w="259080"/>
              </a:tblGrid>
              <a:tr h="381000">
                <a:tc>
                  <a:txBody>
                    <a:bodyPr/>
                    <a:lstStyle/>
                    <a:p>
                      <a:endParaRPr sz="1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0" indent="0"/>
                      <a:r>
                        <a:rPr lang="ru" sz="1600" b="1">
                          <a:solidFill>
                            <a:srgbClr val="193467"/>
                          </a:solidFill>
                          <a:latin typeface="Arial"/>
                        </a:rPr>
                        <a:t>база</a:t>
                      </a: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marL="88900" indent="0"/>
                      <a:r>
                        <a:rPr lang="ru" sz="1600" b="1">
                          <a:solidFill>
                            <a:srgbClr val="193467"/>
                          </a:solidFill>
                          <a:latin typeface="Arial"/>
                        </a:rPr>
                        <a:t>углубление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sz="1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1800"/>
                    </a:p>
                  </a:txBody>
                  <a:tcPr marL="0" marR="0" marT="0" marB="0"/>
                </a:tc>
              </a:tr>
              <a:tr h="359664">
                <a:tc>
                  <a:txBody>
                    <a:bodyPr/>
                    <a:lstStyle/>
                    <a:p>
                      <a:pPr marL="114300" indent="0"/>
                      <a:r>
                        <a:rPr lang="ru" sz="1600" b="1">
                          <a:latin typeface="Arial"/>
                        </a:rPr>
                        <a:t>Алгебра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01600" indent="0"/>
                      <a:r>
                        <a:rPr lang="ru" sz="1600" b="1"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01600" indent="0"/>
                      <a:r>
                        <a:rPr lang="ru" sz="1600" b="1">
                          <a:latin typeface="Arial"/>
                        </a:rPr>
                        <a:t>4*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r"/>
                      <a:r>
                        <a:rPr lang="ru" sz="1000" b="1" i="1">
                          <a:solidFill>
                            <a:srgbClr val="32589B"/>
                          </a:solidFill>
                          <a:latin typeface="Arial"/>
                        </a:rPr>
                        <a:t>Рекомендац</a:t>
                      </a: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indent="0"/>
                      <a:r>
                        <a:rPr lang="ru" sz="1000" b="1" i="1">
                          <a:solidFill>
                            <a:srgbClr val="32589B"/>
                          </a:solidFill>
                          <a:latin typeface="Arial"/>
                        </a:rPr>
                        <a:t>ия</a:t>
                      </a:r>
                    </a:p>
                  </a:txBody>
                  <a:tcPr marL="0" marR="0" marT="0" marB="0" anchor="ctr"/>
                </a:tc>
              </a:tr>
              <a:tr h="182880">
                <a:tc rowSpan="2">
                  <a:txBody>
                    <a:bodyPr/>
                    <a:lstStyle/>
                    <a:p>
                      <a:pPr marL="114300" indent="0"/>
                      <a:r>
                        <a:rPr lang="ru" sz="1600" b="1">
                          <a:latin typeface="Arial"/>
                        </a:rPr>
                        <a:t>Геометрия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marL="101600" indent="0"/>
                      <a:r>
                        <a:rPr lang="ru" sz="1600" b="1"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marL="101600" indent="0"/>
                      <a:r>
                        <a:rPr lang="ru" sz="1600" b="1">
                          <a:latin typeface="Arial"/>
                        </a:rPr>
                        <a:t>2*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482600" indent="0"/>
                      <a:r>
                        <a:rPr lang="ru" sz="1000" b="1" i="1">
                          <a:solidFill>
                            <a:srgbClr val="32589B"/>
                          </a:solidFill>
                          <a:latin typeface="Arial"/>
                        </a:rPr>
                        <a:t>УМО</a:t>
                      </a: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</a:tr>
              <a:tr h="188976">
                <a:tc vMerge="1"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8836152" y="4873752"/>
            <a:ext cx="1673352" cy="396240"/>
          </a:xfrm>
          <a:prstGeom prst="rect">
            <a:avLst/>
          </a:prstGeom>
          <a:solidFill>
            <a:srgbClr val="E2F0D9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</a:pPr>
            <a:r>
              <a:rPr lang="ru" sz="1100">
                <a:latin typeface="Arial"/>
              </a:rPr>
              <a:t>Использование ранее разработанных РП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09600" y="6086856"/>
            <a:ext cx="7699248" cy="24993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 b="1">
                <a:solidFill>
                  <a:srgbClr val="C00000"/>
                </a:solidFill>
                <a:latin typeface="Arial"/>
              </a:rPr>
              <a:t>Заканчиваем реализацию ранее разработанных рабочих программ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" y="2968752"/>
            <a:ext cx="2670048" cy="15788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640" y="1572768"/>
            <a:ext cx="4154424" cy="160324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6784" y="1700784"/>
            <a:ext cx="4066032" cy="15300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736080"/>
            <a:ext cx="12192000" cy="10363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032760" y="219456"/>
            <a:ext cx="6806184" cy="32308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200" b="1">
                <a:solidFill>
                  <a:srgbClr val="091BAA"/>
                </a:solidFill>
                <a:latin typeface="Arial"/>
              </a:rPr>
              <a:t>Единая ООП ООО, действующая с 01.09.2023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544824" y="1088136"/>
            <a:ext cx="2880360" cy="24993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 b="1">
                <a:solidFill>
                  <a:srgbClr val="0368C1"/>
                </a:solidFill>
                <a:latin typeface="Arial"/>
              </a:rPr>
              <a:t>Содержательный раздел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959608" y="3925824"/>
            <a:ext cx="1603248" cy="1871472"/>
          </a:xfrm>
          <a:prstGeom prst="rect">
            <a:avLst/>
          </a:prstGeom>
          <a:solidFill>
            <a:srgbClr val="DCE6ED"/>
          </a:solidFill>
        </p:spPr>
        <p:txBody>
          <a:bodyPr lIns="0" tIns="0" rIns="0" bIns="0">
            <a:noAutofit/>
          </a:bodyPr>
          <a:lstStyle/>
          <a:p>
            <a:pPr marL="101600" indent="0">
              <a:lnSpc>
                <a:spcPts val="1920"/>
              </a:lnSpc>
            </a:pPr>
            <a:r>
              <a:rPr lang="ru" sz="1300" b="1">
                <a:latin typeface="Arial"/>
              </a:rPr>
              <a:t>Использование</a:t>
            </a:r>
          </a:p>
          <a:p>
            <a:pPr indent="0" algn="ctr">
              <a:lnSpc>
                <a:spcPts val="1920"/>
              </a:lnSpc>
            </a:pPr>
            <a:r>
              <a:rPr lang="ru" sz="1300" b="1">
                <a:latin typeface="Arial"/>
              </a:rPr>
              <a:t>ПРП</a:t>
            </a:r>
          </a:p>
          <a:p>
            <a:pPr marL="101600" indent="0">
              <a:lnSpc>
                <a:spcPts val="1920"/>
              </a:lnSpc>
            </a:pPr>
            <a:r>
              <a:rPr lang="ru" sz="1300" b="1">
                <a:latin typeface="Arial"/>
              </a:rPr>
              <a:t>по математике</a:t>
            </a:r>
          </a:p>
          <a:p>
            <a:pPr indent="0">
              <a:lnSpc>
                <a:spcPts val="1920"/>
              </a:lnSpc>
            </a:pPr>
            <a:r>
              <a:rPr lang="en-US" sz="1300" b="1" u="sng">
                <a:latin typeface="Arial"/>
              </a:rPr>
              <a:t>(</a:t>
            </a:r>
            <a:r>
              <a:rPr lang="en-US" sz="1300" b="1" u="sng">
                <a:solidFill>
                  <a:srgbClr val="0368C1"/>
                </a:solidFill>
                <a:latin typeface="Arial"/>
                <a:hlinkClick r:id="rId6"/>
              </a:rPr>
              <a:t>https://edsoo.ru/</a:t>
            </a:r>
            <a:r>
              <a:rPr lang="en-US" sz="1300" b="1" u="sng">
                <a:latin typeface="Arial"/>
              </a:rPr>
              <a:t>)</a:t>
            </a:r>
          </a:p>
          <a:p>
            <a:pPr indent="0" algn="ctr">
              <a:lnSpc>
                <a:spcPts val="1440"/>
              </a:lnSpc>
            </a:pPr>
            <a:r>
              <a:rPr lang="ru" sz="1100">
                <a:latin typeface="Arial"/>
              </a:rPr>
              <a:t>5-6 класс</a:t>
            </a:r>
          </a:p>
          <a:p>
            <a:pPr indent="0" algn="ctr">
              <a:lnSpc>
                <a:spcPts val="1440"/>
              </a:lnSpc>
            </a:pPr>
            <a:r>
              <a:rPr lang="ru" sz="1100">
                <a:latin typeface="Arial"/>
              </a:rPr>
              <a:t>на базовом уровне 7 класс</a:t>
            </a:r>
          </a:p>
          <a:p>
            <a:pPr indent="0" algn="ctr">
              <a:lnSpc>
                <a:spcPts val="1440"/>
              </a:lnSpc>
            </a:pPr>
            <a:r>
              <a:rPr lang="ru" sz="1100">
                <a:latin typeface="Arial"/>
              </a:rPr>
              <a:t>на базовом и/или углубленном уровне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166360" y="4504944"/>
            <a:ext cx="1463040" cy="710184"/>
          </a:xfrm>
          <a:prstGeom prst="rect">
            <a:avLst/>
          </a:prstGeom>
          <a:solidFill>
            <a:srgbClr val="FDEBD3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920"/>
              </a:lnSpc>
            </a:pPr>
            <a:r>
              <a:rPr lang="ru" sz="1300" b="1">
                <a:solidFill>
                  <a:srgbClr val="32589B"/>
                </a:solidFill>
                <a:latin typeface="Arial"/>
              </a:rPr>
              <a:t>Использование разработанных ранее РП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299704" y="1149096"/>
            <a:ext cx="2968752" cy="24993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 b="1">
                <a:solidFill>
                  <a:srgbClr val="0368C1"/>
                </a:solidFill>
                <a:latin typeface="Arial"/>
              </a:rPr>
              <a:t>Организационный раздел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001000" y="4236720"/>
            <a:ext cx="1450848" cy="1024128"/>
          </a:xfrm>
          <a:prstGeom prst="rect">
            <a:avLst/>
          </a:prstGeom>
          <a:solidFill>
            <a:srgbClr val="DCE6ED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</a:pPr>
            <a:r>
              <a:rPr lang="ru" sz="1400">
                <a:latin typeface="Arial"/>
              </a:rPr>
              <a:t>Определяется на основе</a:t>
            </a:r>
          </a:p>
          <a:p>
            <a:pPr indent="0">
              <a:lnSpc>
                <a:spcPts val="1680"/>
              </a:lnSpc>
            </a:pPr>
            <a:r>
              <a:rPr lang="ru" sz="1400" b="1">
                <a:latin typeface="Arial"/>
              </a:rPr>
              <a:t>федерального</a:t>
            </a:r>
          </a:p>
          <a:p>
            <a:pPr indent="0" algn="ctr">
              <a:lnSpc>
                <a:spcPts val="1680"/>
              </a:lnSpc>
            </a:pPr>
            <a:r>
              <a:rPr lang="ru" sz="1400">
                <a:latin typeface="Arial"/>
              </a:rPr>
              <a:t>учебного плана </a:t>
            </a:r>
            <a:r>
              <a:rPr lang="ru" sz="1400" b="1">
                <a:latin typeface="Arial"/>
              </a:rPr>
              <a:t>ФОП ООО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0128504" y="3764280"/>
            <a:ext cx="1386840" cy="1661160"/>
          </a:xfrm>
          <a:prstGeom prst="rect">
            <a:avLst/>
          </a:prstGeom>
          <a:solidFill>
            <a:srgbClr val="FDEBD3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</a:pPr>
            <a:r>
              <a:rPr lang="ru" sz="1400">
                <a:latin typeface="Arial"/>
              </a:rPr>
              <a:t>Используется учебный план школы,</a:t>
            </a:r>
          </a:p>
          <a:p>
            <a:pPr indent="0" algn="just">
              <a:lnSpc>
                <a:spcPts val="1680"/>
              </a:lnSpc>
            </a:pPr>
            <a:r>
              <a:rPr lang="ru" sz="1400">
                <a:latin typeface="Arial"/>
              </a:rPr>
              <a:t>разработанный ранее на основе учебного плана примерной ООП ООО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14016" y="64008"/>
            <a:ext cx="6330696" cy="32308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200" b="1">
                <a:solidFill>
                  <a:srgbClr val="091BAA"/>
                </a:solidFill>
                <a:latin typeface="Arial"/>
              </a:rPr>
              <a:t>Основное общее образование 5-9 классы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27760" y="926592"/>
            <a:ext cx="4239768" cy="594360"/>
          </a:xfrm>
          <a:prstGeom prst="rect">
            <a:avLst/>
          </a:prstGeom>
          <a:solidFill>
            <a:srgbClr val="FDEBD3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ts val="1680"/>
              </a:lnSpc>
            </a:pPr>
            <a:r>
              <a:rPr lang="ru" sz="1400">
                <a:latin typeface="Arial"/>
              </a:rPr>
              <a:t>Так как содержание предметов обязательной части ФУП определено по классам в содержательном разделе ФОП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248144" y="786384"/>
            <a:ext cx="4242816" cy="853440"/>
          </a:xfrm>
          <a:prstGeom prst="rect">
            <a:avLst/>
          </a:prstGeom>
          <a:solidFill>
            <a:srgbClr val="FDEBD3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ts val="1680"/>
              </a:lnSpc>
            </a:pPr>
            <a:r>
              <a:rPr lang="ru" sz="1400">
                <a:latin typeface="Arial"/>
              </a:rPr>
              <a:t>Право учителя рабочую программу по предмету разрабатывать на класс, а не на уровень (действительно только для предметов по которым РП разработаны по ФРП или ПРП)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24256" y="1767840"/>
            <a:ext cx="3938016" cy="28651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4620"/>
              </a:spcAft>
            </a:pPr>
            <a:r>
              <a:rPr lang="ru" sz="1600" b="1">
                <a:solidFill>
                  <a:srgbClr val="0368C1"/>
                </a:solidFill>
                <a:latin typeface="Arial"/>
              </a:rPr>
              <a:t>Для разработки РП используются</a:t>
            </a:r>
            <a:r>
              <a:rPr lang="ru" sz="1600" b="1">
                <a:latin typeface="Arial"/>
              </a:rPr>
              <a:t>: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49552" y="2206752"/>
          <a:ext cx="6922008" cy="3974592"/>
        </p:xfrm>
        <a:graphic>
          <a:graphicData uri="http://schemas.openxmlformats.org/drawingml/2006/table">
            <a:tbl>
              <a:tblPr/>
              <a:tblGrid>
                <a:gridCol w="1103376"/>
                <a:gridCol w="2487168"/>
                <a:gridCol w="3331464"/>
              </a:tblGrid>
              <a:tr h="652272">
                <a:tc>
                  <a:txBody>
                    <a:bodyPr/>
                    <a:lstStyle/>
                    <a:p>
                      <a:pPr marL="101600" indent="0"/>
                      <a:r>
                        <a:rPr lang="ru" sz="1100" b="1">
                          <a:solidFill>
                            <a:srgbClr val="FFFFFF"/>
                          </a:solidFill>
                          <a:latin typeface="Arial"/>
                        </a:rPr>
                        <a:t>Классы</a:t>
                      </a:r>
                    </a:p>
                  </a:txBody>
                  <a:tcPr marL="0" marR="0" marT="0" marB="0">
                    <a:solidFill>
                      <a:srgbClr val="4473C5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536"/>
                        </a:lnSpc>
                      </a:pPr>
                      <a:r>
                        <a:rPr lang="ru" sz="1100" b="1">
                          <a:solidFill>
                            <a:srgbClr val="FFFFFF"/>
                          </a:solidFill>
                          <a:latin typeface="Arial"/>
                        </a:rPr>
                        <a:t>ПРП*</a:t>
                      </a:r>
                    </a:p>
                    <a:p>
                      <a:pPr indent="0" algn="ctr">
                        <a:lnSpc>
                          <a:spcPts val="1536"/>
                        </a:lnSpc>
                      </a:pPr>
                      <a:r>
                        <a:rPr lang="ru" sz="1100" b="1">
                          <a:solidFill>
                            <a:srgbClr val="FFFFFF"/>
                          </a:solidFill>
                          <a:latin typeface="Arial"/>
                        </a:rPr>
                        <a:t>(портал единого содержания образования</a:t>
                      </a:r>
                      <a:r>
                        <a:rPr lang="ru" sz="1100" b="1">
                          <a:solidFill>
                            <a:srgbClr val="FFFFFF"/>
                          </a:solidFill>
                          <a:latin typeface="Arial"/>
                          <a:hlinkClick r:id="rId2"/>
                        </a:rPr>
                        <a:t> </a:t>
                      </a:r>
                      <a:r>
                        <a:rPr lang="en-US" sz="1100" b="1">
                          <a:solidFill>
                            <a:srgbClr val="FFFFFF"/>
                          </a:solidFill>
                          <a:latin typeface="Arial"/>
                          <a:hlinkClick r:id="rId2"/>
                        </a:rPr>
                        <a:t>https://edsoo.ru/</a:t>
                      </a:r>
                      <a:r>
                        <a:rPr lang="en-US" sz="1100" b="1">
                          <a:solidFill>
                            <a:srgbClr val="FFFFFF"/>
                          </a:solidFill>
                          <a:latin typeface="Arial"/>
                        </a:rPr>
                        <a:t>)</a:t>
                      </a:r>
                    </a:p>
                  </a:txBody>
                  <a:tcPr marL="0" marR="0" marT="0" marB="0" anchor="b">
                    <a:solidFill>
                      <a:srgbClr val="4473C5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100" b="1">
                          <a:solidFill>
                            <a:srgbClr val="FFFFFF"/>
                          </a:solidFill>
                          <a:latin typeface="Arial"/>
                        </a:rPr>
                        <a:t>Ранее разработанные РП</a:t>
                      </a:r>
                    </a:p>
                  </a:txBody>
                  <a:tcPr marL="0" marR="0" marT="0" marB="0">
                    <a:solidFill>
                      <a:srgbClr val="4473C5"/>
                    </a:solidFill>
                  </a:tcPr>
                </a:tc>
              </a:tr>
              <a:tr h="877824">
                <a:tc>
                  <a:txBody>
                    <a:bodyPr/>
                    <a:lstStyle/>
                    <a:p>
                      <a:pPr marL="101600" indent="0"/>
                      <a:r>
                        <a:rPr lang="ru" sz="1100" b="1">
                          <a:latin typeface="Arial"/>
                        </a:rPr>
                        <a:t>5-6 классы</a:t>
                      </a:r>
                    </a:p>
                  </a:txBody>
                  <a:tcPr marL="0" marR="0" marT="0" marB="0">
                    <a:solidFill>
                      <a:srgbClr val="DCE6E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536"/>
                        </a:lnSpc>
                      </a:pPr>
                      <a:r>
                        <a:rPr lang="ru" sz="1100" b="1">
                          <a:latin typeface="Arial"/>
                        </a:rPr>
                        <a:t>Использование</a:t>
                      </a:r>
                    </a:p>
                    <a:p>
                      <a:pPr indent="0" algn="ctr">
                        <a:lnSpc>
                          <a:spcPts val="1536"/>
                        </a:lnSpc>
                      </a:pPr>
                      <a:r>
                        <a:rPr lang="ru" sz="1100" b="1">
                          <a:latin typeface="Arial"/>
                        </a:rPr>
                        <a:t>ПРП</a:t>
                      </a:r>
                    </a:p>
                    <a:p>
                      <a:pPr indent="0" algn="ctr">
                        <a:lnSpc>
                          <a:spcPts val="1536"/>
                        </a:lnSpc>
                      </a:pPr>
                      <a:r>
                        <a:rPr lang="ru" sz="1100" b="1">
                          <a:latin typeface="Arial"/>
                        </a:rPr>
                        <a:t>по математике </a:t>
                      </a:r>
                      <a:r>
                        <a:rPr lang="en-US" sz="1100" b="1">
                          <a:latin typeface="Arial"/>
                        </a:rPr>
                        <a:t>(</a:t>
                      </a:r>
                      <a:r>
                        <a:rPr lang="en-US" sz="1100" b="1">
                          <a:solidFill>
                            <a:srgbClr val="0368C1"/>
                          </a:solidFill>
                          <a:latin typeface="Arial"/>
                          <a:hlinkClick r:id="rId2"/>
                        </a:rPr>
                        <a:t>https://edsoo.ru/</a:t>
                      </a:r>
                      <a:r>
                        <a:rPr lang="en-US" sz="1100" b="1">
                          <a:latin typeface="Arial"/>
                        </a:rPr>
                        <a:t>)</a:t>
                      </a:r>
                    </a:p>
                  </a:txBody>
                  <a:tcPr marL="0" marR="0" marT="0" marB="0" anchor="b">
                    <a:solidFill>
                      <a:srgbClr val="DCE6ED"/>
                    </a:solidFill>
                  </a:tcPr>
                </a:tc>
                <a:tc>
                  <a:txBody>
                    <a:bodyPr/>
                    <a:lstStyle/>
                    <a:p>
                      <a:endParaRPr sz="4200"/>
                    </a:p>
                  </a:txBody>
                  <a:tcPr marL="0" marR="0" marT="0" marB="0">
                    <a:solidFill>
                      <a:srgbClr val="DCE6ED"/>
                    </a:solidFill>
                  </a:tcPr>
                </a:tc>
              </a:tr>
              <a:tr h="1642872">
                <a:tc>
                  <a:txBody>
                    <a:bodyPr/>
                    <a:lstStyle/>
                    <a:p>
                      <a:pPr marL="101600" indent="0"/>
                      <a:r>
                        <a:rPr lang="ru" sz="1100" b="1">
                          <a:latin typeface="Arial"/>
                        </a:rPr>
                        <a:t>7 класс</a:t>
                      </a:r>
                    </a:p>
                  </a:txBody>
                  <a:tcPr marL="0" marR="0" marT="0" marB="0">
                    <a:solidFill>
                      <a:srgbClr val="DCE6E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536"/>
                        </a:lnSpc>
                      </a:pPr>
                      <a:r>
                        <a:rPr lang="ru" sz="1100" b="1">
                          <a:latin typeface="Arial"/>
                        </a:rPr>
                        <a:t>Использование ПРП по математике </a:t>
                      </a:r>
                      <a:r>
                        <a:rPr lang="ru" sz="1100" b="1">
                          <a:solidFill>
                            <a:srgbClr val="32589B"/>
                          </a:solidFill>
                          <a:latin typeface="Arial"/>
                        </a:rPr>
                        <a:t>(алгебра, геометрия, вероятность и статистика) </a:t>
                      </a:r>
                      <a:r>
                        <a:rPr lang="ru" sz="1100" b="1">
                          <a:latin typeface="Arial"/>
                        </a:rPr>
                        <a:t>базовый и углубленный уровень) </a:t>
                      </a:r>
                      <a:r>
                        <a:rPr lang="en-US" sz="1100" b="1">
                          <a:latin typeface="Arial"/>
                        </a:rPr>
                        <a:t>(</a:t>
                      </a:r>
                      <a:r>
                        <a:rPr lang="en-US" sz="1100" b="1">
                          <a:solidFill>
                            <a:srgbClr val="0368C1"/>
                          </a:solidFill>
                          <a:latin typeface="Arial"/>
                          <a:hlinkClick r:id="rId2"/>
                        </a:rPr>
                        <a:t>https://edsoo.ru/</a:t>
                      </a:r>
                      <a:r>
                        <a:rPr lang="en-US" sz="1100" b="1">
                          <a:latin typeface="Arial"/>
                        </a:rPr>
                        <a:t>)</a:t>
                      </a:r>
                    </a:p>
                  </a:txBody>
                  <a:tcPr marL="0" marR="0" marT="0" marB="0">
                    <a:solidFill>
                      <a:srgbClr val="DCE6ED"/>
                    </a:solidFill>
                  </a:tcPr>
                </a:tc>
                <a:tc>
                  <a:txBody>
                    <a:bodyPr/>
                    <a:lstStyle/>
                    <a:p>
                      <a:endParaRPr sz="7800"/>
                    </a:p>
                  </a:txBody>
                  <a:tcPr marL="0" marR="0" marT="0" marB="0">
                    <a:solidFill>
                      <a:srgbClr val="DCE6ED"/>
                    </a:solidFill>
                  </a:tcPr>
                </a:tc>
              </a:tr>
              <a:tr h="801624">
                <a:tc>
                  <a:txBody>
                    <a:bodyPr/>
                    <a:lstStyle/>
                    <a:p>
                      <a:pPr marL="101600" indent="0"/>
                      <a:r>
                        <a:rPr lang="ru" sz="1100" b="1">
                          <a:latin typeface="Arial"/>
                        </a:rPr>
                        <a:t>8-9 класс</a:t>
                      </a:r>
                    </a:p>
                  </a:txBody>
                  <a:tcPr marL="0" marR="0" marT="0" marB="0">
                    <a:solidFill>
                      <a:srgbClr val="DCE6ED"/>
                    </a:solidFill>
                  </a:tcPr>
                </a:tc>
                <a:tc>
                  <a:txBody>
                    <a:bodyPr/>
                    <a:lstStyle/>
                    <a:p>
                      <a:endParaRPr sz="3800"/>
                    </a:p>
                  </a:txBody>
                  <a:tcPr marL="0" marR="0" marT="0" marB="0">
                    <a:solidFill>
                      <a:srgbClr val="DCE6ED"/>
                    </a:solidFill>
                  </a:tcPr>
                </a:tc>
                <a:tc>
                  <a:txBody>
                    <a:bodyPr/>
                    <a:lstStyle/>
                    <a:p>
                      <a:pPr marL="101600" indent="0">
                        <a:lnSpc>
                          <a:spcPts val="1536"/>
                        </a:lnSpc>
                      </a:pPr>
                      <a:r>
                        <a:rPr lang="ru" sz="1100" b="1">
                          <a:latin typeface="Arial"/>
                        </a:rPr>
                        <a:t>Использование ранее разработанных РП по предмету математика Учебные курсы: алгебра, геометрия</a:t>
                      </a:r>
                    </a:p>
                  </a:txBody>
                  <a:tcPr marL="0" marR="0" marT="0" marB="0" anchor="ctr">
                    <a:solidFill>
                      <a:srgbClr val="DCE6ED"/>
                    </a:solidFill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9326880" y="2825496"/>
            <a:ext cx="2444496" cy="52425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2160"/>
              </a:lnSpc>
              <a:spcBef>
                <a:spcPts val="4620"/>
              </a:spcBef>
              <a:spcAft>
                <a:spcPts val="16590"/>
              </a:spcAft>
            </a:pPr>
            <a:r>
              <a:rPr lang="ru" sz="1600" b="1">
                <a:solidFill>
                  <a:srgbClr val="C00000"/>
                </a:solidFill>
                <a:latin typeface="Arial"/>
              </a:rPr>
              <a:t>Сроки разработки РП март-июнь 2023 года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0312" y="6434328"/>
            <a:ext cx="11612880" cy="228600"/>
          </a:xfrm>
          <a:prstGeom prst="rect">
            <a:avLst/>
          </a:prstGeom>
          <a:solidFill>
            <a:srgbClr val="DCE6ED"/>
          </a:solidFill>
        </p:spPr>
        <p:txBody>
          <a:bodyPr wrap="none" lIns="0" tIns="0" rIns="0" bIns="0">
            <a:noAutofit/>
          </a:bodyPr>
          <a:lstStyle/>
          <a:p>
            <a:pPr indent="0" algn="just">
              <a:spcBef>
                <a:spcPts val="16590"/>
              </a:spcBef>
            </a:pPr>
            <a:r>
              <a:rPr lang="ru" sz="1300" b="1">
                <a:solidFill>
                  <a:srgbClr val="091BAA"/>
                </a:solidFill>
                <a:latin typeface="Arial"/>
              </a:rPr>
              <a:t>* август 2023 г. - разработка ИСРО РАО федеральных рабочих программ по всем учебным предметам на базовом уровне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5120" y="1405128"/>
            <a:ext cx="4172712" cy="162153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8600" y="1395984"/>
            <a:ext cx="4014216" cy="152704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706624" y="256032"/>
            <a:ext cx="7043928" cy="32308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200" b="1">
                <a:solidFill>
                  <a:srgbClr val="091BAA"/>
                </a:solidFill>
                <a:latin typeface="Arial"/>
              </a:rPr>
              <a:t>Единая ООП СОО, действующая с 01.09.2023 г.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64592" y="4020312"/>
            <a:ext cx="2322576" cy="101193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342900" indent="0">
              <a:lnSpc>
                <a:spcPts val="2712"/>
              </a:lnSpc>
            </a:pPr>
            <a:r>
              <a:rPr lang="ru" sz="2700" b="1" dirty="0">
                <a:latin typeface="Arial"/>
              </a:rPr>
              <a:t>ООП СОО</a:t>
            </a:r>
          </a:p>
          <a:p>
            <a:pPr marL="203200" indent="0">
              <a:lnSpc>
                <a:spcPts val="2712"/>
              </a:lnSpc>
            </a:pPr>
            <a:r>
              <a:rPr lang="ru" sz="1600" b="1" dirty="0">
                <a:latin typeface="Arial"/>
              </a:rPr>
              <a:t>(одна на уровень)</a:t>
            </a:r>
          </a:p>
          <a:p>
            <a:pPr indent="0" algn="just">
              <a:lnSpc>
                <a:spcPts val="2712"/>
              </a:lnSpc>
            </a:pPr>
            <a:endParaRPr lang="en-US" sz="1700" i="1" u="sng" dirty="0">
              <a:solidFill>
                <a:srgbClr val="4573C5"/>
              </a:solidFill>
              <a:latin typeface="Arial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67328" y="1143000"/>
            <a:ext cx="2880360" cy="24993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 b="1">
                <a:solidFill>
                  <a:srgbClr val="0368C1"/>
                </a:solidFill>
                <a:latin typeface="Arial"/>
              </a:rPr>
              <a:t>Содержательный раздел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904744" y="4148328"/>
            <a:ext cx="1847088" cy="841248"/>
          </a:xfrm>
          <a:prstGeom prst="rect">
            <a:avLst/>
          </a:prstGeom>
          <a:solidFill>
            <a:srgbClr val="FEFF99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</a:pPr>
            <a:r>
              <a:rPr lang="ru" sz="1400">
                <a:solidFill>
                  <a:srgbClr val="32589B"/>
                </a:solidFill>
                <a:latin typeface="Arial"/>
              </a:rPr>
              <a:t>Использование </a:t>
            </a:r>
            <a:r>
              <a:rPr lang="ru" sz="1400" b="1">
                <a:solidFill>
                  <a:srgbClr val="32589B"/>
                </a:solidFill>
                <a:latin typeface="Arial"/>
              </a:rPr>
              <a:t>ПРП на базовом и углубленном уровне</a:t>
            </a:r>
          </a:p>
          <a:p>
            <a:pPr indent="0" algn="ctr">
              <a:lnSpc>
                <a:spcPts val="1680"/>
              </a:lnSpc>
            </a:pPr>
            <a:r>
              <a:rPr lang="en-US" sz="1400" u="sng">
                <a:solidFill>
                  <a:srgbClr val="32589B"/>
                </a:solidFill>
                <a:latin typeface="Arial"/>
              </a:rPr>
              <a:t>(</a:t>
            </a:r>
            <a:r>
              <a:rPr lang="en-US" sz="1400" u="sng">
                <a:solidFill>
                  <a:srgbClr val="0368C1"/>
                </a:solidFill>
                <a:latin typeface="Arial"/>
                <a:hlinkClick r:id="rId4"/>
              </a:rPr>
              <a:t>https://edsoo.ru</a:t>
            </a:r>
            <a:r>
              <a:rPr lang="en-US" sz="1400" u="sng">
                <a:solidFill>
                  <a:srgbClr val="32589B"/>
                </a:solidFill>
                <a:latin typeface="Arial"/>
              </a:rPr>
              <a:t>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355336" y="4191000"/>
            <a:ext cx="1642872" cy="795528"/>
          </a:xfrm>
          <a:prstGeom prst="rect">
            <a:avLst/>
          </a:prstGeom>
          <a:solidFill>
            <a:srgbClr val="DCE6ED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160"/>
              </a:lnSpc>
            </a:pPr>
            <a:r>
              <a:rPr lang="ru" sz="1600" b="1">
                <a:solidFill>
                  <a:srgbClr val="32589B"/>
                </a:solidFill>
                <a:latin typeface="Arial"/>
              </a:rPr>
              <a:t>Использование разработанных ранее РП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406384" y="1124712"/>
            <a:ext cx="2968752" cy="24993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 b="1">
                <a:solidFill>
                  <a:srgbClr val="0368C1"/>
                </a:solidFill>
                <a:latin typeface="Arial"/>
              </a:rPr>
              <a:t>Организационный раздел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906512" y="3962400"/>
            <a:ext cx="1652016" cy="1164336"/>
          </a:xfrm>
          <a:prstGeom prst="rect">
            <a:avLst/>
          </a:prstGeom>
          <a:solidFill>
            <a:srgbClr val="CFE6C3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920"/>
              </a:lnSpc>
            </a:pPr>
            <a:r>
              <a:rPr lang="ru" sz="1300" b="1">
                <a:solidFill>
                  <a:srgbClr val="32589B"/>
                </a:solidFill>
                <a:latin typeface="Arial"/>
              </a:rPr>
              <a:t>Разрабатывается на основе </a:t>
            </a:r>
            <a:r>
              <a:rPr lang="ru" sz="1500" b="1">
                <a:solidFill>
                  <a:srgbClr val="32589B"/>
                </a:solidFill>
                <a:latin typeface="Arial"/>
              </a:rPr>
              <a:t>федерального </a:t>
            </a:r>
            <a:r>
              <a:rPr lang="ru" sz="1300" b="1">
                <a:solidFill>
                  <a:srgbClr val="32589B"/>
                </a:solidFill>
                <a:latin typeface="Arial"/>
              </a:rPr>
              <a:t>учебного плана </a:t>
            </a:r>
            <a:r>
              <a:rPr lang="ru" sz="1500" b="1">
                <a:solidFill>
                  <a:srgbClr val="32589B"/>
                </a:solidFill>
                <a:latin typeface="Arial"/>
              </a:rPr>
              <a:t>ФОП СОО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061448" y="3752088"/>
            <a:ext cx="1770888" cy="1575816"/>
          </a:xfrm>
          <a:prstGeom prst="rect">
            <a:avLst/>
          </a:prstGeom>
          <a:solidFill>
            <a:srgbClr val="DCE6ED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160"/>
              </a:lnSpc>
            </a:pPr>
            <a:r>
              <a:rPr lang="ru" sz="1600" b="1">
                <a:solidFill>
                  <a:srgbClr val="32589B"/>
                </a:solidFill>
                <a:latin typeface="Arial"/>
              </a:rPr>
              <a:t>Используется разработанный ранее на основе учебного плана примерной ООП СОО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5352" y="1173480"/>
            <a:ext cx="1673352" cy="197510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2192" y="1441704"/>
            <a:ext cx="2609088" cy="193243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1645920"/>
            <a:ext cx="2490216" cy="21183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2208" y="3294888"/>
            <a:ext cx="3343656" cy="11917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1256" y="4852416"/>
            <a:ext cx="847344" cy="10576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0416" y="4852416"/>
            <a:ext cx="548640" cy="10759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92" y="6760464"/>
            <a:ext cx="12179808" cy="9753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858768" y="192024"/>
            <a:ext cx="3852672" cy="3139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200" b="1">
                <a:solidFill>
                  <a:srgbClr val="091BAA"/>
                </a:solidFill>
                <a:latin typeface="Arial"/>
              </a:rPr>
              <a:t>Учебники на уровне ООО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37160" y="505968"/>
            <a:ext cx="11244072" cy="50901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416"/>
              </a:lnSpc>
            </a:pPr>
            <a:r>
              <a:rPr lang="ru" sz="1100">
                <a:latin typeface="Arial"/>
              </a:rPr>
              <a:t>Приказ Министерства просвещения Российской Федерации от </a:t>
            </a:r>
            <a:r>
              <a:rPr lang="ru" sz="1100">
                <a:solidFill>
                  <a:srgbClr val="FF0000"/>
                </a:solidFill>
                <a:latin typeface="Arial"/>
              </a:rPr>
              <a:t>21.09.2022 № 858</a:t>
            </a:r>
          </a:p>
          <a:p>
            <a:pPr indent="0">
              <a:lnSpc>
                <a:spcPts val="1416"/>
              </a:lnSpc>
            </a:pPr>
            <a:r>
              <a:rPr lang="ru" sz="1100">
                <a:latin typeface="Arial"/>
              </a:rPr>
              <a:t>"Об утверждении </a:t>
            </a:r>
            <a:r>
              <a:rPr lang="ru" sz="1100">
                <a:solidFill>
                  <a:srgbClr val="FF0000"/>
                </a:solidFill>
                <a:latin typeface="Arial"/>
              </a:rPr>
              <a:t>федерального перечня учебников</a:t>
            </a:r>
            <a:r>
              <a:rPr lang="ru" sz="1100">
                <a:latin typeface="Arial"/>
              </a:rPr>
              <a:t>, допущенных к использованию при реализации имеющих государственную аккредитацию образовательных программ начального общего, основного общего, среднего общего образования организациями, осуществляющими образовательную деятельность и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34112" y="1051560"/>
            <a:ext cx="5145024" cy="1432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lnSpc>
                <a:spcPts val="1416"/>
              </a:lnSpc>
            </a:pPr>
            <a:r>
              <a:rPr lang="ru" sz="1100">
                <a:latin typeface="Arial"/>
              </a:rPr>
              <a:t>установления предельного срока использования исключенных учебников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766304" y="1639824"/>
            <a:ext cx="2115312" cy="78638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420"/>
              </a:spcAft>
            </a:pPr>
            <a:r>
              <a:rPr lang="ru" sz="1600" b="1">
                <a:solidFill>
                  <a:srgbClr val="32589B"/>
                </a:solidFill>
                <a:latin typeface="Arial"/>
              </a:rPr>
              <a:t>УМ К «Математика.</a:t>
            </a:r>
          </a:p>
          <a:p>
            <a:pPr indent="0" algn="ctr">
              <a:spcAft>
                <a:spcPts val="420"/>
              </a:spcAft>
            </a:pPr>
            <a:r>
              <a:rPr lang="ru" sz="1600" b="1">
                <a:solidFill>
                  <a:srgbClr val="32589B"/>
                </a:solidFill>
                <a:latin typeface="Arial"/>
              </a:rPr>
              <a:t>Геометрия»</a:t>
            </a:r>
          </a:p>
          <a:p>
            <a:pPr marL="139700" indent="0"/>
            <a:r>
              <a:rPr lang="ru" sz="1500" b="1">
                <a:solidFill>
                  <a:srgbClr val="32589B"/>
                </a:solidFill>
                <a:latin typeface="Arial"/>
              </a:rPr>
              <a:t>Л.С. Атанасян и др.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0076688" y="4559808"/>
            <a:ext cx="512064" cy="20421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 b="1">
                <a:solidFill>
                  <a:srgbClr val="32589B"/>
                </a:solidFill>
                <a:latin typeface="Arial"/>
              </a:rPr>
              <a:t>УМК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438144" y="4096512"/>
            <a:ext cx="207264" cy="286512"/>
          </a:xfrm>
          <a:prstGeom prst="rect">
            <a:avLst/>
          </a:prstGeom>
          <a:solidFill>
            <a:srgbClr val="DCE6ED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200" i="1">
                <a:solidFill>
                  <a:srgbClr val="0368C1"/>
                </a:solidFill>
                <a:latin typeface="Arial"/>
              </a:rPr>
              <a:t>к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035296" y="3456432"/>
            <a:ext cx="2133600" cy="10668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160"/>
              </a:lnSpc>
            </a:pPr>
            <a:r>
              <a:rPr lang="ru" sz="1600" b="1">
                <a:solidFill>
                  <a:srgbClr val="32589B"/>
                </a:solidFill>
                <a:latin typeface="Arial"/>
              </a:rPr>
              <a:t>УМК «Математика.</a:t>
            </a:r>
          </a:p>
          <a:p>
            <a:pPr indent="0" algn="ctr">
              <a:lnSpc>
                <a:spcPts val="2160"/>
              </a:lnSpc>
            </a:pPr>
            <a:r>
              <a:rPr lang="ru" sz="1600" b="1">
                <a:solidFill>
                  <a:srgbClr val="32589B"/>
                </a:solidFill>
                <a:latin typeface="Arial"/>
              </a:rPr>
              <a:t>Алгебра»</a:t>
            </a:r>
          </a:p>
          <a:p>
            <a:pPr indent="0">
              <a:lnSpc>
                <a:spcPts val="2160"/>
              </a:lnSpc>
            </a:pPr>
            <a:r>
              <a:rPr lang="ru" sz="1600" b="1">
                <a:solidFill>
                  <a:srgbClr val="32589B"/>
                </a:solidFill>
                <a:latin typeface="Arial"/>
              </a:rPr>
              <a:t>Ю.Н. Макарычев и</a:t>
            </a:r>
          </a:p>
          <a:p>
            <a:pPr indent="0" algn="ctr"/>
            <a:r>
              <a:rPr lang="ru" sz="1600" b="1">
                <a:solidFill>
                  <a:srgbClr val="32589B"/>
                </a:solidFill>
                <a:latin typeface="Arial"/>
              </a:rPr>
              <a:t>др.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92608" y="3965448"/>
            <a:ext cx="2249424" cy="52120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2160"/>
              </a:lnSpc>
            </a:pPr>
            <a:r>
              <a:rPr lang="ru" sz="1600" b="1">
                <a:solidFill>
                  <a:srgbClr val="32589B"/>
                </a:solidFill>
                <a:latin typeface="Arial"/>
              </a:rPr>
              <a:t>УМК «Математика» Н.Я. Виленкин и др.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663440" y="4849368"/>
            <a:ext cx="3227832" cy="106984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160"/>
              </a:lnSpc>
            </a:pPr>
            <a:r>
              <a:rPr lang="ru" sz="1600" b="1">
                <a:solidFill>
                  <a:srgbClr val="32589B"/>
                </a:solidFill>
                <a:latin typeface="Arial"/>
              </a:rPr>
              <a:t>УМК «Математика. Алгебра» Мерзляк А.Г., Полонский В.Б., Якир М.С.; под редакцией Подольского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8884920" y="4849368"/>
            <a:ext cx="2962656" cy="105460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160"/>
              </a:lnSpc>
            </a:pPr>
            <a:r>
              <a:rPr lang="ru" sz="1600" b="1">
                <a:solidFill>
                  <a:srgbClr val="32589B"/>
                </a:solidFill>
                <a:latin typeface="Arial"/>
              </a:rPr>
              <a:t>«Математика. Геометрия» Мерзляк А.Г., Полонский В.Б., Якир М.С.; под редакцией Подольского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056376" y="5946648"/>
            <a:ext cx="445008" cy="20116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 b="1">
                <a:solidFill>
                  <a:srgbClr val="32589B"/>
                </a:solidFill>
                <a:latin typeface="Arial"/>
              </a:rPr>
              <a:t>В.Е.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0110216" y="5925312"/>
            <a:ext cx="445008" cy="20116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 b="1">
                <a:solidFill>
                  <a:srgbClr val="32589B"/>
                </a:solidFill>
                <a:latin typeface="Arial"/>
              </a:rPr>
              <a:t>В.Е.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237488" y="6156960"/>
            <a:ext cx="6117336" cy="2438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 b="1">
                <a:solidFill>
                  <a:srgbClr val="C00000"/>
                </a:solidFill>
                <a:latin typeface="Arial"/>
              </a:rPr>
              <a:t>УМК используем из школьного библиотечного фонда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52" y="640080"/>
            <a:ext cx="1508760" cy="203911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5408" y="1182624"/>
            <a:ext cx="1133856" cy="163677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760464"/>
            <a:ext cx="3227832" cy="975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9352" y="4684776"/>
            <a:ext cx="1743456" cy="19202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4112" y="6760464"/>
            <a:ext cx="2822448" cy="975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4592" y="1304544"/>
            <a:ext cx="1722120" cy="35570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19944" y="1484376"/>
            <a:ext cx="1594104" cy="213664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66304" y="6760464"/>
            <a:ext cx="4425696" cy="9753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947160" y="216408"/>
            <a:ext cx="3828288" cy="32613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200" b="1">
                <a:solidFill>
                  <a:srgbClr val="091BAA"/>
                </a:solidFill>
                <a:latin typeface="Arial"/>
              </a:rPr>
              <a:t>Учебники на уровне СОО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38784" y="3026664"/>
            <a:ext cx="1801368" cy="21031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500" b="1">
                <a:solidFill>
                  <a:srgbClr val="32589B"/>
                </a:solidFill>
                <a:latin typeface="Arial"/>
              </a:rPr>
              <a:t>Алгебра и начала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15112" y="3328416"/>
            <a:ext cx="2688336" cy="8382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896"/>
              </a:lnSpc>
            </a:pPr>
            <a:r>
              <a:rPr lang="ru" sz="1500" b="1">
                <a:solidFill>
                  <a:srgbClr val="32589B"/>
                </a:solidFill>
                <a:latin typeface="Arial"/>
              </a:rPr>
              <a:t>математического анализа. 10-11 классы.</a:t>
            </a:r>
          </a:p>
          <a:p>
            <a:pPr indent="0">
              <a:spcAft>
                <a:spcPts val="210"/>
              </a:spcAft>
            </a:pPr>
            <a:r>
              <a:rPr lang="ru" sz="1100" b="1">
                <a:solidFill>
                  <a:srgbClr val="32589B"/>
                </a:solidFill>
                <a:latin typeface="Arial"/>
              </a:rPr>
              <a:t>(базовый и углубленный уровень)</a:t>
            </a:r>
          </a:p>
          <a:p>
            <a:pPr indent="0" algn="ctr"/>
            <a:r>
              <a:rPr lang="ru" sz="1500" b="1">
                <a:solidFill>
                  <a:srgbClr val="32589B"/>
                </a:solidFill>
                <a:latin typeface="Arial"/>
              </a:rPr>
              <a:t>Мордкович А.Г.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983480" y="1527048"/>
            <a:ext cx="1783080" cy="67665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896"/>
              </a:lnSpc>
            </a:pPr>
            <a:r>
              <a:rPr lang="ru" sz="1500" b="1">
                <a:solidFill>
                  <a:srgbClr val="32589B"/>
                </a:solidFill>
                <a:latin typeface="Arial"/>
              </a:rPr>
              <a:t>Алгебра и начала анализа Алимов Ш. А.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755136" y="3566160"/>
            <a:ext cx="2682240" cy="18897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ctr">
              <a:spcAft>
                <a:spcPts val="210"/>
              </a:spcAft>
            </a:pPr>
            <a:r>
              <a:rPr lang="ru" sz="1500" b="1">
                <a:solidFill>
                  <a:srgbClr val="32589B"/>
                </a:solidFill>
                <a:latin typeface="Arial"/>
              </a:rPr>
              <a:t>Алгебра и начала анализа.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267200" y="3797808"/>
            <a:ext cx="1679448" cy="1432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ctr">
              <a:spcAft>
                <a:spcPts val="210"/>
              </a:spcAft>
            </a:pPr>
            <a:r>
              <a:rPr lang="ru" sz="1100" b="1">
                <a:solidFill>
                  <a:srgbClr val="32589B"/>
                </a:solidFill>
                <a:latin typeface="Arial"/>
              </a:rPr>
              <a:t>(глублённый уровень)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489960" y="3995928"/>
            <a:ext cx="3233928" cy="396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920"/>
              </a:lnSpc>
            </a:pPr>
            <a:r>
              <a:rPr lang="ru" sz="1500" b="1">
                <a:solidFill>
                  <a:srgbClr val="32589B"/>
                </a:solidFill>
                <a:latin typeface="Arial"/>
              </a:rPr>
              <a:t>Мерзляк А.Г., Номировский Д.А., Поляков В.М.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85800" y="5407152"/>
            <a:ext cx="2542032" cy="78943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136"/>
              </a:lnSpc>
            </a:pPr>
            <a:r>
              <a:rPr lang="ru" sz="1600" b="1">
                <a:solidFill>
                  <a:srgbClr val="C00000"/>
                </a:solidFill>
                <a:latin typeface="Arial"/>
              </a:rPr>
              <a:t>УМК используем из школьного</a:t>
            </a:r>
          </a:p>
          <a:p>
            <a:pPr indent="0">
              <a:lnSpc>
                <a:spcPts val="2136"/>
              </a:lnSpc>
            </a:pPr>
            <a:r>
              <a:rPr lang="ru" sz="1600" b="1">
                <a:solidFill>
                  <a:srgbClr val="C00000"/>
                </a:solidFill>
                <a:latin typeface="Arial"/>
              </a:rPr>
              <a:t>библиотечного фонда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0378440" y="3788664"/>
            <a:ext cx="1484376" cy="42976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920"/>
              </a:lnSpc>
            </a:pPr>
            <a:r>
              <a:rPr lang="ru" sz="1500" b="1">
                <a:solidFill>
                  <a:srgbClr val="32589B"/>
                </a:solidFill>
                <a:latin typeface="Arial"/>
              </a:rPr>
              <a:t>Геометрия. Атанасян Л. С.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8290560" y="4937760"/>
            <a:ext cx="3270504" cy="67360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920"/>
              </a:lnSpc>
            </a:pPr>
            <a:r>
              <a:rPr lang="ru" sz="1500" b="1">
                <a:solidFill>
                  <a:srgbClr val="32589B"/>
                </a:solidFill>
                <a:latin typeface="Arial"/>
              </a:rPr>
              <a:t>Геометрия.</a:t>
            </a:r>
          </a:p>
          <a:p>
            <a:pPr indent="0" algn="ctr">
              <a:lnSpc>
                <a:spcPts val="1920"/>
              </a:lnSpc>
            </a:pPr>
            <a:r>
              <a:rPr lang="ru" sz="1500" b="1">
                <a:solidFill>
                  <a:srgbClr val="32589B"/>
                </a:solidFill>
                <a:latin typeface="Arial"/>
              </a:rPr>
              <a:t>Мерзляк А.Г., Номировский Д.А., Поляков В.М.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81400" y="374904"/>
            <a:ext cx="3962400" cy="64922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616"/>
              </a:lnSpc>
            </a:pPr>
            <a:r>
              <a:rPr lang="ru" sz="2200" b="1">
                <a:solidFill>
                  <a:srgbClr val="091BAA"/>
                </a:solidFill>
                <a:latin typeface="Arial"/>
              </a:rPr>
              <a:t>Вероятность и статистика</a:t>
            </a:r>
          </a:p>
          <a:p>
            <a:pPr indent="0">
              <a:lnSpc>
                <a:spcPts val="2616"/>
              </a:lnSpc>
            </a:pPr>
            <a:r>
              <a:rPr lang="ru" sz="2200" b="1">
                <a:solidFill>
                  <a:srgbClr val="091BAA"/>
                </a:solidFill>
                <a:latin typeface="Arial"/>
              </a:rPr>
              <a:t>7 класс базовый уровень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908304" y="1466088"/>
          <a:ext cx="10451592" cy="4404360"/>
        </p:xfrm>
        <a:graphic>
          <a:graphicData uri="http://schemas.openxmlformats.org/drawingml/2006/table">
            <a:tbl>
              <a:tblPr/>
              <a:tblGrid>
                <a:gridCol w="1249680"/>
                <a:gridCol w="2962656"/>
                <a:gridCol w="3413760"/>
                <a:gridCol w="2825496"/>
              </a:tblGrid>
              <a:tr h="411480">
                <a:tc>
                  <a:txBody>
                    <a:bodyPr/>
                    <a:lstStyle/>
                    <a:p>
                      <a:pPr indent="0"/>
                      <a:r>
                        <a:rPr lang="ru" sz="1100" b="1">
                          <a:latin typeface="Times New Roman"/>
                        </a:rPr>
                        <a:t>Тема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100" b="1">
                          <a:latin typeface="Times New Roman"/>
                        </a:rPr>
                        <a:t>Содержание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100" b="1">
                          <a:latin typeface="Times New Roman"/>
                        </a:rPr>
                        <a:t>УМК «Математика. Алгебра» . Ю.Н. Макарычев и др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ts val="1632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УМК «Математика. Алгебра» Мерзляк А.Г., Полонский В.Б., Якир М.</a:t>
                      </a:r>
                    </a:p>
                  </a:txBody>
                  <a:tcPr marL="0" marR="0" marT="0" marB="0" anchor="b"/>
                </a:tc>
              </a:tr>
              <a:tr h="2343912">
                <a:tc>
                  <a:txBody>
                    <a:bodyPr/>
                    <a:lstStyle/>
                    <a:p>
                      <a:pPr indent="0">
                        <a:lnSpc>
                          <a:spcPts val="1632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Представление данных (7 ч)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Представление данных в таблицах. Практические вычисления по табличным данным. Извлечение и интерпретация табличных данных. Практическая работа «Таблицы». Графическое представление данных в виде круговых, столбиковых (столбчатых) диаграмм. Чтение и построение диаграмм. Примеры демографических диаграмм. Практическая работа «Диаграммы»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i="1">
                          <a:latin typeface="Times New Roman"/>
                        </a:rPr>
                        <a:t>УМК «Математика. Алгебра» 8 кл. Ю.Н. Макарычев и др</a:t>
                      </a:r>
                    </a:p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П.40. Сбор и группировка статистических данных.</a:t>
                      </a:r>
                    </a:p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П.41. Наглядное представление статистической информации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i="1">
                          <a:latin typeface="Times New Roman"/>
                        </a:rPr>
                        <a:t>УМК «Математика. Алгебра» 7 кл. Мерзляк А.Г., Полонский В.Б., ЯкирМ.</a:t>
                      </a:r>
                    </a:p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§ 20 Связи между величинами. Функция § 21. Способы задания функции § 22. График функции</a:t>
                      </a:r>
                    </a:p>
                  </a:txBody>
                  <a:tcPr marL="0" marR="0" marT="0" marB="0"/>
                </a:tc>
              </a:tr>
              <a:tr h="1648968">
                <a:tc>
                  <a:txBody>
                    <a:bodyPr/>
                    <a:lstStyle/>
                    <a:p>
                      <a:pPr indent="0">
                        <a:lnSpc>
                          <a:spcPts val="1632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Описательная статистика (8 ч)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Числовые наборы. Среднее арифметическое. Медиана числового набора. Устойчивость медианы. Практическая работа «Средние значения». Наибольшее и наименьшее значения числового набора. Размах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i="1">
                          <a:latin typeface="Times New Roman"/>
                        </a:rPr>
                        <a:t>УМК «Математика. Алгебра» 7 кл. Ю.Н. Макарычев и др</a:t>
                      </a:r>
                    </a:p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Статистические характеристики</a:t>
                      </a:r>
                    </a:p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П.9 Среднее арифметическое, размах и мода</a:t>
                      </a:r>
                    </a:p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П.10 медиана как статистическая характеристика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i="1">
                          <a:latin typeface="Times New Roman"/>
                        </a:rPr>
                        <a:t>УМК «Математика. Алгебра» 8 кл. Мерзляк А.Г., Полонский В.Б., Якир </a:t>
                      </a:r>
                      <a:r>
                        <a:rPr lang="ru" sz="1100" b="1">
                          <a:latin typeface="Times New Roman"/>
                        </a:rPr>
                        <a:t>§ 1. Множество. Подмножества данного множества</a:t>
                      </a:r>
                    </a:p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§ 2. Операции над множествами</a:t>
                      </a:r>
                    </a:p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§ 3. Равномощные множества. Счетные</a:t>
                      </a:r>
                    </a:p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множества</a:t>
                      </a: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88264" y="5961888"/>
            <a:ext cx="10728960" cy="2377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800">
                <a:solidFill>
                  <a:srgbClr val="32589B"/>
                </a:solidFill>
                <a:latin typeface="Calibri"/>
              </a:rPr>
              <a:t>При изучении учебного курса Вероятность и статистика используем материал основного учебника по алгебре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79648" y="374904"/>
            <a:ext cx="4553712" cy="97840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317500" indent="0">
              <a:lnSpc>
                <a:spcPts val="5208"/>
              </a:lnSpc>
            </a:pPr>
            <a:r>
              <a:rPr lang="ru" sz="2200" b="1">
                <a:solidFill>
                  <a:srgbClr val="091BAA"/>
                </a:solidFill>
                <a:latin typeface="Arial"/>
              </a:rPr>
              <a:t>Вероятность и статистика</a:t>
            </a:r>
          </a:p>
          <a:p>
            <a:pPr indent="0">
              <a:lnSpc>
                <a:spcPts val="5208"/>
              </a:lnSpc>
            </a:pPr>
            <a:r>
              <a:rPr lang="ru" sz="2200" b="1">
                <a:solidFill>
                  <a:srgbClr val="091BAA"/>
                </a:solidFill>
                <a:latin typeface="Arial"/>
              </a:rPr>
              <a:t>7 класс углубленный уровень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995390"/>
              </p:ext>
            </p:extLst>
          </p:nvPr>
        </p:nvGraphicFramePr>
        <p:xfrm>
          <a:off x="1343472" y="1683939"/>
          <a:ext cx="9339072" cy="4483608"/>
        </p:xfrm>
        <a:graphic>
          <a:graphicData uri="http://schemas.openxmlformats.org/drawingml/2006/table">
            <a:tbl>
              <a:tblPr/>
              <a:tblGrid>
                <a:gridCol w="1118616"/>
                <a:gridCol w="2932176"/>
                <a:gridCol w="2791968"/>
                <a:gridCol w="2496312"/>
              </a:tblGrid>
              <a:tr h="377952">
                <a:tc>
                  <a:txBody>
                    <a:bodyPr/>
                    <a:lstStyle/>
                    <a:p>
                      <a:pPr indent="0"/>
                      <a:r>
                        <a:rPr lang="ru" sz="1100" b="1" dirty="0">
                          <a:latin typeface="Times New Roman"/>
                        </a:rPr>
                        <a:t>Тема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100" b="1">
                          <a:latin typeface="Times New Roman"/>
                        </a:rPr>
                        <a:t>Содержание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889000" indent="0">
                        <a:lnSpc>
                          <a:spcPts val="1512"/>
                        </a:lnSpc>
                      </a:pPr>
                      <a:r>
                        <a:rPr lang="ru" sz="1000" i="1">
                          <a:latin typeface="Times New Roman"/>
                        </a:rPr>
                        <a:t>УМК «Математика. Алгебра» Ю.Н. Макарычев и др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ts val="1512"/>
                        </a:lnSpc>
                      </a:pPr>
                      <a:r>
                        <a:rPr lang="ru" sz="1000" i="1">
                          <a:latin typeface="Times New Roman"/>
                        </a:rPr>
                        <a:t>УМК «Математика. Алгебра». Мерзляк А.Г., Полонский В.Б., Якир М.</a:t>
                      </a:r>
                    </a:p>
                  </a:txBody>
                  <a:tcPr marL="0" marR="0" marT="0" marB="0" anchor="b"/>
                </a:tc>
              </a:tr>
              <a:tr h="1380744">
                <a:tc>
                  <a:txBody>
                    <a:bodyPr/>
                    <a:lstStyle/>
                    <a:p>
                      <a:pPr indent="0">
                        <a:lnSpc>
                          <a:spcPts val="1488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Представление данных (4 ч)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ts val="1512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Представление данных в виде таблиц, диаграмм. Заполнение таблиц, чтение и построение столбиковых (столбчатых) и круговых диаграмм. Чтение графиков реальных процессов. Извлечение информации из диаграмм и таблиц, использование и интерпретация данных. Практическая работа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ts val="1512"/>
                        </a:lnSpc>
                      </a:pPr>
                      <a:r>
                        <a:rPr lang="ru" sz="1000" i="1">
                          <a:latin typeface="Times New Roman"/>
                        </a:rPr>
                        <a:t>УМК «Математика. Алгебра» 8 кл. Ю.Н. Макарычев и др</a:t>
                      </a:r>
                    </a:p>
                    <a:p>
                      <a:pPr indent="0">
                        <a:lnSpc>
                          <a:spcPts val="1512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§ 40. Сбор и группировка статистических данных.</a:t>
                      </a:r>
                    </a:p>
                    <a:p>
                      <a:pPr indent="0">
                        <a:lnSpc>
                          <a:spcPts val="1512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§ 41. Наглядное представление статистической информации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ts val="1512"/>
                        </a:lnSpc>
                      </a:pPr>
                      <a:r>
                        <a:rPr lang="ru" sz="1000" i="1">
                          <a:latin typeface="Times New Roman"/>
                        </a:rPr>
                        <a:t>УМК «Математика. Алгебра» 7 кл. Мерзляк А.Г., Полонский В.Б., Якир М. </a:t>
                      </a:r>
                      <a:r>
                        <a:rPr lang="ru" sz="1100" b="1">
                          <a:latin typeface="Times New Roman"/>
                        </a:rPr>
                        <a:t>§ 20 Связи между величинами. Функция</a:t>
                      </a:r>
                    </a:p>
                    <a:p>
                      <a:pPr indent="0">
                        <a:lnSpc>
                          <a:spcPts val="1512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§ 21. Способы задания функции § 22. График функции</a:t>
                      </a:r>
                    </a:p>
                  </a:txBody>
                  <a:tcPr marL="0" marR="0" marT="0" marB="0"/>
                </a:tc>
              </a:tr>
              <a:tr h="2578608">
                <a:tc>
                  <a:txBody>
                    <a:bodyPr/>
                    <a:lstStyle/>
                    <a:p>
                      <a:pPr indent="0">
                        <a:lnSpc>
                          <a:spcPts val="1488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Описательная статистика (8 ч)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ts val="1512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Описательная статистика: среднее арифметическое, медиана, размах, наибольшее и наименьшее значения, квартили, среднее гармоническое, среднее гармоническое числовых данных. Практическая работа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ts val="1512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УМК «Математика. Алгебра» 7 кл. Ю.Н. Макарычев и др Статистические характеристики § 9 Среднее арифметическое, размах и мода § 10 медиана как статистическая характеристика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ts val="1512"/>
                        </a:lnSpc>
                      </a:pPr>
                      <a:r>
                        <a:rPr lang="ru" sz="1100" b="1" dirty="0">
                          <a:latin typeface="Times New Roman"/>
                        </a:rPr>
                        <a:t>УМК «Математика. Алгебра» 8 кл. Мерзляк А.Г., Полонский В.Б., Якир § 1. Множество. Подмножества данного множества § 2. Операции над множествами § 3. Равномощные множества. Счетные множества</a:t>
                      </a:r>
                    </a:p>
                    <a:p>
                      <a:pPr indent="0">
                        <a:lnSpc>
                          <a:spcPts val="1512"/>
                        </a:lnSpc>
                      </a:pPr>
                      <a:r>
                        <a:rPr lang="ru" sz="1100" b="1" dirty="0">
                          <a:latin typeface="Times New Roman"/>
                        </a:rPr>
                        <a:t>§ 20 Простые и составные числа. О проблемах, связанных с простыми числами</a:t>
                      </a:r>
                    </a:p>
                    <a:p>
                      <a:pPr indent="0">
                        <a:lnSpc>
                          <a:spcPts val="1512"/>
                        </a:lnSpc>
                      </a:pPr>
                      <a:r>
                        <a:rPr lang="ru" sz="1100" b="1" dirty="0">
                          <a:latin typeface="Times New Roman"/>
                        </a:rPr>
                        <a:t>§ 28 Множество действительных чисел. О счетности числовых множеств</a:t>
                      </a: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48640" y="6147816"/>
            <a:ext cx="10728960" cy="2377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800">
                <a:solidFill>
                  <a:srgbClr val="32589B"/>
                </a:solidFill>
                <a:latin typeface="Calibri"/>
              </a:rPr>
              <a:t>При изучении учебного курса Вероятность и статистика используем материал основного учебника по алгебре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86072" y="374904"/>
            <a:ext cx="4035552" cy="64922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616"/>
              </a:lnSpc>
            </a:pPr>
            <a:r>
              <a:rPr lang="ru" sz="2200" b="1">
                <a:solidFill>
                  <a:srgbClr val="091BAA"/>
                </a:solidFill>
                <a:latin typeface="Arial"/>
              </a:rPr>
              <a:t>Вероятность и статистика</a:t>
            </a:r>
          </a:p>
          <a:p>
            <a:pPr indent="0">
              <a:lnSpc>
                <a:spcPts val="2616"/>
              </a:lnSpc>
            </a:pPr>
            <a:r>
              <a:rPr lang="ru" sz="2200" b="1">
                <a:solidFill>
                  <a:srgbClr val="091BAA"/>
                </a:solidFill>
                <a:latin typeface="Arial"/>
              </a:rPr>
              <a:t>10 класс базовый уровень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984504" y="1213104"/>
          <a:ext cx="10527792" cy="5515356"/>
        </p:xfrm>
        <a:graphic>
          <a:graphicData uri="http://schemas.openxmlformats.org/drawingml/2006/table">
            <a:tbl>
              <a:tblPr/>
              <a:tblGrid>
                <a:gridCol w="2234184"/>
                <a:gridCol w="2426208"/>
                <a:gridCol w="2609088"/>
                <a:gridCol w="3258312"/>
              </a:tblGrid>
              <a:tr h="621792"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Times New Roman"/>
                        </a:rPr>
                        <a:t>Тема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Times New Roman"/>
                        </a:rPr>
                        <a:t>Содержание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i="1">
                          <a:latin typeface="Times New Roman"/>
                        </a:rPr>
                        <a:t>УМК «Алгебра и начала математического анализа» Мордкович А.Г. и др.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Times New Roman"/>
                        </a:rPr>
                        <a:t>Рекомендуемые источники</a:t>
                      </a:r>
                    </a:p>
                  </a:txBody>
                  <a:tcPr marL="0" marR="0" marT="0" marB="0"/>
                </a:tc>
              </a:tr>
              <a:tr h="2950464">
                <a:tc>
                  <a:txBody>
                    <a:bodyPr/>
                    <a:lstStyle/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Представление данных и описательная статистика (4 ч)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Представление данных с помощью таблиц и диаграмм. Среднее арифметическое, медиана, наибольшее и наименьшее значения, размах, дисперсия, стандартное отклонение числовых наборов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i="1">
                          <a:latin typeface="Times New Roman"/>
                        </a:rPr>
                        <a:t>УМК «Алгебра и начала математического анализа» 11 кл. Мордкович А.Г. и др.</a:t>
                      </a:r>
                    </a:p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§23. Независимые повторения испытаний с двумя исходами §24. Статистические методы обработки информации §25. Гауссова кривая. Закон больших чисел</a:t>
                      </a:r>
                    </a:p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i="1">
                          <a:latin typeface="Times New Roman"/>
                        </a:rPr>
                        <a:t>УМК «Алгебра и начала математического анализа» 10 кл. Мордкович А.Г. и др.</a:t>
                      </a:r>
                    </a:p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§4. Множество действительных чисел §6. Метод математической индукции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i="1">
                          <a:latin typeface="Times New Roman"/>
                        </a:rPr>
                        <a:t>«Теория вероятностей и статистика» Ю.Н. Тюрин, А.А. Макаров, И.Р. Высоцкий, И.В. Ященко</a:t>
                      </a:r>
                    </a:p>
                    <a:p>
                      <a:pPr indent="0" algn="just">
                        <a:lnSpc>
                          <a:spcPts val="1656"/>
                        </a:lnSpc>
                      </a:pPr>
                      <a:r>
                        <a:rPr lang="en-US" sz="1100" b="1">
                          <a:solidFill>
                            <a:srgbClr val="0368C1"/>
                          </a:solidFill>
                          <a:latin typeface="Times New Roman"/>
                          <a:hlinkClick r:id="rId2"/>
                        </a:rPr>
                        <a:t>file:///D:/%D0%97%D0%B0%D0%B3%D1%80%</a:t>
                      </a:r>
                      <a:r>
                        <a:rPr lang="en-US" sz="1100" b="1">
                          <a:solidFill>
                            <a:srgbClr val="0368C1"/>
                          </a:solidFill>
                          <a:latin typeface="Times New Roman"/>
                        </a:rPr>
                        <a:t> </a:t>
                      </a:r>
                      <a:r>
                        <a:rPr lang="en-US" sz="1100" b="1">
                          <a:solidFill>
                            <a:srgbClr val="0368C1"/>
                          </a:solidFill>
                          <a:latin typeface="Times New Roman"/>
                          <a:hlinkClick r:id="rId3"/>
                        </a:rPr>
                        <a:t>D1%83%D0%B7%D0%BA%D0%B8/12%20ALG</a:t>
                      </a:r>
                      <a:r>
                        <a:rPr lang="en-US" sz="1100" b="1">
                          <a:solidFill>
                            <a:srgbClr val="0368C1"/>
                          </a:solidFill>
                          <a:latin typeface="Times New Roman"/>
                        </a:rPr>
                        <a:t> EBRA U DOP .pdf</a:t>
                      </a:r>
                    </a:p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Глава </a:t>
                      </a:r>
                      <a:r>
                        <a:rPr lang="en-US" sz="1100" b="1">
                          <a:latin typeface="Times New Roman"/>
                        </a:rPr>
                        <a:t>1. </a:t>
                      </a:r>
                      <a:r>
                        <a:rPr lang="ru" sz="1100" b="1">
                          <a:latin typeface="Times New Roman"/>
                        </a:rPr>
                        <a:t>Статистические данные в таблицах. Поиск информации в таблицах.</a:t>
                      </a:r>
                    </a:p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Глава 2. Столбиковая диаграмма. Круговая диаграмма. Диаграмма рассеивания.</a:t>
                      </a:r>
                    </a:p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Глава 3. Среднее значение. Медиана. Наибольшее и наименьшее значение. Размах. Отклонения. Дисперсия.</a:t>
                      </a:r>
                    </a:p>
                  </a:txBody>
                  <a:tcPr marL="0" marR="0" marT="0" marB="0"/>
                </a:tc>
              </a:tr>
              <a:tr h="1914144">
                <a:tc>
                  <a:txBody>
                    <a:bodyPr/>
                    <a:lstStyle/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Случайные опыты и случайные события, опыты с равновозможными элементарными исходами (3 ч)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Случайные эксперименты (опыты) и случайные события. Элементарные события (исходы). Вероятность случайного события. Вероятности событий в опытах с равновозможными элементарными событиями. Практическая работа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i="1">
                          <a:latin typeface="Times New Roman"/>
                        </a:rPr>
                        <a:t>УМК «Алгебра и начала математического анализа» 10 кл. Мордкович А.Г. и др.</a:t>
                      </a:r>
                    </a:p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§47. Правило умножения. Перестановки и факториалы §48. Выбор нескольких элементов. Биномиальные коэффициенты. §Случайные события и вероятности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i="1">
                          <a:latin typeface="Times New Roman"/>
                        </a:rPr>
                        <a:t>УМК «Алгебра и начала анализа» 11 кл. Мерзляк А.Г., Номировский Д.А., Поляков В.М.</a:t>
                      </a:r>
                    </a:p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§21 Случайная величина</a:t>
                      </a:r>
                    </a:p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§24. Характеристики случайной величины</a:t>
                      </a:r>
                    </a:p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§24. Математическое ожидание суммы</a:t>
                      </a:r>
                    </a:p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случайных величин</a:t>
                      </a:r>
                    </a:p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§18. Аксиомы теории вероятностей</a:t>
                      </a:r>
                    </a:p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§19. Условная вероятность</a:t>
                      </a:r>
                    </a:p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§20. Независимые события</a:t>
                      </a: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47744" y="374904"/>
            <a:ext cx="4712208" cy="64922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393700" indent="0">
              <a:lnSpc>
                <a:spcPts val="2616"/>
              </a:lnSpc>
            </a:pPr>
            <a:r>
              <a:rPr lang="ru" sz="2200" b="1">
                <a:solidFill>
                  <a:srgbClr val="091BAA"/>
                </a:solidFill>
                <a:latin typeface="Arial"/>
              </a:rPr>
              <a:t>Вероятность и статистика</a:t>
            </a:r>
          </a:p>
          <a:p>
            <a:pPr indent="0">
              <a:lnSpc>
                <a:spcPts val="2616"/>
              </a:lnSpc>
            </a:pPr>
            <a:r>
              <a:rPr lang="ru" sz="2200" b="1">
                <a:solidFill>
                  <a:srgbClr val="091BAA"/>
                </a:solidFill>
                <a:latin typeface="Arial"/>
              </a:rPr>
              <a:t>10 класс углубленный уровень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362456" y="1036320"/>
          <a:ext cx="10070592" cy="5592064"/>
        </p:xfrm>
        <a:graphic>
          <a:graphicData uri="http://schemas.openxmlformats.org/drawingml/2006/table">
            <a:tbl>
              <a:tblPr/>
              <a:tblGrid>
                <a:gridCol w="2520696"/>
                <a:gridCol w="2514600"/>
                <a:gridCol w="2514600"/>
                <a:gridCol w="2520696"/>
              </a:tblGrid>
              <a:tr h="621792">
                <a:tc>
                  <a:txBody>
                    <a:bodyPr/>
                    <a:lstStyle/>
                    <a:p>
                      <a:pPr indent="0"/>
                      <a:r>
                        <a:rPr lang="ru" sz="1100" b="1">
                          <a:latin typeface="Times New Roman"/>
                        </a:rPr>
                        <a:t>Тема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100" b="1">
                          <a:latin typeface="Times New Roman"/>
                        </a:rPr>
                        <a:t>Содержание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i="1">
                          <a:latin typeface="Times New Roman"/>
                        </a:rPr>
                        <a:t>УМК «Алгебра и начала математического анализа». Мордкович А.Г. и др.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i="1">
                          <a:latin typeface="Times New Roman"/>
                        </a:rPr>
                        <a:t>УМК «Алгебра и начала анализа» Мерзляк А.Г., Номировский Д.А., Поляков В.М.</a:t>
                      </a:r>
                    </a:p>
                  </a:txBody>
                  <a:tcPr marL="0" marR="0" marT="0" marB="0" anchor="b"/>
                </a:tc>
              </a:tr>
              <a:tr h="518160">
                <a:tc rowSpan="2">
                  <a:txBody>
                    <a:bodyPr/>
                    <a:lstStyle/>
                    <a:p>
                      <a:pPr indent="0"/>
                      <a:r>
                        <a:rPr lang="ru" sz="1100" b="1">
                          <a:latin typeface="Times New Roman"/>
                        </a:rPr>
                        <a:t>Элементы теории графов (3 )</a:t>
                      </a:r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Граф, связный граф, представление задачи с помощью графа. Степень (валентность) вершины. Путь в графе. Цепи и циклы. Графы на плоскости. Дерево случайного эксперимента</a:t>
                      </a:r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indent="0">
                        <a:lnSpc>
                          <a:spcPts val="1512"/>
                        </a:lnSpc>
                      </a:pPr>
                      <a:r>
                        <a:rPr lang="ru" sz="1100" i="1">
                          <a:latin typeface="Times New Roman"/>
                        </a:rPr>
                        <a:t>«Теория графов для учителей и школьников» Мельников О.И. </a:t>
                      </a:r>
                      <a:r>
                        <a:rPr lang="en-US" sz="850" b="1">
                          <a:solidFill>
                            <a:srgbClr val="0368C1"/>
                          </a:solidFill>
                          <a:latin typeface="Arial"/>
                          <a:hlinkClick r:id="rId2"/>
                        </a:rPr>
                        <a:t>https://vk.com/doc541674146 </a:t>
                      </a:r>
                      <a:r>
                        <a:rPr lang="ru" sz="850" b="1">
                          <a:solidFill>
                            <a:srgbClr val="0368C1"/>
                          </a:solidFill>
                          <a:latin typeface="Arial"/>
                          <a:hlinkClick r:id="rId2"/>
                        </a:rPr>
                        <a:t>643350377</a:t>
                      </a:r>
                      <a:r>
                        <a:rPr lang="ru" sz="850" b="1">
                          <a:solidFill>
                            <a:srgbClr val="0368C1"/>
                          </a:solidFill>
                          <a:latin typeface="Arial"/>
                        </a:rPr>
                        <a:t> </a:t>
                      </a:r>
                      <a:r>
                        <a:rPr lang="en-US" sz="850" b="1">
                          <a:solidFill>
                            <a:srgbClr val="0368C1"/>
                          </a:solidFill>
                          <a:latin typeface="Arial"/>
                        </a:rPr>
                        <a:t>?hash=vJWi2gatLMNL7OiM1ZJKz8BZbBtvLsl ZSZ9EPhzvdb8</a:t>
                      </a:r>
                    </a:p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§1.Определение графа, примеры графов.</a:t>
                      </a:r>
                    </a:p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§2. Способы задания графов §3. Виды маршрутов в графах §4. Вершинная и реберная связность §10. Грани плоского графа.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420"/>
                        </a:spcAft>
                      </a:pPr>
                      <a:r>
                        <a:rPr lang="ru" sz="1100" i="1">
                          <a:latin typeface="Times New Roman"/>
                        </a:rPr>
                        <a:t>«Теория графов для учителей и</a:t>
                      </a:r>
                    </a:p>
                    <a:p>
                      <a:pPr marL="177800" indent="-177800">
                        <a:lnSpc>
                          <a:spcPts val="1008"/>
                        </a:lnSpc>
                      </a:pPr>
                      <a:r>
                        <a:rPr lang="ru" sz="1100" i="1">
                          <a:latin typeface="Times New Roman"/>
                        </a:rPr>
                        <a:t>школьников» Мельников О.И. </a:t>
                      </a:r>
                      <a:r>
                        <a:rPr lang="en-US" sz="850" b="1">
                          <a:solidFill>
                            <a:srgbClr val="0368C1"/>
                          </a:solidFill>
                          <a:latin typeface="Arial"/>
                          <a:hlinkClick r:id="rId3"/>
                        </a:rPr>
                        <a:t>https://vk.com/doc541674146 </a:t>
                      </a:r>
                      <a:r>
                        <a:rPr lang="ru" sz="850" b="1">
                          <a:solidFill>
                            <a:srgbClr val="0368C1"/>
                          </a:solidFill>
                          <a:latin typeface="Arial"/>
                          <a:hlinkClick r:id="rId3"/>
                        </a:rPr>
                        <a:t>643350</a:t>
                      </a:r>
                    </a:p>
                  </a:txBody>
                  <a:tcPr marL="0" marR="0" marT="0" marB="0" anchor="b"/>
                </a:tc>
              </a:tr>
              <a:tr h="1856232">
                <a:tc vMerge="1">
                  <a:txBody>
                    <a:bodyPr/>
                    <a:lstStyle/>
                    <a:p>
                      <a:endParaRPr sz="88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88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8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177800">
                        <a:lnSpc>
                          <a:spcPts val="1320"/>
                        </a:lnSpc>
                      </a:pPr>
                      <a:r>
                        <a:rPr lang="en-US" sz="850" b="1">
                          <a:solidFill>
                            <a:srgbClr val="0368C1"/>
                          </a:solidFill>
                          <a:latin typeface="Arial"/>
                        </a:rPr>
                        <a:t>377?hash=zlqRvTuni30SRrpwZfuOVxUx NQEeuN99BRQbYnBvre0 </a:t>
                      </a:r>
                      <a:r>
                        <a:rPr lang="en-US" sz="1100" b="1">
                          <a:latin typeface="Times New Roman"/>
                        </a:rPr>
                        <a:t>§1. </a:t>
                      </a:r>
                      <a:r>
                        <a:rPr lang="ru" sz="1100" b="1">
                          <a:latin typeface="Times New Roman"/>
                        </a:rPr>
                        <a:t>Определение графа, примеры</a:t>
                      </a:r>
                    </a:p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графов.</a:t>
                      </a:r>
                    </a:p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en-US" sz="1100" b="1">
                          <a:latin typeface="Times New Roman"/>
                        </a:rPr>
                        <a:t>§2. </a:t>
                      </a:r>
                      <a:r>
                        <a:rPr lang="ru" sz="1100" b="1">
                          <a:latin typeface="Times New Roman"/>
                        </a:rPr>
                        <a:t>Способы задания графов §3. Виды маршрутов в графах § 4. Вершинная и реберная связность §10. Грани плоского графа.</a:t>
                      </a:r>
                    </a:p>
                  </a:txBody>
                  <a:tcPr marL="0" marR="0" marT="0" marB="0"/>
                </a:tc>
              </a:tr>
              <a:tr h="2298192">
                <a:tc>
                  <a:txBody>
                    <a:bodyPr/>
                    <a:lstStyle/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Случайные опыты, случайные события и вероятности событий (3 ч)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Случайные эксперименты (опыты) и случайные события. Элементарные события (исходы). Вероятность случайного события. Вероятности событий в опытах с равновозможными элементарными событиями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i="1">
                          <a:latin typeface="Times New Roman"/>
                        </a:rPr>
                        <a:t>УМК «Алгебра и начала математического анализа» 10 кл. Мордкович А.Г. и др.</a:t>
                      </a:r>
                    </a:p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§47. Правило умножения. Перестановки и факториалы §48. Выбор нескольких элементов. Биномиальные коэффициенты. §Случайные события и вероятности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i="1">
                          <a:latin typeface="Times New Roman"/>
                        </a:rPr>
                        <a:t>УМК «Алгебра и начала анализа» 11 кл. Мерзляк А.Г., Номировский Д.А., Поляков В.М.</a:t>
                      </a:r>
                    </a:p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§21 Случайная величина</a:t>
                      </a:r>
                    </a:p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§24. Характеристики случайной</a:t>
                      </a:r>
                    </a:p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величины</a:t>
                      </a:r>
                    </a:p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100" b="1">
                          <a:latin typeface="Times New Roman"/>
                        </a:rPr>
                        <a:t>§24. Математическое ожидание суммы случайных величин §18. Аксиомы теории вероятностей §19. Условная вероятность §20. Независимые события</a:t>
                      </a:r>
                    </a:p>
                  </a:txBody>
                  <a:tcPr marL="0" marR="0" marT="0" marB="0" anchor="b"/>
                </a:tc>
              </a:tr>
              <a:tr h="195072">
                <a:tc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1000"/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16" y="106680"/>
            <a:ext cx="3224784" cy="232867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" y="6729984"/>
            <a:ext cx="4867656" cy="9753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3104" y="3182112"/>
            <a:ext cx="1688592" cy="277977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148328" y="173736"/>
            <a:ext cx="7162800" cy="652272"/>
          </a:xfrm>
          <a:prstGeom prst="rect">
            <a:avLst/>
          </a:prstGeom>
          <a:solidFill>
            <a:srgbClr val="DCE6ED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592"/>
              </a:lnSpc>
            </a:pPr>
            <a:r>
              <a:rPr lang="ru" sz="2200" b="1">
                <a:solidFill>
                  <a:srgbClr val="091BAA"/>
                </a:solidFill>
                <a:latin typeface="Arial"/>
              </a:rPr>
              <a:t>Воспитательный потенциал урока математики: формируем личностные результаты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233672" y="1210056"/>
            <a:ext cx="7812024" cy="91135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>
              <a:lnSpc>
                <a:spcPts val="1920"/>
              </a:lnSpc>
            </a:pPr>
            <a:r>
              <a:rPr lang="ru" sz="1300" i="1">
                <a:solidFill>
                  <a:srgbClr val="FF0000"/>
                </a:solidFill>
                <a:latin typeface="Arial"/>
              </a:rPr>
              <a:t>В основу воспитания должна быть положена личная деятельность ученика, а всё искусство воспитателя должно сводиться только к тому, чтобы направлять и</a:t>
            </a:r>
          </a:p>
          <a:p>
            <a:pPr indent="0" algn="r">
              <a:lnSpc>
                <a:spcPts val="1920"/>
              </a:lnSpc>
            </a:pPr>
            <a:r>
              <a:rPr lang="ru" sz="1300" i="1">
                <a:solidFill>
                  <a:srgbClr val="FF0000"/>
                </a:solidFill>
                <a:latin typeface="Arial"/>
              </a:rPr>
              <a:t>регулировать эту деятельность.</a:t>
            </a:r>
          </a:p>
          <a:p>
            <a:pPr indent="0" algn="r">
              <a:lnSpc>
                <a:spcPts val="1920"/>
              </a:lnSpc>
            </a:pPr>
            <a:r>
              <a:rPr lang="ru" sz="1300" i="1">
                <a:solidFill>
                  <a:srgbClr val="FF0000"/>
                </a:solidFill>
                <a:latin typeface="Arial"/>
              </a:rPr>
              <a:t>Л.Выготский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49936" y="2825496"/>
            <a:ext cx="4425696" cy="3514344"/>
          </a:xfrm>
          <a:prstGeom prst="rect">
            <a:avLst/>
          </a:prstGeom>
          <a:solidFill>
            <a:srgbClr val="FDEBD3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ts val="2160"/>
              </a:lnSpc>
            </a:pPr>
            <a:r>
              <a:rPr lang="ru" sz="1800">
                <a:latin typeface="Calibri"/>
              </a:rPr>
              <a:t>Демонстрация применения аппарата математики для осуществления экологических исследований, мониторингов. Использование проблемных ситуаций на уроке, практических работ исследовательского характера. Использование на уроках задач о связи обучения с жизнью, об учебном труде учащихся и их общественно-полезных делах, задач экологического и экономического содержания. Применение на уроках творческих заданий и исследовательских проектов для учащихся.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824472" y="2840736"/>
            <a:ext cx="4861560" cy="3749040"/>
          </a:xfrm>
          <a:prstGeom prst="rect">
            <a:avLst/>
          </a:prstGeom>
          <a:solidFill>
            <a:srgbClr val="FDEBD3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ts val="2160"/>
              </a:lnSpc>
            </a:pPr>
            <a:r>
              <a:rPr lang="ru" sz="1600" i="1" u="sng">
                <a:latin typeface="Arial"/>
              </a:rPr>
              <a:t>Экологическое воспитание</a:t>
            </a:r>
            <a:r>
              <a:rPr lang="ru" sz="1600" i="1">
                <a:latin typeface="Arial"/>
              </a:rPr>
              <a:t>: </a:t>
            </a:r>
            <a:r>
              <a:rPr lang="ru" sz="1800">
                <a:latin typeface="Calibri"/>
              </a:rPr>
              <a:t>ориентацией на применение математических знаний для решения задач в области сохранности окружающей среды, планирования поступков и оценки их возможных последствий для окружающей среды </a:t>
            </a:r>
            <a:r>
              <a:rPr lang="ru" sz="1600" i="1" u="sng">
                <a:latin typeface="Arial"/>
              </a:rPr>
              <a:t>Ценности научного познания</a:t>
            </a:r>
            <a:r>
              <a:rPr lang="ru" sz="1600" i="1">
                <a:latin typeface="Arial"/>
              </a:rPr>
              <a:t>: </a:t>
            </a:r>
            <a:r>
              <a:rPr lang="ru" sz="1800">
                <a:latin typeface="Calibri"/>
              </a:rPr>
              <a:t>пониманием математической науки как сферы человеческой деятельности, этапов её развития и значимости для развития цивилизации; овладением языком математики и математической культурой как средством познания мира; овладением простейшими навыками исследовательской деятельности.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6944" y="2877312"/>
            <a:ext cx="1377696" cy="27797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" y="6729984"/>
            <a:ext cx="12167616" cy="9753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404104" y="222504"/>
            <a:ext cx="5681472" cy="981456"/>
          </a:xfrm>
          <a:prstGeom prst="rect">
            <a:avLst/>
          </a:prstGeom>
          <a:solidFill>
            <a:srgbClr val="DCE6ED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592"/>
              </a:lnSpc>
            </a:pPr>
            <a:r>
              <a:rPr lang="ru" sz="2200" b="1">
                <a:solidFill>
                  <a:srgbClr val="091BAA"/>
                </a:solidFill>
                <a:latin typeface="Arial"/>
              </a:rPr>
              <a:t>Воспитательный потенциал урока математики: формируем личностные</a:t>
            </a:r>
          </a:p>
          <a:p>
            <a:pPr indent="0" algn="ctr">
              <a:lnSpc>
                <a:spcPts val="2592"/>
              </a:lnSpc>
            </a:pPr>
            <a:r>
              <a:rPr lang="ru" sz="2200" b="1">
                <a:solidFill>
                  <a:srgbClr val="091BAA"/>
                </a:solidFill>
                <a:latin typeface="Arial"/>
              </a:rPr>
              <a:t>результаты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31648" y="1880616"/>
            <a:ext cx="11442192" cy="41757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>
              <a:lnSpc>
                <a:spcPts val="1680"/>
              </a:lnSpc>
            </a:pPr>
            <a:r>
              <a:rPr lang="ru" sz="1300" i="1">
                <a:solidFill>
                  <a:srgbClr val="FF0000"/>
                </a:solidFill>
                <a:latin typeface="Arial"/>
              </a:rPr>
              <a:t>«Быть хорошим учителем можно, только будучи хорошим воспитателем. Воспитательная работа в процессе обучения - такой же целенаправленный, специально и преднамеренно организованный учителем процесс, в нем есть свои закономерности и особенности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6136" y="2834640"/>
            <a:ext cx="4742688" cy="3529584"/>
          </a:xfrm>
          <a:prstGeom prst="rect">
            <a:avLst/>
          </a:prstGeom>
          <a:solidFill>
            <a:srgbClr val="DCE6ED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ts val="2160"/>
              </a:lnSpc>
            </a:pPr>
            <a:r>
              <a:rPr lang="ru" sz="1800">
                <a:latin typeface="Calibri"/>
              </a:rPr>
              <a:t>Формирование у обучающихся уважительного отношения к труду, упорства в преодолении трудностей на примерах деятельности выдающихся ученых.</a:t>
            </a:r>
          </a:p>
          <a:p>
            <a:pPr indent="0">
              <a:lnSpc>
                <a:spcPts val="2160"/>
              </a:lnSpc>
            </a:pPr>
            <a:r>
              <a:rPr lang="ru" sz="1800">
                <a:latin typeface="Calibri"/>
              </a:rPr>
              <a:t>Прекрасным материалом для развития чувства патриотизма являются сведения из истории раз вития математики и математического образования в России. Использование на уроках математики проектов, связанных с изучением достижений российских учёных математиков.</a:t>
            </a:r>
          </a:p>
          <a:p>
            <a:pPr indent="0">
              <a:lnSpc>
                <a:spcPts val="2160"/>
              </a:lnSpc>
            </a:pPr>
            <a:r>
              <a:rPr lang="ru" sz="1800">
                <a:latin typeface="Calibri"/>
              </a:rPr>
              <a:t>Решение практико ориентированных задач из разных профессиональных областей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1472672" y="2353056"/>
            <a:ext cx="176784" cy="10972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300" i="1">
                <a:solidFill>
                  <a:srgbClr val="FF0000"/>
                </a:solidFill>
                <a:latin typeface="Arial"/>
              </a:rPr>
              <a:t>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088880" y="2499360"/>
            <a:ext cx="1621536" cy="2194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300" i="1">
                <a:solidFill>
                  <a:srgbClr val="FF0000"/>
                </a:solidFill>
                <a:latin typeface="Arial"/>
              </a:rPr>
              <a:t>В.А. Сухомлинский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723888" y="3048000"/>
            <a:ext cx="5090160" cy="3261360"/>
          </a:xfrm>
          <a:prstGeom prst="rect">
            <a:avLst/>
          </a:prstGeom>
          <a:solidFill>
            <a:srgbClr val="FDEBD3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ts val="2160"/>
              </a:lnSpc>
            </a:pPr>
            <a:r>
              <a:rPr lang="ru" sz="1600" i="1" u="sng">
                <a:latin typeface="Arial"/>
              </a:rPr>
              <a:t>Патриотическое воспитание</a:t>
            </a:r>
            <a:r>
              <a:rPr lang="ru" sz="1800">
                <a:latin typeface="Calibri"/>
              </a:rPr>
              <a:t>: проявление интереса к истории и современному состоянию российской науки математики; ценностное отношение к достижениям российских учёных математиков.</a:t>
            </a:r>
          </a:p>
          <a:p>
            <a:pPr indent="0">
              <a:lnSpc>
                <a:spcPts val="2160"/>
              </a:lnSpc>
            </a:pPr>
            <a:r>
              <a:rPr lang="ru" sz="1600" i="1" u="sng">
                <a:latin typeface="Arial"/>
              </a:rPr>
              <a:t>Трудовое воспитание: </a:t>
            </a:r>
            <a:r>
              <a:rPr lang="ru" sz="1800">
                <a:latin typeface="Calibri"/>
              </a:rPr>
              <a:t>установка на активное участие в решении практических задач математической направленности, осознанием важности математического образования на протяжении всей жизни для успешной профессиональной деятельности и развитием необходимых умений.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6904" y="3264408"/>
            <a:ext cx="1463040" cy="9692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752600"/>
            <a:ext cx="4114800" cy="49011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" y="6726936"/>
            <a:ext cx="12170664" cy="10058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786128" y="225552"/>
            <a:ext cx="8360664" cy="856488"/>
          </a:xfrm>
          <a:prstGeom prst="rect">
            <a:avLst/>
          </a:prstGeom>
          <a:solidFill>
            <a:srgbClr val="DCE6ED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3792"/>
              </a:lnSpc>
            </a:pPr>
            <a:r>
              <a:rPr lang="ru" sz="2700" b="1">
                <a:solidFill>
                  <a:srgbClr val="091BAA"/>
                </a:solidFill>
                <a:latin typeface="Arial"/>
              </a:rPr>
              <a:t>Воспитательный потенциал урока математики: формируем личностные результаты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987296" y="1127760"/>
            <a:ext cx="3547872" cy="41452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>
              <a:spcAft>
                <a:spcPts val="210"/>
              </a:spcAft>
            </a:pPr>
            <a:r>
              <a:rPr lang="ru" sz="1600" i="1">
                <a:solidFill>
                  <a:srgbClr val="FF0000"/>
                </a:solidFill>
                <a:latin typeface="Arial"/>
              </a:rPr>
              <a:t>В основу</a:t>
            </a:r>
          </a:p>
          <a:p>
            <a:pPr indent="0" algn="r"/>
            <a:r>
              <a:rPr lang="ru" sz="1800">
                <a:solidFill>
                  <a:srgbClr val="FF0000"/>
                </a:solidFill>
                <a:latin typeface="Calibri"/>
              </a:rPr>
              <a:t>а всё </a:t>
            </a:r>
            <a:r>
              <a:rPr lang="ru" sz="1600" i="1">
                <a:solidFill>
                  <a:srgbClr val="FF0000"/>
                </a:solidFill>
                <a:latin typeface="Arial"/>
              </a:rPr>
              <a:t>искусство воспитателя должно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83920" y="1877568"/>
            <a:ext cx="947928" cy="11277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381000">
              <a:spcAft>
                <a:spcPts val="420"/>
              </a:spcAft>
            </a:pPr>
            <a:r>
              <a:rPr lang="ru" sz="850" b="1">
                <a:solidFill>
                  <a:srgbClr val="565656"/>
                </a:solidFill>
                <a:latin typeface="Arial"/>
              </a:rPr>
              <a:t>Русский Архимед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18160" y="2063496"/>
            <a:ext cx="2886456" cy="64617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381000">
              <a:lnSpc>
                <a:spcPts val="1056"/>
              </a:lnSpc>
            </a:pPr>
            <a:r>
              <a:rPr lang="ru" sz="1000">
                <a:solidFill>
                  <a:srgbClr val="565656"/>
                </a:solidFill>
                <a:latin typeface="Times New Roman"/>
              </a:rPr>
              <a:t>Так называли современники одного из вели</a:t>
            </a:r>
            <a:r>
              <a:rPr lang="ru" sz="1000">
                <a:solidFill>
                  <a:srgbClr val="043CEB"/>
                </a:solidFill>
                <a:latin typeface="Times New Roman"/>
              </a:rPr>
              <a:t>' </a:t>
            </a:r>
            <a:r>
              <a:rPr lang="ru" sz="1000">
                <a:solidFill>
                  <a:srgbClr val="565656"/>
                </a:solidFill>
                <a:latin typeface="Times New Roman"/>
              </a:rPr>
              <a:t>чайших учёных — русского математика и механика, основоположника петербургской математической школы Пафнутия Львовича Чебышева (18211894).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05968" y="2709672"/>
            <a:ext cx="2901696" cy="81991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>
              <a:lnSpc>
                <a:spcPts val="1056"/>
              </a:lnSpc>
            </a:pPr>
            <a:r>
              <a:rPr lang="ru" sz="1000">
                <a:solidFill>
                  <a:srgbClr val="043CEB"/>
                </a:solidFill>
                <a:latin typeface="Times New Roman"/>
              </a:rPr>
              <a:t>I </a:t>
            </a:r>
            <a:r>
              <a:rPr lang="ru" sz="1000">
                <a:solidFill>
                  <a:srgbClr val="565656"/>
                </a:solidFill>
                <a:latin typeface="Times New Roman"/>
              </a:rPr>
              <a:t>За свою жизнь П. Л. Чебышев совершил </a:t>
            </a:r>
            <a:r>
              <a:rPr lang="ru" sz="1000">
                <a:solidFill>
                  <a:srgbClr val="043CEB"/>
                </a:solidFill>
                <a:latin typeface="Times New Roman"/>
              </a:rPr>
              <a:t>| </a:t>
            </a:r>
            <a:r>
              <a:rPr lang="ru" sz="1000">
                <a:solidFill>
                  <a:srgbClr val="565656"/>
                </a:solidFill>
                <a:latin typeface="Times New Roman"/>
              </a:rPr>
              <a:t>столько важнейших математических открытий, что практически любую главу учебника можно было </a:t>
            </a:r>
            <a:r>
              <a:rPr lang="ru" sz="1000">
                <a:solidFill>
                  <a:srgbClr val="043CEB"/>
                </a:solidFill>
                <a:latin typeface="Times New Roman"/>
              </a:rPr>
              <a:t>I </a:t>
            </a:r>
            <a:r>
              <a:rPr lang="ru" sz="1000">
                <a:solidFill>
                  <a:srgbClr val="565656"/>
                </a:solidFill>
                <a:latin typeface="Times New Roman"/>
              </a:rPr>
              <a:t>бы проиллюстрировать одним из достижении И. Л. Чебышёва. Ведь можно рассказать о фундаментальном вкладе Чебышёва в теорию вероятио-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633216" y="3169920"/>
            <a:ext cx="999744" cy="2438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104"/>
              </a:lnSpc>
            </a:pPr>
            <a:r>
              <a:rPr lang="ru" sz="850" b="1">
                <a:solidFill>
                  <a:srgbClr val="434442"/>
                </a:solidFill>
                <a:latin typeface="Calibri"/>
              </a:rPr>
              <a:t>Пафнутий Львович Чебышев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93776" y="3883152"/>
            <a:ext cx="4157472" cy="17678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900" b="1">
                <a:solidFill>
                  <a:srgbClr val="043CEB"/>
                </a:solidFill>
                <a:latin typeface="Times New Roman"/>
              </a:rPr>
              <a:t>||стей, </a:t>
            </a:r>
            <a:r>
              <a:rPr lang="ru" sz="900" b="1">
                <a:solidFill>
                  <a:srgbClr val="434442"/>
                </a:solidFill>
                <a:latin typeface="Times New Roman"/>
              </a:rPr>
              <a:t>где Пафнутий Львович доказал закон больших чисел, л можно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18160" y="4047744"/>
            <a:ext cx="4114800" cy="1310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lnSpc>
                <a:spcPts val="1056"/>
              </a:lnSpc>
            </a:pPr>
            <a:r>
              <a:rPr lang="ru" sz="1000">
                <a:solidFill>
                  <a:srgbClr val="043CEB"/>
                </a:solidFill>
                <a:latin typeface="Times New Roman"/>
              </a:rPr>
              <a:t>, </a:t>
            </a:r>
            <a:r>
              <a:rPr lang="en-US" sz="1000">
                <a:solidFill>
                  <a:srgbClr val="565656"/>
                </a:solidFill>
                <a:latin typeface="Times New Roman"/>
              </a:rPr>
              <a:t>jo </a:t>
            </a:r>
            <a:r>
              <a:rPr lang="ru" sz="1000">
                <a:solidFill>
                  <a:srgbClr val="565656"/>
                </a:solidFill>
                <a:latin typeface="Times New Roman"/>
              </a:rPr>
              <a:t>созданной им теории наилучшего нриближения функций многочленами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05968" y="4194048"/>
            <a:ext cx="4136136" cy="248716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056"/>
              </a:lnSpc>
            </a:pPr>
            <a:r>
              <a:rPr lang="ru" sz="1000">
                <a:solidFill>
                  <a:srgbClr val="565656"/>
                </a:solidFill>
                <a:latin typeface="Times New Roman"/>
              </a:rPr>
              <a:t>или о влиянии его работ на так называемую «проблему тысячелетия* </a:t>
            </a:r>
            <a:r>
              <a:rPr lang="ru" sz="1000">
                <a:solidFill>
                  <a:srgbClr val="838388"/>
                </a:solidFill>
                <a:latin typeface="Times New Roman"/>
              </a:rPr>
              <a:t>— </a:t>
            </a:r>
            <a:r>
              <a:rPr lang="ru" sz="1000">
                <a:solidFill>
                  <a:srgbClr val="565656"/>
                </a:solidFill>
                <a:latin typeface="Times New Roman"/>
              </a:rPr>
              <a:t>расположение нулей дзета-функции среди комплексных чисел. </a:t>
            </a:r>
            <a:r>
              <a:rPr lang="ru" sz="1000">
                <a:solidFill>
                  <a:srgbClr val="434442"/>
                </a:solidFill>
                <a:latin typeface="Times New Roman"/>
              </a:rPr>
              <a:t>В </a:t>
            </a:r>
            <a:r>
              <a:rPr lang="ru" sz="1000">
                <a:solidFill>
                  <a:srgbClr val="565656"/>
                </a:solidFill>
                <a:latin typeface="Times New Roman"/>
              </a:rPr>
              <a:t>резуль-</a:t>
            </a:r>
            <a:r>
              <a:rPr lang="ru" sz="1000">
                <a:solidFill>
                  <a:srgbClr val="043CEB"/>
                </a:solidFill>
                <a:latin typeface="Times New Roman"/>
              </a:rPr>
              <a:t>. </a:t>
            </a:r>
            <a:r>
              <a:rPr lang="ru" sz="1000">
                <a:solidFill>
                  <a:srgbClr val="565656"/>
                </a:solidFill>
                <a:latin typeface="Times New Roman"/>
              </a:rPr>
              <a:t>тате долгих обсуждений мы решили рассказать о проблеме, которая более </a:t>
            </a:r>
            <a:r>
              <a:rPr lang="ru" sz="1000" i="1">
                <a:solidFill>
                  <a:srgbClr val="043CEB"/>
                </a:solidFill>
                <a:latin typeface="Times New Roman"/>
              </a:rPr>
              <a:t>'</a:t>
            </a:r>
            <a:r>
              <a:rPr lang="ru" sz="1000">
                <a:solidFill>
                  <a:srgbClr val="043CEB"/>
                </a:solidFill>
                <a:latin typeface="Times New Roman"/>
              </a:rPr>
              <a:t> </a:t>
            </a:r>
            <a:r>
              <a:rPr lang="ru" sz="1000">
                <a:solidFill>
                  <a:srgbClr val="565656"/>
                </a:solidFill>
                <a:latin typeface="Times New Roman"/>
              </a:rPr>
              <a:t>двадцати веков волнует умы учёных, и роли </a:t>
            </a:r>
            <a:r>
              <a:rPr lang="ru" sz="1000">
                <a:solidFill>
                  <a:srgbClr val="434442"/>
                </a:solidFill>
                <a:latin typeface="Times New Roman"/>
              </a:rPr>
              <a:t>П. </a:t>
            </a:r>
            <a:r>
              <a:rPr lang="ru" sz="1000">
                <a:solidFill>
                  <a:srgbClr val="565656"/>
                </a:solidFill>
                <a:latin typeface="Times New Roman"/>
              </a:rPr>
              <a:t>Л. Чебышёва в её реше-</a:t>
            </a:r>
            <a:r>
              <a:rPr lang="ru" sz="1000">
                <a:solidFill>
                  <a:srgbClr val="043CEB"/>
                </a:solidFill>
                <a:latin typeface="Times New Roman"/>
              </a:rPr>
              <a:t>| </a:t>
            </a:r>
            <a:r>
              <a:rPr lang="ru" sz="1000">
                <a:solidFill>
                  <a:srgbClr val="565656"/>
                </a:solidFill>
                <a:latin typeface="Times New Roman"/>
              </a:rPr>
              <a:t>нии. Примечательно то, что в этой истории важное место занимает функция </a:t>
            </a:r>
            <a:r>
              <a:rPr lang="ru" sz="1000" i="1">
                <a:solidFill>
                  <a:srgbClr val="565656"/>
                </a:solidFill>
                <a:latin typeface="Times New Roman"/>
              </a:rPr>
              <a:t>у </a:t>
            </a:r>
            <a:r>
              <a:rPr lang="ru" sz="1000" i="1">
                <a:solidFill>
                  <a:srgbClr val="838388"/>
                </a:solidFill>
                <a:latin typeface="Times New Roman"/>
              </a:rPr>
              <a:t>=</a:t>
            </a:r>
            <a:r>
              <a:rPr lang="ru" sz="1000">
                <a:solidFill>
                  <a:srgbClr val="838388"/>
                </a:solidFill>
                <a:latin typeface="Times New Roman"/>
              </a:rPr>
              <a:t> </a:t>
            </a:r>
            <a:r>
              <a:rPr lang="en-US" sz="1000" b="1">
                <a:solidFill>
                  <a:srgbClr val="565656"/>
                </a:solidFill>
                <a:latin typeface="Calibri"/>
              </a:rPr>
              <a:t>In </a:t>
            </a:r>
            <a:r>
              <a:rPr lang="ru" sz="1000" b="1">
                <a:solidFill>
                  <a:srgbClr val="565656"/>
                </a:solidFill>
                <a:latin typeface="Calibri"/>
              </a:rPr>
              <a:t>.г, </a:t>
            </a:r>
            <a:r>
              <a:rPr lang="ru" sz="1000">
                <a:solidFill>
                  <a:srgbClr val="565656"/>
                </a:solidFill>
                <a:latin typeface="Times New Roman"/>
              </a:rPr>
              <a:t>с которой вы ознакомились в § 8.</a:t>
            </a:r>
          </a:p>
          <a:p>
            <a:pPr indent="393700" algn="just">
              <a:lnSpc>
                <a:spcPts val="1056"/>
              </a:lnSpc>
            </a:pPr>
            <a:r>
              <a:rPr lang="ru" sz="1000">
                <a:solidFill>
                  <a:srgbClr val="565656"/>
                </a:solidFill>
                <a:latin typeface="Times New Roman"/>
              </a:rPr>
              <a:t>Простые числа составляют одну из главных загадок математики. Напомним, что простым называют натуральное число, имеющее среди натуральных чисел только два делителя. Например, простыми числами являются:</a:t>
            </a:r>
          </a:p>
          <a:p>
            <a:pPr indent="0" algn="ctr">
              <a:lnSpc>
                <a:spcPts val="1056"/>
              </a:lnSpc>
            </a:pPr>
            <a:r>
              <a:rPr lang="ru" sz="1000">
                <a:solidFill>
                  <a:srgbClr val="565656"/>
                </a:solidFill>
                <a:latin typeface="Times New Roman"/>
              </a:rPr>
              <a:t>2. 3. 5, 7, </a:t>
            </a:r>
            <a:r>
              <a:rPr lang="ru" sz="1000">
                <a:solidFill>
                  <a:srgbClr val="434442"/>
                </a:solidFill>
                <a:latin typeface="Times New Roman"/>
              </a:rPr>
              <a:t>11, 13.</a:t>
            </a:r>
          </a:p>
          <a:p>
            <a:pPr indent="393700" algn="just">
              <a:lnSpc>
                <a:spcPts val="1056"/>
              </a:lnSpc>
            </a:pPr>
            <a:r>
              <a:rPr lang="ru" sz="1000">
                <a:solidFill>
                  <a:srgbClr val="565656"/>
                </a:solidFill>
                <a:latin typeface="Times New Roman"/>
              </a:rPr>
              <a:t>Простые числа расположены в ряду натуральных чисел чрезвычайно неравномерно. Ианример, среди следующего набора последовательных натуральных чисел</a:t>
            </a:r>
          </a:p>
          <a:p>
            <a:pPr indent="0" algn="just">
              <a:lnSpc>
                <a:spcPts val="1056"/>
              </a:lnSpc>
            </a:pPr>
            <a:r>
              <a:rPr lang="ru" sz="1000">
                <a:solidFill>
                  <a:srgbClr val="565656"/>
                </a:solidFill>
                <a:latin typeface="Times New Roman"/>
              </a:rPr>
              <a:t>и! </a:t>
            </a:r>
            <a:r>
              <a:rPr lang="ru" sz="1000">
                <a:solidFill>
                  <a:srgbClr val="838388"/>
                </a:solidFill>
                <a:latin typeface="Times New Roman"/>
              </a:rPr>
              <a:t>+ </a:t>
            </a:r>
            <a:r>
              <a:rPr lang="ru" sz="1000">
                <a:solidFill>
                  <a:srgbClr val="565656"/>
                </a:solidFill>
                <a:latin typeface="Times New Roman"/>
              </a:rPr>
              <a:t>2, я! </a:t>
            </a:r>
            <a:r>
              <a:rPr lang="ru" sz="1000">
                <a:solidFill>
                  <a:srgbClr val="838388"/>
                </a:solidFill>
                <a:latin typeface="Times New Roman"/>
              </a:rPr>
              <a:t>+ </a:t>
            </a:r>
            <a:r>
              <a:rPr lang="ru" sz="1000">
                <a:solidFill>
                  <a:srgbClr val="565656"/>
                </a:solidFill>
                <a:latin typeface="Times New Roman"/>
              </a:rPr>
              <a:t>3, я! </a:t>
            </a:r>
            <a:r>
              <a:rPr lang="ru" sz="1000">
                <a:solidFill>
                  <a:srgbClr val="838388"/>
                </a:solidFill>
                <a:latin typeface="Times New Roman"/>
              </a:rPr>
              <a:t>+ </a:t>
            </a:r>
            <a:r>
              <a:rPr lang="ru" sz="1000">
                <a:solidFill>
                  <a:srgbClr val="565656"/>
                </a:solidFill>
                <a:latin typeface="Times New Roman"/>
              </a:rPr>
              <a:t>4, .... я! </a:t>
            </a:r>
            <a:r>
              <a:rPr lang="ru" sz="1000">
                <a:solidFill>
                  <a:srgbClr val="838388"/>
                </a:solidFill>
                <a:latin typeface="Times New Roman"/>
              </a:rPr>
              <a:t>+ </a:t>
            </a:r>
            <a:r>
              <a:rPr lang="ru" sz="1000">
                <a:solidFill>
                  <a:srgbClr val="565656"/>
                </a:solidFill>
                <a:latin typeface="Times New Roman"/>
              </a:rPr>
              <a:t>я, где я </a:t>
            </a:r>
            <a:r>
              <a:rPr lang="ru" sz="1000">
                <a:solidFill>
                  <a:srgbClr val="838388"/>
                </a:solidFill>
                <a:latin typeface="Times New Roman"/>
              </a:rPr>
              <a:t>е </a:t>
            </a:r>
            <a:r>
              <a:rPr lang="en-US" sz="1000" i="1">
                <a:solidFill>
                  <a:srgbClr val="434442"/>
                </a:solidFill>
                <a:latin typeface="Times New Roman"/>
              </a:rPr>
              <a:t>N</a:t>
            </a:r>
            <a:r>
              <a:rPr lang="en-US" sz="1000">
                <a:solidFill>
                  <a:srgbClr val="434442"/>
                </a:solidFill>
                <a:latin typeface="Times New Roman"/>
              </a:rPr>
              <a:t> </a:t>
            </a:r>
            <a:r>
              <a:rPr lang="ru" sz="1000">
                <a:solidFill>
                  <a:srgbClr val="565656"/>
                </a:solidFill>
                <a:latin typeface="Times New Roman"/>
              </a:rPr>
              <a:t>и я </a:t>
            </a:r>
            <a:r>
              <a:rPr lang="ru" sz="1000">
                <a:solidFill>
                  <a:srgbClr val="A2A5A8"/>
                </a:solidFill>
                <a:latin typeface="Times New Roman"/>
              </a:rPr>
              <a:t>&gt; </a:t>
            </a:r>
            <a:r>
              <a:rPr lang="ru" sz="1000">
                <a:solidFill>
                  <a:srgbClr val="565656"/>
                </a:solidFill>
                <a:latin typeface="Times New Roman"/>
              </a:rPr>
              <a:t>1,    </a:t>
            </a:r>
            <a:r>
              <a:rPr lang="ru" sz="1000">
                <a:solidFill>
                  <a:srgbClr val="434442"/>
                </a:solidFill>
                <a:latin typeface="Times New Roman"/>
              </a:rPr>
              <a:t>(1)</a:t>
            </a:r>
          </a:p>
          <a:p>
            <a:pPr indent="0" algn="just">
              <a:lnSpc>
                <a:spcPts val="1056"/>
              </a:lnSpc>
            </a:pPr>
            <a:r>
              <a:rPr lang="ru" sz="1000">
                <a:solidFill>
                  <a:srgbClr val="565656"/>
                </a:solidFill>
                <a:latin typeface="Times New Roman"/>
              </a:rPr>
              <a:t>нет ни одного простого (см. приложение к учебнику «Алгебра и начала </a:t>
            </a:r>
            <a:r>
              <a:rPr lang="ru" sz="1000">
                <a:solidFill>
                  <a:srgbClr val="043CEB"/>
                </a:solidFill>
                <a:latin typeface="Times New Roman"/>
              </a:rPr>
              <a:t>| </a:t>
            </a:r>
            <a:r>
              <a:rPr lang="ru" sz="1000">
                <a:solidFill>
                  <a:srgbClr val="565656"/>
                </a:solidFill>
                <a:latin typeface="Times New Roman"/>
              </a:rPr>
              <a:t>анализа. </a:t>
            </a:r>
            <a:r>
              <a:rPr lang="ru" sz="1000">
                <a:solidFill>
                  <a:srgbClr val="434442"/>
                </a:solidFill>
                <a:latin typeface="Times New Roman"/>
              </a:rPr>
              <a:t>10 </a:t>
            </a:r>
            <a:r>
              <a:rPr lang="ru" sz="1000">
                <a:solidFill>
                  <a:srgbClr val="565656"/>
                </a:solidFill>
                <a:latin typeface="Times New Roman"/>
              </a:rPr>
              <a:t>класс»). Другими словами, в последовательности натураль-</a:t>
            </a:r>
            <a:r>
              <a:rPr lang="ru" sz="1000">
                <a:solidFill>
                  <a:srgbClr val="043CEB"/>
                </a:solidFill>
                <a:latin typeface="Times New Roman"/>
              </a:rPr>
              <a:t>| </a:t>
            </a:r>
            <a:r>
              <a:rPr lang="ru" sz="1000">
                <a:solidFill>
                  <a:srgbClr val="565656"/>
                </a:solidFill>
                <a:latin typeface="Times New Roman"/>
              </a:rPr>
              <a:t>ных чисел есть сколь угодно </a:t>
            </a:r>
            <a:r>
              <a:rPr lang="ru" sz="1000">
                <a:solidFill>
                  <a:srgbClr val="434442"/>
                </a:solidFill>
                <a:latin typeface="Times New Roman"/>
              </a:rPr>
              <a:t>длинные </a:t>
            </a:r>
            <a:r>
              <a:rPr lang="ru" sz="1000">
                <a:solidFill>
                  <a:srgbClr val="565656"/>
                </a:solidFill>
                <a:latin typeface="Times New Roman"/>
              </a:rPr>
              <a:t>промежутки, не содержащие </a:t>
            </a:r>
            <a:r>
              <a:rPr lang="ru" sz="1000">
                <a:solidFill>
                  <a:srgbClr val="434442"/>
                </a:solidFill>
                <a:latin typeface="Times New Roman"/>
              </a:rPr>
              <a:t>ни </a:t>
            </a:r>
            <a:r>
              <a:rPr lang="ru" sz="1000">
                <a:solidFill>
                  <a:srgbClr val="565656"/>
                </a:solidFill>
                <a:latin typeface="Times New Roman"/>
              </a:rPr>
              <a:t>од-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547360" y="1127760"/>
            <a:ext cx="6284976" cy="7620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512"/>
              </a:lnSpc>
            </a:pPr>
            <a:r>
              <a:rPr lang="ru" sz="1600" i="1">
                <a:solidFill>
                  <a:srgbClr val="FF0000"/>
                </a:solidFill>
                <a:latin typeface="Arial"/>
              </a:rPr>
              <a:t>воспитания должна быть положена личная деятельность ученика, сводиться только к тому, чтобы направлять и регулировать эту</a:t>
            </a:r>
          </a:p>
          <a:p>
            <a:pPr marL="4813300" indent="0" algn="r">
              <a:lnSpc>
                <a:spcPts val="1512"/>
              </a:lnSpc>
            </a:pPr>
            <a:r>
              <a:rPr lang="ru" sz="1600" i="1">
                <a:solidFill>
                  <a:srgbClr val="FF0000"/>
                </a:solidFill>
                <a:latin typeface="Arial"/>
              </a:rPr>
              <a:t>деятельность. Л.Выготский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760464" y="2804160"/>
            <a:ext cx="4815840" cy="2188464"/>
          </a:xfrm>
          <a:prstGeom prst="rect">
            <a:avLst/>
          </a:prstGeom>
          <a:solidFill>
            <a:srgbClr val="FDEBD3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ts val="2160"/>
              </a:lnSpc>
            </a:pPr>
            <a:r>
              <a:rPr lang="ru" sz="1600" b="1" u="sng">
                <a:solidFill>
                  <a:srgbClr val="0368C1"/>
                </a:solidFill>
                <a:latin typeface="Arial"/>
              </a:rPr>
              <a:t>Патриотическое воспитание</a:t>
            </a:r>
            <a:r>
              <a:rPr lang="ru" sz="1600" b="1">
                <a:solidFill>
                  <a:srgbClr val="0368C1"/>
                </a:solidFill>
                <a:latin typeface="Arial"/>
              </a:rPr>
              <a:t>: -проявлением интереса к прошлому и настоящему российской математики, -ценностным отношением к достижениям российских математиков и российской математической школы,</a:t>
            </a:r>
          </a:p>
          <a:p>
            <a:pPr indent="0">
              <a:lnSpc>
                <a:spcPts val="2160"/>
              </a:lnSpc>
            </a:pPr>
            <a:r>
              <a:rPr lang="ru" sz="1600" b="1">
                <a:solidFill>
                  <a:srgbClr val="0368C1"/>
                </a:solidFill>
                <a:latin typeface="Arial"/>
              </a:rPr>
              <a:t>-к использованию этих достижений в других науках и прикладных сферах.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" y="6748272"/>
            <a:ext cx="12179808" cy="9753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078736" y="210312"/>
            <a:ext cx="8345424" cy="32613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200" b="1">
                <a:solidFill>
                  <a:srgbClr val="091BAA"/>
                </a:solidFill>
                <a:latin typeface="Arial"/>
              </a:rPr>
              <a:t>Подготовка учебной части ОУ к новому учебному году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71372" y="1021080"/>
            <a:ext cx="2420112" cy="26517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 b="1" dirty="0">
                <a:solidFill>
                  <a:srgbClr val="32589B"/>
                </a:solidFill>
                <a:latin typeface="Arial"/>
              </a:rPr>
              <a:t>Февраль -март 2023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93648" y="1365504"/>
            <a:ext cx="155448" cy="7924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1470"/>
              </a:spcAft>
            </a:pPr>
            <a:r>
              <a:rPr lang="ru" sz="1100">
                <a:solidFill>
                  <a:srgbClr val="1C1F1A"/>
                </a:solidFill>
                <a:latin typeface="Arial"/>
              </a:rPr>
              <a:t>✓</a:t>
            </a:r>
          </a:p>
          <a:p>
            <a:pPr indent="0">
              <a:spcAft>
                <a:spcPts val="420"/>
              </a:spcAft>
            </a:pPr>
            <a:r>
              <a:rPr lang="ru" sz="1100">
                <a:solidFill>
                  <a:srgbClr val="1C1F1A"/>
                </a:solidFill>
                <a:latin typeface="Arial"/>
              </a:rPr>
              <a:t>✓</a:t>
            </a:r>
          </a:p>
          <a:p>
            <a:pPr indent="0"/>
            <a:r>
              <a:rPr lang="ru" sz="1100">
                <a:solidFill>
                  <a:srgbClr val="1C1F1A"/>
                </a:solidFill>
                <a:latin typeface="Arial"/>
              </a:rPr>
              <a:t>✓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274064" y="1377696"/>
            <a:ext cx="2953512" cy="83515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680"/>
              </a:lnSpc>
            </a:pPr>
            <a:r>
              <a:rPr lang="ru" sz="1100" dirty="0">
                <a:solidFill>
                  <a:srgbClr val="1C1F1A"/>
                </a:solidFill>
                <a:latin typeface="Arial"/>
              </a:rPr>
              <a:t>Вебинары о подходах в преподавании предметов в 2023/2024 уч. году</a:t>
            </a:r>
            <a:r>
              <a:rPr lang="ru" sz="1100" dirty="0">
                <a:latin typeface="Arial"/>
              </a:rPr>
              <a:t>. </a:t>
            </a:r>
            <a:r>
              <a:rPr lang="ru" sz="1100" dirty="0">
                <a:solidFill>
                  <a:srgbClr val="1C1F1A"/>
                </a:solidFill>
                <a:latin typeface="Arial"/>
              </a:rPr>
              <a:t>Предварительное комплектование ОО Обучение педагогов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663952" y="1038675"/>
            <a:ext cx="5358384" cy="104546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533400" indent="0" algn="just">
              <a:spcAft>
                <a:spcPts val="1050"/>
              </a:spcAft>
            </a:pPr>
            <a:r>
              <a:rPr lang="ru" sz="1600" b="1" dirty="0" smtClean="0">
                <a:solidFill>
                  <a:srgbClr val="C00000"/>
                </a:solidFill>
                <a:latin typeface="Arial"/>
              </a:rPr>
              <a:t>   </a:t>
            </a:r>
            <a:r>
              <a:rPr lang="ru" sz="1600" b="1" dirty="0">
                <a:solidFill>
                  <a:srgbClr val="32589B"/>
                </a:solidFill>
                <a:latin typeface="Arial"/>
              </a:rPr>
              <a:t>Июнь-август 2023</a:t>
            </a:r>
          </a:p>
          <a:p>
            <a:pPr indent="0" algn="just">
              <a:lnSpc>
                <a:spcPts val="1680"/>
              </a:lnSpc>
            </a:pPr>
            <a:r>
              <a:rPr lang="ru" sz="1100" dirty="0">
                <a:solidFill>
                  <a:srgbClr val="1C1F1A"/>
                </a:solidFill>
                <a:latin typeface="Arial"/>
              </a:rPr>
              <a:t>✓    Сбор в учебной части ОУ рабочих программ</a:t>
            </a:r>
          </a:p>
          <a:p>
            <a:pPr indent="0" algn="just">
              <a:lnSpc>
                <a:spcPts val="1680"/>
              </a:lnSpc>
            </a:pPr>
            <a:r>
              <a:rPr lang="ru" sz="1100" dirty="0">
                <a:solidFill>
                  <a:srgbClr val="1C1F1A"/>
                </a:solidFill>
                <a:latin typeface="Arial"/>
              </a:rPr>
              <a:t>✓    Проверка зам. директора рабочих программ на исполнение ФГОС.</a:t>
            </a:r>
          </a:p>
          <a:p>
            <a:pPr indent="0" algn="just">
              <a:lnSpc>
                <a:spcPts val="1680"/>
              </a:lnSpc>
            </a:pPr>
            <a:r>
              <a:rPr lang="ru" sz="1100" dirty="0">
                <a:solidFill>
                  <a:srgbClr val="1C1F1A"/>
                </a:solidFill>
                <a:latin typeface="Arial"/>
              </a:rPr>
              <a:t>✓    Обучение педагогов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17448" y="2676144"/>
            <a:ext cx="152400" cy="46939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ru" sz="4700" b="1" dirty="0">
              <a:solidFill>
                <a:srgbClr val="CAD9BC"/>
              </a:solidFill>
              <a:latin typeface="Arial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138928" y="2596896"/>
            <a:ext cx="152400" cy="4663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ru" sz="4700" b="1" dirty="0">
              <a:solidFill>
                <a:srgbClr val="CAD9BC"/>
              </a:solidFill>
              <a:latin typeface="Arial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553200" y="2578608"/>
            <a:ext cx="152400" cy="4663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ru" sz="4700" b="1" dirty="0">
              <a:solidFill>
                <a:srgbClr val="CAD9BC"/>
              </a:solidFill>
              <a:latin typeface="Arial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299448" y="2578608"/>
            <a:ext cx="152400" cy="4663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ru" sz="4700" b="1" dirty="0">
              <a:solidFill>
                <a:srgbClr val="CAD9BC"/>
              </a:solidFill>
              <a:latin typeface="Arial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54736" y="3681984"/>
            <a:ext cx="7516368" cy="251155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358900" indent="0">
              <a:spcAft>
                <a:spcPts val="630"/>
              </a:spcAft>
            </a:pPr>
            <a:r>
              <a:rPr lang="ru" sz="1600" b="1" dirty="0" smtClean="0">
                <a:solidFill>
                  <a:srgbClr val="C00000"/>
                </a:solidFill>
                <a:latin typeface="Arial"/>
              </a:rPr>
              <a:t> </a:t>
            </a:r>
            <a:r>
              <a:rPr lang="ru" sz="1600" b="1" dirty="0" smtClean="0">
                <a:solidFill>
                  <a:srgbClr val="32589B"/>
                </a:solidFill>
                <a:latin typeface="Arial"/>
              </a:rPr>
              <a:t>Апрель </a:t>
            </a:r>
            <a:r>
              <a:rPr lang="ru" sz="1600" b="1" dirty="0">
                <a:solidFill>
                  <a:srgbClr val="32589B"/>
                </a:solidFill>
                <a:latin typeface="Arial"/>
              </a:rPr>
              <a:t>- июнь 2023</a:t>
            </a:r>
          </a:p>
          <a:p>
            <a:pPr marL="736600" indent="0" algn="just">
              <a:lnSpc>
                <a:spcPts val="1680"/>
              </a:lnSpc>
            </a:pPr>
            <a:r>
              <a:rPr lang="ru" sz="1100" dirty="0">
                <a:latin typeface="Arial"/>
              </a:rPr>
              <a:t>✓    Принятие решения о введении обновленных ФГОС коллегиальным органом ОО</a:t>
            </a:r>
          </a:p>
          <a:p>
            <a:pPr marL="736600" indent="0" algn="just">
              <a:lnSpc>
                <a:spcPts val="1680"/>
              </a:lnSpc>
            </a:pPr>
            <a:r>
              <a:rPr lang="ru" sz="1100" dirty="0">
                <a:solidFill>
                  <a:srgbClr val="1C1F1A"/>
                </a:solidFill>
                <a:latin typeface="Arial"/>
              </a:rPr>
              <a:t>✓    Корректировка ООП</a:t>
            </a:r>
          </a:p>
          <a:p>
            <a:pPr marL="736600" indent="0" algn="just">
              <a:lnSpc>
                <a:spcPts val="1680"/>
              </a:lnSpc>
            </a:pPr>
            <a:r>
              <a:rPr lang="ru" sz="1100" dirty="0">
                <a:solidFill>
                  <a:srgbClr val="1C1F1A"/>
                </a:solidFill>
                <a:latin typeface="Arial"/>
              </a:rPr>
              <a:t>✓    Корректировка рабочих программ НОО и ООО</a:t>
            </a:r>
          </a:p>
          <a:p>
            <a:pPr marL="736600" indent="0" algn="just">
              <a:lnSpc>
                <a:spcPts val="1680"/>
              </a:lnSpc>
            </a:pPr>
            <a:r>
              <a:rPr lang="ru" sz="1100" dirty="0">
                <a:solidFill>
                  <a:srgbClr val="1C1F1A"/>
                </a:solidFill>
                <a:latin typeface="Arial"/>
              </a:rPr>
              <a:t>✓    Разработка рабочих программ СОО</a:t>
            </a:r>
          </a:p>
          <a:p>
            <a:pPr marL="736600" indent="0" algn="just">
              <a:lnSpc>
                <a:spcPts val="1680"/>
              </a:lnSpc>
            </a:pPr>
            <a:r>
              <a:rPr lang="ru" sz="1100" dirty="0">
                <a:solidFill>
                  <a:srgbClr val="1C1F1A"/>
                </a:solidFill>
                <a:latin typeface="Arial"/>
              </a:rPr>
              <a:t>✓    Обучение педагогов</a:t>
            </a:r>
          </a:p>
          <a:p>
            <a:pPr marL="1028700" indent="-292100">
              <a:lnSpc>
                <a:spcPts val="1680"/>
              </a:lnSpc>
            </a:pPr>
            <a:r>
              <a:rPr lang="ru" sz="1100" dirty="0">
                <a:solidFill>
                  <a:srgbClr val="1C1F1A"/>
                </a:solidFill>
                <a:latin typeface="Arial"/>
              </a:rPr>
              <a:t>✓    П</a:t>
            </a:r>
            <a:r>
              <a:rPr lang="ru" sz="1100" dirty="0">
                <a:latin typeface="Arial"/>
              </a:rPr>
              <a:t>роведение родительских собраний обучающихся 5 и 10 классов (и</a:t>
            </a:r>
            <a:r>
              <a:rPr lang="ru" sz="1100" dirty="0">
                <a:solidFill>
                  <a:srgbClr val="1C1F1A"/>
                </a:solidFill>
                <a:latin typeface="Arial"/>
              </a:rPr>
              <a:t>нформирование родителей о введении обновленных ФГОС</a:t>
            </a:r>
            <a:r>
              <a:rPr lang="ru" sz="1100" dirty="0">
                <a:latin typeface="Arial"/>
              </a:rPr>
              <a:t>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0040112" y="3468624"/>
            <a:ext cx="152400" cy="4724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ru" sz="4700" b="1" dirty="0">
              <a:solidFill>
                <a:srgbClr val="CAD9BC"/>
              </a:solidFill>
              <a:latin typeface="Arial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488680" y="3704844"/>
            <a:ext cx="3465576" cy="195224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431800" indent="0" algn="ctr">
              <a:spcAft>
                <a:spcPts val="1050"/>
              </a:spcAft>
            </a:pPr>
            <a:r>
              <a:rPr lang="ru" sz="1600" b="1" dirty="0" smtClean="0">
                <a:solidFill>
                  <a:srgbClr val="32589B"/>
                </a:solidFill>
                <a:latin typeface="Arial"/>
              </a:rPr>
              <a:t> </a:t>
            </a:r>
            <a:r>
              <a:rPr lang="ru" sz="1600" b="1" dirty="0">
                <a:solidFill>
                  <a:srgbClr val="32589B"/>
                </a:solidFill>
                <a:latin typeface="Arial"/>
              </a:rPr>
              <a:t>Август 2023</a:t>
            </a:r>
          </a:p>
          <a:p>
            <a:pPr marL="304800" indent="-304800">
              <a:lnSpc>
                <a:spcPts val="1680"/>
              </a:lnSpc>
            </a:pPr>
            <a:r>
              <a:rPr lang="ru" sz="1100" dirty="0">
                <a:solidFill>
                  <a:srgbClr val="1C1F1A"/>
                </a:solidFill>
                <a:latin typeface="Arial"/>
              </a:rPr>
              <a:t>✓    Утверждение директором ОУ рабочих программ (ФГОС-2022)</a:t>
            </a:r>
          </a:p>
          <a:p>
            <a:pPr marL="304800" indent="-304800">
              <a:lnSpc>
                <a:spcPts val="1680"/>
              </a:lnSpc>
            </a:pPr>
            <a:r>
              <a:rPr lang="ru" sz="1100" dirty="0">
                <a:solidFill>
                  <a:srgbClr val="1C1F1A"/>
                </a:solidFill>
                <a:latin typeface="Arial"/>
              </a:rPr>
              <a:t>✓    Утверждение ООП на уровень начального/ основного /среднего общего образования (ФГОС-2022)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15680" y="2709714"/>
            <a:ext cx="4895088" cy="38100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16800"/>
              </a:spcAft>
            </a:pPr>
            <a:r>
              <a:rPr lang="ru" sz="3500" b="1" spc="-50" dirty="0">
                <a:solidFill>
                  <a:srgbClr val="0368C1"/>
                </a:solidFill>
                <a:latin typeface="Arial"/>
              </a:rPr>
              <a:t>Спасибо за внимание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3263</Words>
  <Application>Microsoft Office PowerPoint</Application>
  <PresentationFormat>Произвольный</PresentationFormat>
  <Paragraphs>433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11</cp:revision>
  <dcterms:modified xsi:type="dcterms:W3CDTF">2023-04-06T04:44:34Z</dcterms:modified>
</cp:coreProperties>
</file>