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6" r:id="rId19"/>
    <p:sldId id="285" r:id="rId20"/>
    <p:sldId id="286" r:id="rId21"/>
    <p:sldId id="287" r:id="rId22"/>
    <p:sldId id="288" r:id="rId23"/>
    <p:sldId id="289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840" y="-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nsultant.ru/document/cons_doc_LAW_140174/" TargetMode="External"/><Relationship Id="rId13" Type="http://schemas.openxmlformats.org/officeDocument/2006/relationships/hyperlink" Target="https://edsoo.ru/Normativnie_dokumenti.htm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hyperlink" Target="https://fpu.edu.ru/document/7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hyperlink" Target="https://edsoo.ru/Rabochie_programmi_po_uch.htm" TargetMode="External"/><Relationship Id="rId5" Type="http://schemas.openxmlformats.org/officeDocument/2006/relationships/image" Target="../media/image4.jpeg"/><Relationship Id="rId10" Type="http://schemas.openxmlformats.org/officeDocument/2006/relationships/hyperlink" Target="https://edsoo.ru/Federalnaya_obrazovatelnaya_programma_osnovnogo_obschego_obrazovaniya.htm" TargetMode="External"/><Relationship Id="rId4" Type="http://schemas.openxmlformats.org/officeDocument/2006/relationships/image" Target="../media/image3.jpeg"/><Relationship Id="rId9" Type="http://schemas.openxmlformats.org/officeDocument/2006/relationships/hyperlink" Target="https://www.garant.ru/products/ipo/prime/doc/400807193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dsoo.ru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dsoo.ru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dsoo.ru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knosipkro@mail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430768" y="198120"/>
            <a:ext cx="3404616" cy="5943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  <a:spcAft>
                <a:spcPts val="5670"/>
              </a:spcAft>
            </a:pPr>
            <a:endParaRPr lang="ru" sz="1500" dirty="0">
              <a:solidFill>
                <a:srgbClr val="011A5D"/>
              </a:solidFill>
              <a:latin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8848" y="1566672"/>
            <a:ext cx="10533888" cy="5730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2100"/>
              </a:spcAft>
            </a:pPr>
            <a:r>
              <a:rPr lang="ru" sz="4700" b="1" spc="-50" dirty="0">
                <a:solidFill>
                  <a:srgbClr val="4A539B"/>
                </a:solidFill>
                <a:latin typeface="Arial"/>
              </a:rPr>
              <a:t>Преподавание в начальной </a:t>
            </a:r>
            <a:r>
              <a:rPr lang="ru" sz="4700" b="1" spc="-50" dirty="0" smtClean="0">
                <a:solidFill>
                  <a:srgbClr val="4A539B"/>
                </a:solidFill>
                <a:latin typeface="Arial"/>
              </a:rPr>
              <a:t>школе:</a:t>
            </a:r>
            <a:endParaRPr lang="ru" sz="4700" b="1" spc="-50" dirty="0">
              <a:solidFill>
                <a:srgbClr val="4A539B"/>
              </a:solidFill>
              <a:latin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65904" y="2420112"/>
            <a:ext cx="2779776" cy="4145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lnSpc>
                <a:spcPts val="5736"/>
              </a:lnSpc>
            </a:pPr>
            <a:r>
              <a:rPr lang="ru" sz="4700" b="1" spc="-50">
                <a:solidFill>
                  <a:srgbClr val="4A539B"/>
                </a:solidFill>
                <a:latin typeface="Arial"/>
              </a:rPr>
              <a:t>создание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59280" y="3029712"/>
            <a:ext cx="8193024" cy="5730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lnSpc>
                <a:spcPts val="5736"/>
              </a:lnSpc>
            </a:pPr>
            <a:r>
              <a:rPr lang="ru" sz="4700" b="1" spc="-50">
                <a:solidFill>
                  <a:srgbClr val="4A539B"/>
                </a:solidFill>
                <a:latin typeface="Arial"/>
              </a:rPr>
              <a:t>единого образовательного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85744" y="3773424"/>
            <a:ext cx="5352288" cy="5608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lnSpc>
                <a:spcPts val="5736"/>
              </a:lnSpc>
            </a:pPr>
            <a:r>
              <a:rPr lang="ru" sz="4700" b="1" spc="-50" dirty="0">
                <a:solidFill>
                  <a:srgbClr val="4A539B"/>
                </a:solidFill>
                <a:latin typeface="Arial"/>
              </a:rPr>
              <a:t>пространства </a:t>
            </a:r>
            <a:r>
              <a:rPr lang="ru" sz="4700" b="1" spc="-50" dirty="0" smtClean="0">
                <a:solidFill>
                  <a:srgbClr val="4A539B"/>
                </a:solidFill>
                <a:latin typeface="Arial"/>
              </a:rPr>
              <a:t>РФ</a:t>
            </a:r>
            <a:endParaRPr lang="ru" sz="4700" b="1" spc="-50" dirty="0">
              <a:solidFill>
                <a:srgbClr val="4A539B"/>
              </a:solidFill>
              <a:latin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07536" y="4468368"/>
            <a:ext cx="4108704" cy="4876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2100"/>
              </a:spcAft>
            </a:pPr>
            <a:r>
              <a:rPr lang="ru" sz="4300" b="1" spc="-50">
                <a:solidFill>
                  <a:srgbClr val="4A539B"/>
                </a:solidFill>
                <a:latin typeface="Calibri"/>
              </a:rPr>
              <a:t>2023-2024 уч.год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6240" y="5266944"/>
            <a:ext cx="1371600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40"/>
              </a:lnSpc>
            </a:pPr>
            <a:endParaRPr lang="ru" sz="1300" dirty="0">
              <a:solidFill>
                <a:srgbClr val="011A5D"/>
              </a:solidFill>
              <a:latin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44124" y="5449824"/>
            <a:ext cx="6356208" cy="715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440"/>
              </a:lnSpc>
            </a:pPr>
            <a:r>
              <a:rPr lang="ru" sz="2000" b="1" dirty="0" smtClean="0">
                <a:solidFill>
                  <a:srgbClr val="011A5D"/>
                </a:solidFill>
                <a:latin typeface="Times New Roman" pitchFamily="18" charset="0"/>
                <a:cs typeface="Times New Roman" pitchFamily="18" charset="0"/>
              </a:rPr>
              <a:t>Методист ГБУ ДПО «Отрадненский РЦ» Иванова Н.А.</a:t>
            </a:r>
            <a:endParaRPr lang="ru" sz="2000" b="1" dirty="0">
              <a:solidFill>
                <a:srgbClr val="011A5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48784" y="5449824"/>
            <a:ext cx="6623304" cy="5090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40"/>
              </a:lnSpc>
              <a:spcAft>
                <a:spcPts val="840"/>
              </a:spcAft>
            </a:pPr>
            <a:endParaRPr lang="ru" sz="1300" dirty="0">
              <a:solidFill>
                <a:srgbClr val="011A5D"/>
              </a:solidFill>
              <a:latin typeface="Calibri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48784" y="6367272"/>
            <a:ext cx="3096768" cy="2499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420"/>
              </a:spcBef>
            </a:pPr>
            <a:endParaRPr lang="ru" sz="1700" b="1" dirty="0">
              <a:solidFill>
                <a:srgbClr val="011A5D"/>
              </a:solidFill>
              <a:latin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" y="1191768"/>
            <a:ext cx="469392" cy="5699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68" y="2118360"/>
            <a:ext cx="545592" cy="5516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" y="3227832"/>
            <a:ext cx="573024" cy="5699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302" y="4404741"/>
            <a:ext cx="527304" cy="5273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256" y="5625084"/>
            <a:ext cx="527304" cy="533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9904" y="1213104"/>
            <a:ext cx="5827776" cy="485241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14400" y="170688"/>
            <a:ext cx="10558272" cy="1042416"/>
          </a:xfrm>
          <a:prstGeom prst="rect">
            <a:avLst/>
          </a:prstGeom>
          <a:solidFill>
            <a:srgbClr val="4473C5"/>
          </a:solidFill>
        </p:spPr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2500" spc="-50" dirty="0">
                <a:solidFill>
                  <a:srgbClr val="FFFFFF"/>
                </a:solidFill>
                <a:latin typeface="Calibri"/>
              </a:rPr>
              <a:t>ПРАВОВЫЕ ОРИЕНТИРЫ ДЛЯ ОБРАЗОВАТЕЛЬНОЙ ОРГАНИЗАЦИИ</a:t>
            </a:r>
          </a:p>
          <a:p>
            <a:pPr marL="3610356" indent="0" algn="just"/>
            <a:r>
              <a:rPr lang="ru" sz="2500" spc="-50" dirty="0">
                <a:solidFill>
                  <a:srgbClr val="FFFFFF"/>
                </a:solidFill>
                <a:latin typeface="Calibri"/>
              </a:rPr>
              <a:t>В 2023-2024 УЧ. Г.    </a:t>
            </a:r>
            <a:endParaRPr lang="ru" sz="3900" b="1" i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28344" y="1246632"/>
            <a:ext cx="3669792" cy="5151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60"/>
              </a:lnSpc>
            </a:pPr>
            <a:r>
              <a:rPr lang="ru" sz="1700" b="1" u="sng">
                <a:solidFill>
                  <a:srgbClr val="0467C1"/>
                </a:solidFill>
                <a:latin typeface="Arial"/>
                <a:hlinkClick r:id="rId8"/>
              </a:rPr>
              <a:t>ФЗ-№273</a:t>
            </a:r>
            <a:r>
              <a:rPr lang="ru" sz="1700" b="1">
                <a:solidFill>
                  <a:srgbClr val="0467C1"/>
                </a:solidFill>
                <a:latin typeface="Arial"/>
                <a:hlinkClick r:id="rId8"/>
              </a:rPr>
              <a:t> </a:t>
            </a:r>
            <a:r>
              <a:rPr lang="ru" sz="1700" b="1">
                <a:solidFill>
                  <a:srgbClr val="4472C4"/>
                </a:solidFill>
                <a:latin typeface="Arial"/>
              </a:rPr>
              <a:t>«ОБ ОБРАЗОВАНИИ В РОССИЙСКОЙ ФЕДЕРАЦИИ»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14400" y="2097024"/>
            <a:ext cx="3462528" cy="5730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79400" indent="0" algn="just">
              <a:lnSpc>
                <a:spcPts val="1944"/>
              </a:lnSpc>
            </a:pPr>
            <a:r>
              <a:rPr lang="ru" sz="1700" b="1" u="sng" dirty="0">
                <a:solidFill>
                  <a:srgbClr val="0467C1"/>
                </a:solidFill>
                <a:latin typeface="Arial"/>
                <a:hlinkClick r:id="rId9"/>
              </a:rPr>
              <a:t>ОБНОВЛЕННЫЙ ФГОС НОО</a:t>
            </a:r>
            <a:r>
              <a:rPr lang="ru" sz="1700" b="1" u="sng" dirty="0">
                <a:solidFill>
                  <a:srgbClr val="0467C1"/>
                </a:solidFill>
                <a:latin typeface="Arial"/>
              </a:rPr>
              <a:t> </a:t>
            </a:r>
            <a:r>
              <a:rPr lang="ru" sz="1700" b="1" dirty="0">
                <a:solidFill>
                  <a:srgbClr val="0467C1"/>
                </a:solidFill>
                <a:latin typeface="Arial"/>
              </a:rPr>
              <a:t>2021 Г.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13104" y="3369564"/>
            <a:ext cx="1383792" cy="5394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840"/>
              </a:lnSpc>
            </a:pPr>
            <a:r>
              <a:rPr lang="ru" sz="1700" b="1" u="sng" dirty="0" smtClean="0">
                <a:solidFill>
                  <a:srgbClr val="0467C1"/>
                </a:solidFill>
                <a:latin typeface="Arial"/>
                <a:hlinkClick r:id="rId10"/>
              </a:rPr>
              <a:t>ФОП </a:t>
            </a:r>
            <a:r>
              <a:rPr lang="ru" sz="1700" b="1" u="sng" dirty="0">
                <a:solidFill>
                  <a:srgbClr val="0467C1"/>
                </a:solidFill>
                <a:latin typeface="Arial"/>
                <a:hlinkClick r:id="rId10"/>
              </a:rPr>
              <a:t>НОО</a:t>
            </a:r>
            <a:r>
              <a:rPr lang="ru" sz="1700" b="1" u="sng" dirty="0">
                <a:solidFill>
                  <a:srgbClr val="0467C1"/>
                </a:solidFill>
                <a:latin typeface="Arial"/>
              </a:rPr>
              <a:t> </a:t>
            </a:r>
            <a:endParaRPr lang="ru" sz="1700" b="1" dirty="0">
              <a:solidFill>
                <a:srgbClr val="011A5D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31748" y="4376928"/>
            <a:ext cx="3130296" cy="10302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39700" indent="0">
              <a:lnSpc>
                <a:spcPts val="2160"/>
              </a:lnSpc>
            </a:pPr>
            <a:r>
              <a:rPr lang="ru" sz="1700" b="1" u="sng" dirty="0">
                <a:solidFill>
                  <a:srgbClr val="0467C1"/>
                </a:solidFill>
                <a:latin typeface="Arial"/>
                <a:hlinkClick r:id="rId11"/>
              </a:rPr>
              <a:t>ПРИМЕРНЫЕ РАБОЧИЕ</a:t>
            </a:r>
            <a:r>
              <a:rPr lang="ru" sz="1700" b="1" u="sng" dirty="0">
                <a:solidFill>
                  <a:srgbClr val="0467C1"/>
                </a:solidFill>
                <a:latin typeface="Arial"/>
              </a:rPr>
              <a:t> ПРОГРАММЫ</a:t>
            </a:r>
          </a:p>
          <a:p>
            <a:pPr marL="139700" indent="0">
              <a:lnSpc>
                <a:spcPts val="2160"/>
              </a:lnSpc>
            </a:pPr>
            <a:r>
              <a:rPr lang="ru" sz="1700" b="1" u="sng" dirty="0">
                <a:solidFill>
                  <a:srgbClr val="0467C1"/>
                </a:solidFill>
                <a:latin typeface="Arial"/>
                <a:hlinkClick r:id="rId11"/>
              </a:rPr>
              <a:t>ФЕДЕРАЛЬНЫЕ РАБОЧИЕ</a:t>
            </a:r>
            <a:r>
              <a:rPr lang="ru" sz="1700" b="1" u="sng" dirty="0">
                <a:solidFill>
                  <a:srgbClr val="0467C1"/>
                </a:solidFill>
                <a:latin typeface="Arial"/>
              </a:rPr>
              <a:t> </a:t>
            </a:r>
            <a:r>
              <a:rPr lang="ru" sz="1700" b="1" dirty="0">
                <a:solidFill>
                  <a:srgbClr val="0467C1"/>
                </a:solidFill>
                <a:latin typeface="Arial"/>
              </a:rPr>
              <a:t>ПРОГРАММЫ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79576" y="5813679"/>
            <a:ext cx="3197352" cy="5242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60"/>
              </a:lnSpc>
            </a:pPr>
            <a:r>
              <a:rPr lang="ru" sz="1700" b="1" u="sng" dirty="0">
                <a:solidFill>
                  <a:srgbClr val="0467C1"/>
                </a:solidFill>
                <a:latin typeface="Arial"/>
                <a:hlinkClick r:id="rId12"/>
              </a:rPr>
              <a:t>ФЕДЕРАЛЬНЫЙ ПЕРЕЧЕНЬ</a:t>
            </a:r>
            <a:r>
              <a:rPr lang="ru" sz="1700" b="1" u="sng" dirty="0">
                <a:solidFill>
                  <a:srgbClr val="0467C1"/>
                </a:solidFill>
                <a:latin typeface="Arial"/>
              </a:rPr>
              <a:t> </a:t>
            </a:r>
            <a:r>
              <a:rPr lang="ru" sz="1700" b="1" dirty="0">
                <a:solidFill>
                  <a:srgbClr val="0467C1"/>
                </a:solidFill>
                <a:latin typeface="Arial"/>
              </a:rPr>
              <a:t>УЧЕБНИКОВ </a:t>
            </a:r>
            <a:r>
              <a:rPr lang="ru" sz="1700" b="1" dirty="0">
                <a:solidFill>
                  <a:srgbClr val="4472C4"/>
                </a:solidFill>
                <a:latin typeface="Arial"/>
              </a:rPr>
              <a:t>2022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635240" y="6312408"/>
            <a:ext cx="2916936" cy="2499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 u="sng">
                <a:solidFill>
                  <a:srgbClr val="0467C1"/>
                </a:solidFill>
                <a:latin typeface="Arial"/>
                <a:hlinkClick r:id="rId13"/>
              </a:rPr>
              <a:t>Нормативные документы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408" y="1499616"/>
            <a:ext cx="1456944" cy="34533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336" y="1347216"/>
            <a:ext cx="1350264" cy="36057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92" y="1844040"/>
            <a:ext cx="1018032" cy="31089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4742688"/>
            <a:ext cx="807720" cy="682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120" y="5300472"/>
            <a:ext cx="893064" cy="6431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66120" y="1965960"/>
            <a:ext cx="710184" cy="29900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63656" y="5233416"/>
            <a:ext cx="896112" cy="60350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19536" y="365760"/>
            <a:ext cx="5947352" cy="3261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700" b="1" dirty="0">
                <a:solidFill>
                  <a:srgbClr val="445469"/>
                </a:solidFill>
                <a:latin typeface="Calibri"/>
              </a:rPr>
              <a:t>ЕДИНОЕ ОБРАЗОВАТЕЛЬНОЕ ПРОСТРАНСТВО РФ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010912" y="2414016"/>
            <a:ext cx="2042160" cy="12009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592"/>
              </a:lnSpc>
            </a:pPr>
            <a:r>
              <a:rPr lang="ru" sz="1900" b="1">
                <a:solidFill>
                  <a:srgbClr val="C00000"/>
                </a:solidFill>
                <a:latin typeface="Calibri"/>
              </a:rPr>
              <a:t>Единые стандарты </a:t>
            </a:r>
            <a:r>
              <a:rPr lang="ru" sz="1900" b="1">
                <a:solidFill>
                  <a:srgbClr val="011A5D"/>
                </a:solidFill>
                <a:latin typeface="Calibri"/>
              </a:rPr>
              <a:t>образовательного пространства страны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359408" y="2712720"/>
            <a:ext cx="1926336" cy="15179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1050"/>
              </a:spcAft>
            </a:pPr>
            <a:r>
              <a:rPr lang="ru" sz="1900" b="1">
                <a:solidFill>
                  <a:srgbClr val="C00000"/>
                </a:solidFill>
                <a:latin typeface="Calibri"/>
              </a:rPr>
              <a:t>Единые подходы</a:t>
            </a:r>
          </a:p>
          <a:p>
            <a:pPr indent="0" algn="ctr">
              <a:lnSpc>
                <a:spcPts val="2544"/>
              </a:lnSpc>
            </a:pPr>
            <a:r>
              <a:rPr lang="ru" sz="1900" b="1">
                <a:solidFill>
                  <a:srgbClr val="011A5D"/>
                </a:solidFill>
                <a:latin typeface="Calibri"/>
              </a:rPr>
              <a:t>к формированию содержания образования и воспитания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564880" y="2310384"/>
            <a:ext cx="2270760" cy="23743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900" b="1">
                <a:solidFill>
                  <a:srgbClr val="C00000"/>
                </a:solidFill>
                <a:latin typeface="Calibri"/>
              </a:rPr>
              <a:t>Единая система мониторинга </a:t>
            </a:r>
            <a:r>
              <a:rPr lang="ru" sz="1900" b="1">
                <a:solidFill>
                  <a:srgbClr val="011A5D"/>
                </a:solidFill>
                <a:latin typeface="Calibri"/>
              </a:rPr>
              <a:t>эффективности деятельности</a:t>
            </a:r>
          </a:p>
          <a:p>
            <a:pPr indent="0" algn="ctr">
              <a:lnSpc>
                <a:spcPts val="2592"/>
              </a:lnSpc>
            </a:pPr>
            <a:r>
              <a:rPr lang="ru" sz="1900" b="1">
                <a:solidFill>
                  <a:srgbClr val="011A5D"/>
                </a:solidFill>
                <a:latin typeface="Calibri"/>
              </a:rPr>
              <a:t>образовательных организаций, органов управления образованием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612392" y="6080760"/>
            <a:ext cx="8900160" cy="640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299716" indent="0">
              <a:spcAft>
                <a:spcPts val="420"/>
              </a:spcAft>
            </a:pPr>
            <a:r>
              <a:rPr lang="ru" sz="2200">
                <a:solidFill>
                  <a:srgbClr val="1D3365"/>
                </a:solidFill>
                <a:latin typeface="Calibri"/>
              </a:rPr>
              <a:t>ГАРАНТИЯ РАВЕНСТВА РЕСУРСОВ,</a:t>
            </a:r>
          </a:p>
          <a:p>
            <a:pPr indent="0" algn="r"/>
            <a:r>
              <a:rPr lang="ru" sz="2200">
                <a:solidFill>
                  <a:srgbClr val="1D3365"/>
                </a:solidFill>
                <a:latin typeface="Calibri"/>
              </a:rPr>
              <a:t>УСЛОВИЙ, ВОЗМОЖНОСТЕЙ И ПОВЫШЕНИЯ КАЧЕСТВА РЕЗУЛЬТАТОВ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5462016"/>
            <a:ext cx="1219200" cy="11948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168" y="2627376"/>
            <a:ext cx="999744" cy="50596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1584" y="493776"/>
            <a:ext cx="4687824" cy="6553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2500" spc="-50" dirty="0">
                <a:solidFill>
                  <a:srgbClr val="445469"/>
                </a:solidFill>
                <a:latin typeface="Calibri"/>
              </a:rPr>
              <a:t>ЕДИНАЯ СИСТЕМА ОБРАЗОВАНИЯ</a:t>
            </a:r>
          </a:p>
          <a:p>
            <a:pPr indent="0" algn="ctr"/>
            <a:r>
              <a:rPr lang="ru" sz="2500" spc="-50" dirty="0">
                <a:solidFill>
                  <a:srgbClr val="445469"/>
                </a:solidFill>
                <a:latin typeface="Calibri"/>
              </a:rPr>
              <a:t>РФ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50736" y="509016"/>
            <a:ext cx="4788408" cy="11338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3360"/>
              </a:lnSpc>
            </a:pPr>
            <a:r>
              <a:rPr lang="ru" sz="2500" spc="-50">
                <a:solidFill>
                  <a:srgbClr val="445469"/>
                </a:solidFill>
                <a:latin typeface="Calibri"/>
              </a:rPr>
              <a:t>ЕДИНСТВО СОДЕРЖАНИЯ ОБЩЕГО ОБРАЗОВАНИЯ ФОП НОО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6032" y="1865376"/>
            <a:ext cx="4270248" cy="24414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b="1" dirty="0">
                <a:solidFill>
                  <a:srgbClr val="4472C4"/>
                </a:solidFill>
                <a:latin typeface="Calibri"/>
              </a:rPr>
              <a:t>Единые подходы </a:t>
            </a:r>
            <a:r>
              <a:rPr lang="ru" sz="1700" dirty="0">
                <a:solidFill>
                  <a:srgbClr val="091AAB"/>
                </a:solidFill>
                <a:latin typeface="Calibri"/>
              </a:rPr>
              <a:t>к формированию содержания образования и воспитания </a:t>
            </a:r>
            <a:r>
              <a:rPr lang="ru" sz="1700" b="1" dirty="0">
                <a:solidFill>
                  <a:srgbClr val="4472C4"/>
                </a:solidFill>
                <a:latin typeface="Arial"/>
              </a:rPr>
              <a:t>Единые стандарты </a:t>
            </a:r>
            <a:r>
              <a:rPr lang="ru" sz="1700" dirty="0">
                <a:solidFill>
                  <a:srgbClr val="091AAB"/>
                </a:solidFill>
                <a:latin typeface="Calibri"/>
              </a:rPr>
              <a:t>образовательного пространства страны </a:t>
            </a:r>
            <a:r>
              <a:rPr lang="ru" sz="1700" dirty="0" smtClean="0">
                <a:solidFill>
                  <a:srgbClr val="091AAB"/>
                </a:solidFill>
                <a:latin typeface="Calibri"/>
              </a:rPr>
              <a:t>                                   </a:t>
            </a:r>
            <a:r>
              <a:rPr lang="ru" sz="1700" b="1" dirty="0" smtClean="0">
                <a:solidFill>
                  <a:srgbClr val="4472C4"/>
                </a:solidFill>
                <a:latin typeface="Arial"/>
              </a:rPr>
              <a:t>Единая </a:t>
            </a:r>
            <a:r>
              <a:rPr lang="ru" sz="1700" b="1" dirty="0">
                <a:solidFill>
                  <a:srgbClr val="4472C4"/>
                </a:solidFill>
                <a:latin typeface="Arial"/>
              </a:rPr>
              <a:t>система </a:t>
            </a:r>
            <a:r>
              <a:rPr lang="ru" sz="1700" dirty="0">
                <a:solidFill>
                  <a:srgbClr val="091AAB"/>
                </a:solidFill>
                <a:latin typeface="Calibri"/>
              </a:rPr>
              <a:t>мониторинга эффективности деятельности образовательных организаций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21680" y="1865376"/>
            <a:ext cx="5571744" cy="3974592"/>
          </a:xfrm>
          <a:prstGeom prst="rect">
            <a:avLst/>
          </a:prstGeom>
          <a:solidFill>
            <a:srgbClr val="DFE6F2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880"/>
              </a:lnSpc>
            </a:pPr>
            <a:endParaRPr lang="ru" sz="2200" u="sng" dirty="0">
              <a:solidFill>
                <a:srgbClr val="011A5D"/>
              </a:solidFill>
              <a:latin typeface="Calibri"/>
            </a:endParaRPr>
          </a:p>
          <a:p>
            <a:pPr indent="0" algn="just">
              <a:lnSpc>
                <a:spcPts val="2880"/>
              </a:lnSpc>
            </a:pPr>
            <a:r>
              <a:rPr lang="ru" sz="2200" dirty="0">
                <a:latin typeface="Calibri"/>
              </a:rPr>
              <a:t>Федеральная общеобразовательная программа (ФОП) </a:t>
            </a:r>
            <a:r>
              <a:rPr lang="ru" sz="2200" dirty="0">
                <a:solidFill>
                  <a:srgbClr val="011A5D"/>
                </a:solidFill>
                <a:latin typeface="Calibri"/>
              </a:rPr>
              <a:t>- единая федеральная основная    общеобразовательная</a:t>
            </a:r>
          </a:p>
          <a:p>
            <a:pPr indent="0" algn="just">
              <a:lnSpc>
                <a:spcPts val="2880"/>
              </a:lnSpc>
            </a:pPr>
            <a:r>
              <a:rPr lang="ru" sz="2200" dirty="0">
                <a:solidFill>
                  <a:srgbClr val="011A5D"/>
                </a:solidFill>
                <a:latin typeface="Calibri"/>
              </a:rPr>
              <a:t>программа.</a:t>
            </a:r>
          </a:p>
          <a:p>
            <a:pPr indent="0" algn="just">
              <a:lnSpc>
                <a:spcPts val="2880"/>
              </a:lnSpc>
            </a:pPr>
            <a:r>
              <a:rPr lang="ru" sz="2200" dirty="0">
                <a:latin typeface="Calibri"/>
              </a:rPr>
              <a:t>Федеральные рабочие программы учебных предметов </a:t>
            </a:r>
            <a:r>
              <a:rPr lang="ru" sz="2200" dirty="0">
                <a:solidFill>
                  <a:srgbClr val="011A5D"/>
                </a:solidFill>
                <a:latin typeface="Calibri"/>
              </a:rPr>
              <a:t>обеспечивают достижение планируемых результатов освоения образовательной программы и разработаны на основе требований ФГОС к результатам освоения программ.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8" y="5839968"/>
            <a:ext cx="11734800" cy="92964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18032" y="115824"/>
            <a:ext cx="10942320" cy="7376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2500" spc="-50">
                <a:solidFill>
                  <a:srgbClr val="445469"/>
                </a:solidFill>
                <a:latin typeface="Calibri"/>
              </a:rPr>
              <a:t>Федеральный учебный план (ФУП) начального общего образования,</a:t>
            </a:r>
          </a:p>
          <a:p>
            <a:pPr marL="3149600" indent="0" algn="just">
              <a:spcAft>
                <a:spcPts val="3570"/>
              </a:spcAft>
            </a:pPr>
            <a:r>
              <a:rPr lang="ru" sz="2700" i="1" spc="-50">
                <a:solidFill>
                  <a:srgbClr val="445469"/>
                </a:solidFill>
                <a:latin typeface="Calibri"/>
              </a:rPr>
              <a:t>5-дневная учебная неделя</a:t>
            </a:r>
            <a:r>
              <a:rPr lang="ru" sz="2100" b="1">
                <a:solidFill>
                  <a:srgbClr val="445469"/>
                </a:solidFill>
                <a:latin typeface="Calibri"/>
              </a:rPr>
              <a:t>    </a:t>
            </a:r>
            <a:r>
              <a:rPr lang="ru" sz="2100" b="1">
                <a:solidFill>
                  <a:srgbClr val="003399"/>
                </a:solidFill>
                <a:latin typeface="Calibri"/>
              </a:rPr>
              <a:t>Вариант 1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3256" y="862584"/>
          <a:ext cx="6793992" cy="4864608"/>
        </p:xfrm>
        <a:graphic>
          <a:graphicData uri="http://schemas.openxmlformats.org/drawingml/2006/table">
            <a:tbl>
              <a:tblPr/>
              <a:tblGrid>
                <a:gridCol w="1935480"/>
                <a:gridCol w="2468880"/>
                <a:gridCol w="551688"/>
                <a:gridCol w="728472"/>
                <a:gridCol w="551688"/>
                <a:gridCol w="557784"/>
              </a:tblGrid>
              <a:tr h="295656"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1000" b="1">
                          <a:latin typeface="Arial"/>
                        </a:rPr>
                        <a:t>Предметные области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1000" b="1">
                          <a:latin typeface="Arial"/>
                        </a:rPr>
                        <a:t>Учебные предметы</a:t>
                      </a: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indent="0"/>
                      <a:r>
                        <a:rPr lang="ru" sz="1000" b="1">
                          <a:latin typeface="Arial"/>
                        </a:rPr>
                        <a:t>Классы (количество часов в неделю)</a:t>
                      </a:r>
                    </a:p>
                  </a:txBody>
                  <a:tcPr marL="0" marR="0" marT="0" marB="0" anchor="b">
                    <a:solidFill>
                      <a:srgbClr val="DFE6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000" b="1">
                          <a:latin typeface="Arial"/>
                        </a:rPr>
                        <a:t>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000" b="1">
                          <a:latin typeface="Arial"/>
                        </a:rPr>
                        <a:t>II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000" b="1">
                          <a:latin typeface="Arial"/>
                        </a:rPr>
                        <a:t>III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000" b="1">
                          <a:latin typeface="Arial"/>
                        </a:rPr>
                        <a:t>IV</a:t>
                      </a:r>
                    </a:p>
                  </a:txBody>
                  <a:tcPr marL="0" marR="0" marT="0" marB="0" anchor="b"/>
                </a:tc>
              </a:tr>
              <a:tr h="216408">
                <a:tc gridSpan="6"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Обязательная часть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326136">
                <a:tc rowSpan="2">
                  <a:txBody>
                    <a:bodyPr/>
                    <a:lstStyle/>
                    <a:p>
                      <a:pPr indent="0">
                        <a:lnSpc>
                          <a:spcPts val="1440"/>
                        </a:lnSpc>
                      </a:pPr>
                      <a:r>
                        <a:rPr lang="ru" sz="1000" b="1">
                          <a:latin typeface="Arial"/>
                        </a:rPr>
                        <a:t>Русский язык и литературное чтение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latin typeface="Calibri"/>
                        </a:rPr>
                        <a:t>Русский язык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500" b="1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</a:tr>
              <a:tr h="323088">
                <a:tc vMerge="1">
                  <a:txBody>
                    <a:bodyPr/>
                    <a:lstStyle/>
                    <a:p>
                      <a:endParaRPr sz="1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latin typeface="Calibri"/>
                        </a:rPr>
                        <a:t>Литературное чтение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5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</a:tr>
              <a:tr h="323088">
                <a:tc>
                  <a:txBody>
                    <a:bodyPr/>
                    <a:lstStyle/>
                    <a:p>
                      <a:pPr indent="0"/>
                      <a:r>
                        <a:rPr lang="ru" sz="1000" b="1">
                          <a:latin typeface="Arial"/>
                        </a:rPr>
                        <a:t>Иностранный язык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latin typeface="Calibri"/>
                        </a:rPr>
                        <a:t>Иностранный язык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500" b="1"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323088">
                <a:tc>
                  <a:txBody>
                    <a:bodyPr/>
                    <a:lstStyle/>
                    <a:p>
                      <a:pPr indent="0"/>
                      <a:r>
                        <a:rPr lang="ru" sz="1000" b="1">
                          <a:latin typeface="Arial"/>
                        </a:rPr>
                        <a:t>Математика и информатика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latin typeface="Calibri"/>
                        </a:rPr>
                        <a:t>Математика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5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indent="0">
                        <a:lnSpc>
                          <a:spcPts val="1440"/>
                        </a:lnSpc>
                      </a:pPr>
                      <a:r>
                        <a:rPr lang="ru" sz="1000" b="1">
                          <a:latin typeface="Arial"/>
                        </a:rPr>
                        <a:t>Обществознание и естествознание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latin typeface="Calibri"/>
                        </a:rPr>
                        <a:t>Окружающий мир</a:t>
                      </a:r>
                    </a:p>
                  </a:txBody>
                  <a:tcPr marL="0" marR="0" marT="0" marB="0" anchor="ctr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5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</a:tr>
              <a:tr h="323088">
                <a:tc>
                  <a:txBody>
                    <a:bodyPr/>
                    <a:lstStyle/>
                    <a:p>
                      <a:pPr indent="0"/>
                      <a:r>
                        <a:rPr lang="ru" sz="1000" b="1">
                          <a:latin typeface="Arial"/>
                        </a:rPr>
                        <a:t>ОРКСЭ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latin typeface="Calibri"/>
                        </a:rPr>
                        <a:t>ОРКСЭ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500" b="1"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323088">
                <a:tc rowSpan="2">
                  <a:txBody>
                    <a:bodyPr/>
                    <a:lstStyle/>
                    <a:p>
                      <a:pPr indent="0"/>
                      <a:r>
                        <a:rPr lang="ru" sz="1000" b="1">
                          <a:latin typeface="Arial"/>
                        </a:rPr>
                        <a:t>Искусство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latin typeface="Calibri"/>
                        </a:rPr>
                        <a:t>Изобразительное искусство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326136">
                <a:tc vMerge="1">
                  <a:txBody>
                    <a:bodyPr/>
                    <a:lstStyle/>
                    <a:p>
                      <a:endParaRPr sz="1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latin typeface="Calibri"/>
                        </a:rPr>
                        <a:t>Музыка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323088">
                <a:tc>
                  <a:txBody>
                    <a:bodyPr/>
                    <a:lstStyle/>
                    <a:p>
                      <a:pPr indent="0"/>
                      <a:r>
                        <a:rPr lang="ru" sz="1000" b="1">
                          <a:latin typeface="Arial"/>
                        </a:rPr>
                        <a:t>Технология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latin typeface="Calibri"/>
                        </a:rPr>
                        <a:t>Технология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323088">
                <a:tc>
                  <a:txBody>
                    <a:bodyPr/>
                    <a:lstStyle/>
                    <a:p>
                      <a:pPr indent="0"/>
                      <a:r>
                        <a:rPr lang="ru" sz="1000" b="1">
                          <a:latin typeface="Arial"/>
                        </a:rPr>
                        <a:t>Физическая культура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500" b="1">
                          <a:latin typeface="Calibri"/>
                        </a:rPr>
                        <a:t>Физическая культура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5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234696">
                <a:tc gridSpan="2">
                  <a:txBody>
                    <a:bodyPr/>
                    <a:lstStyle/>
                    <a:p>
                      <a:pPr indent="0" algn="r"/>
                      <a:r>
                        <a:rPr lang="ru" sz="1100" b="1" i="1">
                          <a:latin typeface="Calibri"/>
                        </a:rPr>
                        <a:t>Итого, обязательная часть</a:t>
                      </a:r>
                    </a:p>
                  </a:txBody>
                  <a:tcPr marL="0" marR="0" marT="0" marB="0" anchor="ctr">
                    <a:solidFill>
                      <a:srgbClr val="BED2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100" b="1" i="1"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solidFill>
                      <a:srgbClr val="BED2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 i="1"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solidFill>
                      <a:srgbClr val="BED2EB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100" b="1" i="1"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solidFill>
                      <a:srgbClr val="BED2EB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100" b="1" i="1"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>
                    <a:solidFill>
                      <a:srgbClr val="BED2EB"/>
                    </a:solidFill>
                  </a:tcPr>
                </a:tc>
              </a:tr>
              <a:tr h="377952">
                <a:tc gridSpan="2">
                  <a:txBody>
                    <a:bodyPr/>
                    <a:lstStyle/>
                    <a:p>
                      <a:pPr indent="0" algn="r"/>
                      <a:r>
                        <a:rPr lang="ru" sz="1300" b="1">
                          <a:latin typeface="Calibri"/>
                        </a:rPr>
                        <a:t>Часть, формируемая участниками образовательных отношений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500" b="1"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/>
                </a:tc>
              </a:tr>
              <a:tr h="213360">
                <a:tc gridSpan="2">
                  <a:txBody>
                    <a:bodyPr/>
                    <a:lstStyle/>
                    <a:p>
                      <a:pPr indent="0" algn="r"/>
                      <a:r>
                        <a:rPr lang="ru" sz="1100" b="1" i="1">
                          <a:latin typeface="Calibri"/>
                        </a:rPr>
                        <a:t>ИТОГО, учебная нагрузка при 5-дневной учебной неделе</a:t>
                      </a:r>
                    </a:p>
                  </a:txBody>
                  <a:tcPr marL="0" marR="0" marT="0" marB="0" anchor="b">
                    <a:solidFill>
                      <a:srgbClr val="BED2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0" indent="0"/>
                      <a:r>
                        <a:rPr lang="ru" sz="1100" b="1" i="1"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solidFill>
                      <a:srgbClr val="BED2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 i="1"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solidFill>
                      <a:srgbClr val="BED2EB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100" b="1" i="1"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solidFill>
                      <a:srgbClr val="BED2EB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100" b="1" i="1"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solidFill>
                      <a:srgbClr val="BED2EB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376160" y="1475232"/>
            <a:ext cx="4498848" cy="1213104"/>
          </a:xfrm>
          <a:prstGeom prst="rect">
            <a:avLst/>
          </a:prstGeom>
          <a:solidFill>
            <a:srgbClr val="DFE6F2"/>
          </a:solidFill>
        </p:spPr>
        <p:txBody>
          <a:bodyPr lIns="0" tIns="0" rIns="0" bIns="0">
            <a:noAutofit/>
          </a:bodyPr>
          <a:lstStyle/>
          <a:p>
            <a:pPr indent="0">
              <a:spcBef>
                <a:spcPts val="3570"/>
              </a:spcBef>
              <a:spcAft>
                <a:spcPts val="420"/>
              </a:spcAft>
            </a:pPr>
            <a:r>
              <a:rPr lang="ru" sz="1500" b="1">
                <a:solidFill>
                  <a:srgbClr val="0467C1"/>
                </a:solidFill>
                <a:latin typeface="Calibri"/>
              </a:rPr>
              <a:t>Обязательная часть:</a:t>
            </a:r>
          </a:p>
          <a:p>
            <a:pPr indent="-279400">
              <a:lnSpc>
                <a:spcPts val="1536"/>
              </a:lnSpc>
              <a:spcAft>
                <a:spcPts val="4410"/>
              </a:spcAft>
            </a:pPr>
            <a:r>
              <a:rPr lang="ru" sz="1300" b="1">
                <a:latin typeface="Calibri"/>
              </a:rPr>
              <a:t>• Изучение родного языка и родной литературы из числа языков народов РФ осуществляется при наличии возможностей ОУ и по заявлению родителей (законных представителей) несовершеннолетних обучающихся (см. вариант 3 ФУП)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376160" y="3486912"/>
            <a:ext cx="4492752" cy="859536"/>
          </a:xfrm>
          <a:prstGeom prst="rect">
            <a:avLst/>
          </a:prstGeom>
          <a:solidFill>
            <a:srgbClr val="DFE6F2"/>
          </a:solidFill>
        </p:spPr>
        <p:txBody>
          <a:bodyPr lIns="0" tIns="0" rIns="0" bIns="0">
            <a:noAutofit/>
          </a:bodyPr>
          <a:lstStyle/>
          <a:p>
            <a:pPr indent="0">
              <a:spcBef>
                <a:spcPts val="4410"/>
              </a:spcBef>
              <a:spcAft>
                <a:spcPts val="420"/>
              </a:spcAft>
            </a:pPr>
            <a:r>
              <a:rPr lang="ru" sz="1500" b="1">
                <a:solidFill>
                  <a:srgbClr val="0467C1"/>
                </a:solidFill>
                <a:latin typeface="Calibri"/>
              </a:rPr>
              <a:t>Часть, формируемую участниками</a:t>
            </a:r>
          </a:p>
          <a:p>
            <a:pPr indent="0">
              <a:lnSpc>
                <a:spcPts val="1584"/>
              </a:lnSpc>
              <a:spcAft>
                <a:spcPts val="3150"/>
              </a:spcAft>
            </a:pPr>
            <a:r>
              <a:rPr lang="ru" sz="1500" b="1">
                <a:solidFill>
                  <a:srgbClr val="0467C1"/>
                </a:solidFill>
                <a:latin typeface="Calibri"/>
              </a:rPr>
              <a:t>образовательных отношений</a:t>
            </a:r>
            <a:r>
              <a:rPr lang="ru" sz="1300" b="1">
                <a:solidFill>
                  <a:srgbClr val="0467C1"/>
                </a:solidFill>
                <a:latin typeface="Calibri"/>
              </a:rPr>
              <a:t>, </a:t>
            </a:r>
            <a:r>
              <a:rPr lang="ru" sz="1300" b="1">
                <a:latin typeface="Calibri"/>
              </a:rPr>
              <a:t>которая позволяет обеспечить реализацию стандарта по физической культуре в 1-3 классах в полном объеме (3 часа в неделю!)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418832" y="4931664"/>
            <a:ext cx="4529328" cy="804672"/>
          </a:xfrm>
          <a:prstGeom prst="rect">
            <a:avLst/>
          </a:prstGeom>
          <a:solidFill>
            <a:srgbClr val="FBE5D7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  <a:spcBef>
                <a:spcPts val="3150"/>
              </a:spcBef>
            </a:pPr>
            <a:r>
              <a:rPr lang="ru" sz="1700" b="1">
                <a:solidFill>
                  <a:srgbClr val="C00000"/>
                </a:solidFill>
                <a:latin typeface="Calibri"/>
              </a:rPr>
              <a:t>ФГОС НОО и ФОП не позволяют реализовать углублённое изучение предметов при 5-дневной учебной неделе!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5925312"/>
            <a:ext cx="499872" cy="4267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9696" y="5925312"/>
            <a:ext cx="518160" cy="4328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47088" y="30480"/>
            <a:ext cx="8253984" cy="6583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2300">
                <a:solidFill>
                  <a:srgbClr val="445469"/>
                </a:solidFill>
                <a:latin typeface="Calibri"/>
              </a:rPr>
              <a:t>Федеральный учебный план начального общего образования,</a:t>
            </a:r>
          </a:p>
          <a:p>
            <a:pPr indent="0" algn="ctr"/>
            <a:r>
              <a:rPr lang="ru" sz="2300">
                <a:solidFill>
                  <a:srgbClr val="445469"/>
                </a:solidFill>
                <a:latin typeface="Calibri"/>
              </a:rPr>
              <a:t>6-дневная учебная неделя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83920" y="908304"/>
            <a:ext cx="1456944" cy="1706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 b="1">
                <a:latin typeface="Arial"/>
              </a:rPr>
              <a:t>Предметные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93136" y="908304"/>
            <a:ext cx="1353312" cy="1706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 b="1">
                <a:latin typeface="Arial"/>
              </a:rPr>
              <a:t>Учебные предметы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74920" y="746760"/>
            <a:ext cx="1764792" cy="31394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40"/>
              </a:lnSpc>
            </a:pPr>
            <a:r>
              <a:rPr lang="ru" sz="1000" b="1">
                <a:latin typeface="Arial"/>
              </a:rPr>
              <a:t>Классы (количество часов в </a:t>
            </a:r>
            <a:r>
              <a:rPr lang="ru" sz="1000" b="1" u="sng">
                <a:latin typeface="Arial"/>
              </a:rPr>
              <a:t>неделю)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82752" y="1069848"/>
          <a:ext cx="6416040" cy="5391912"/>
        </p:xfrm>
        <a:graphic>
          <a:graphicData uri="http://schemas.openxmlformats.org/drawingml/2006/table">
            <a:tbl>
              <a:tblPr/>
              <a:tblGrid>
                <a:gridCol w="1773936"/>
                <a:gridCol w="2359152"/>
                <a:gridCol w="527304"/>
                <a:gridCol w="694944"/>
                <a:gridCol w="527304"/>
                <a:gridCol w="533400"/>
              </a:tblGrid>
              <a:tr h="198120"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000" b="1">
                          <a:latin typeface="Arial"/>
                        </a:rPr>
                        <a:t>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04800" indent="0"/>
                      <a:r>
                        <a:rPr lang="ru" sz="1000" b="1">
                          <a:latin typeface="Arial"/>
                        </a:rPr>
                        <a:t>II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en-US" sz="1000" b="1" cap="small">
                          <a:latin typeface="Arial"/>
                        </a:rPr>
                        <a:t>iii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000" b="1">
                          <a:latin typeface="Arial"/>
                        </a:rPr>
                        <a:t>IV</a:t>
                      </a:r>
                    </a:p>
                  </a:txBody>
                  <a:tcPr marL="0" marR="0" marT="0" marB="0" anchor="b"/>
                </a:tc>
              </a:tr>
              <a:tr h="192024">
                <a:tc gridSpan="6">
                  <a:txBody>
                    <a:bodyPr/>
                    <a:lstStyle/>
                    <a:p>
                      <a:pPr marR="76200" indent="0" algn="ctr"/>
                      <a:r>
                        <a:rPr lang="ru" sz="1300" b="1">
                          <a:latin typeface="Calibri"/>
                        </a:rPr>
                        <a:t>Обязательная часть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</a:tr>
              <a:tr h="280416">
                <a:tc rowSpan="2">
                  <a:txBody>
                    <a:bodyPr/>
                    <a:lstStyle/>
                    <a:p>
                      <a:pPr marL="88900" indent="0">
                        <a:lnSpc>
                          <a:spcPts val="1440"/>
                        </a:lnSpc>
                      </a:pPr>
                      <a:r>
                        <a:rPr lang="ru" sz="1000" b="1">
                          <a:latin typeface="Arial"/>
                        </a:rPr>
                        <a:t>Русский язык и литературное чтение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ru" sz="1500" b="1">
                          <a:latin typeface="Calibri"/>
                        </a:rPr>
                        <a:t>Русский язык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304800" indent="0"/>
                      <a:r>
                        <a:rPr lang="ru" sz="1300" b="1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</a:tr>
              <a:tr h="277368">
                <a:tc v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ru" sz="1500" b="1">
                          <a:latin typeface="Calibri"/>
                        </a:rPr>
                        <a:t>Литературное чтение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304800" indent="0"/>
                      <a:r>
                        <a:rPr lang="ru" sz="13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</a:tr>
              <a:tr h="277368">
                <a:tc>
                  <a:txBody>
                    <a:bodyPr/>
                    <a:lstStyle/>
                    <a:p>
                      <a:pPr marL="88900" indent="0"/>
                      <a:r>
                        <a:rPr lang="ru" sz="1000" b="1">
                          <a:latin typeface="Arial"/>
                        </a:rPr>
                        <a:t>Иностранный язык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ru" sz="1500" b="1">
                          <a:latin typeface="Calibri"/>
                        </a:rPr>
                        <a:t>Иностранный язык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304800" indent="0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88900" indent="0">
                        <a:lnSpc>
                          <a:spcPts val="1440"/>
                        </a:lnSpc>
                      </a:pPr>
                      <a:r>
                        <a:rPr lang="ru" sz="1000" b="1">
                          <a:latin typeface="Arial"/>
                        </a:rPr>
                        <a:t>Математика и информатика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ru" sz="1500" b="1">
                          <a:latin typeface="Calibri"/>
                        </a:rPr>
                        <a:t>Математика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304800" indent="0"/>
                      <a:r>
                        <a:rPr lang="ru" sz="13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marL="88900" indent="0">
                        <a:lnSpc>
                          <a:spcPts val="1440"/>
                        </a:lnSpc>
                      </a:pPr>
                      <a:r>
                        <a:rPr lang="ru" sz="1000" b="1">
                          <a:latin typeface="Arial"/>
                        </a:rPr>
                        <a:t>Обществознание и естествознание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ru" sz="1500" b="1">
                          <a:latin typeface="Calibri"/>
                        </a:rPr>
                        <a:t>Окружающий мир</a:t>
                      </a:r>
                    </a:p>
                  </a:txBody>
                  <a:tcPr marL="0" marR="0" marT="0" marB="0" anchor="ctr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304800" indent="0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</a:tr>
              <a:tr h="277368">
                <a:tc>
                  <a:txBody>
                    <a:bodyPr/>
                    <a:lstStyle/>
                    <a:p>
                      <a:pPr marL="88900" indent="0"/>
                      <a:r>
                        <a:rPr lang="ru" sz="1000" b="1">
                          <a:latin typeface="Arial"/>
                        </a:rPr>
                        <a:t>ОРКСЭ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ru" sz="1500" b="1">
                          <a:latin typeface="Calibri"/>
                        </a:rPr>
                        <a:t>ОРКСЭ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496824">
                <a:tc rowSpan="2">
                  <a:txBody>
                    <a:bodyPr/>
                    <a:lstStyle/>
                    <a:p>
                      <a:pPr marL="88900" indent="0"/>
                      <a:r>
                        <a:rPr lang="ru" sz="1000" b="1">
                          <a:latin typeface="Arial"/>
                        </a:rPr>
                        <a:t>Искусство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8900" indent="0">
                        <a:spcAft>
                          <a:spcPts val="630"/>
                        </a:spcAft>
                      </a:pPr>
                      <a:r>
                        <a:rPr lang="ru" sz="1500" b="1">
                          <a:latin typeface="Calibri"/>
                        </a:rPr>
                        <a:t>Изобразительное</a:t>
                      </a:r>
                    </a:p>
                    <a:p>
                      <a:pPr marL="88900" indent="0"/>
                      <a:r>
                        <a:rPr lang="ru" sz="1500" b="1">
                          <a:latin typeface="Calibri"/>
                        </a:rPr>
                        <a:t>искусство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304800" indent="0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</a:tr>
              <a:tr h="277368">
                <a:tc v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ru" sz="1500" b="1">
                          <a:latin typeface="Calibri"/>
                        </a:rPr>
                        <a:t>Музыка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304800" indent="0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277368">
                <a:tc>
                  <a:txBody>
                    <a:bodyPr/>
                    <a:lstStyle/>
                    <a:p>
                      <a:pPr marL="88900" indent="0"/>
                      <a:r>
                        <a:rPr lang="ru" sz="1000" b="1">
                          <a:latin typeface="Arial"/>
                        </a:rPr>
                        <a:t>Технология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ru" sz="1500" b="1">
                          <a:latin typeface="Calibri"/>
                        </a:rPr>
                        <a:t>Технология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304800" indent="0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280416">
                <a:tc>
                  <a:txBody>
                    <a:bodyPr/>
                    <a:lstStyle/>
                    <a:p>
                      <a:pPr marL="88900" indent="0"/>
                      <a:r>
                        <a:rPr lang="ru" sz="1000" b="1">
                          <a:latin typeface="Arial"/>
                        </a:rPr>
                        <a:t>Физическая культура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ru" sz="1500" b="1">
                          <a:latin typeface="Calibri"/>
                        </a:rPr>
                        <a:t>Физическая культура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304800" indent="0"/>
                      <a:r>
                        <a:rPr lang="ru" sz="13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277368">
                <a:tc gridSpan="2">
                  <a:txBody>
                    <a:bodyPr/>
                    <a:lstStyle/>
                    <a:p>
                      <a:pPr marR="76200" indent="0" algn="ctr"/>
                      <a:r>
                        <a:rPr lang="ru" sz="1100" b="1" i="1">
                          <a:latin typeface="Calibri"/>
                        </a:rPr>
                        <a:t>Итого, обязательная часть</a:t>
                      </a:r>
                    </a:p>
                  </a:txBody>
                  <a:tcPr marL="0" marR="0" marT="0" marB="0" anchor="ctr">
                    <a:solidFill>
                      <a:srgbClr val="BED2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100" b="1" i="1"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ctr">
                    <a:solidFill>
                      <a:srgbClr val="BED2EB"/>
                    </a:solidFill>
                  </a:tcPr>
                </a:tc>
                <a:tc>
                  <a:txBody>
                    <a:bodyPr/>
                    <a:lstStyle/>
                    <a:p>
                      <a:pPr marL="304800" indent="0"/>
                      <a:r>
                        <a:rPr lang="ru" sz="1100" b="1" i="1"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>
                    <a:solidFill>
                      <a:srgbClr val="BED2EB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100" b="1" i="1"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>
                    <a:solidFill>
                      <a:srgbClr val="BED2EB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100" b="1" i="1"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ctr">
                    <a:solidFill>
                      <a:srgbClr val="BED2EB"/>
                    </a:solidFill>
                  </a:tcPr>
                </a:tc>
              </a:tr>
              <a:tr h="371856">
                <a:tc gridSpan="2">
                  <a:txBody>
                    <a:bodyPr/>
                    <a:lstStyle/>
                    <a:p>
                      <a:pPr marR="76200" indent="0" algn="ctr">
                        <a:lnSpc>
                          <a:spcPts val="1416"/>
                        </a:lnSpc>
                      </a:pPr>
                      <a:r>
                        <a:rPr lang="ru" sz="1300" b="1">
                          <a:latin typeface="Calibri"/>
                        </a:rPr>
                        <a:t>Часть, формируемая участниками образовательных отношений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1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04800" indent="0"/>
                      <a:r>
                        <a:rPr lang="ru" sz="13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</a:tr>
              <a:tr h="374904">
                <a:tc gridSpan="2">
                  <a:txBody>
                    <a:bodyPr/>
                    <a:lstStyle/>
                    <a:p>
                      <a:pPr marR="76200" indent="0" algn="ctr">
                        <a:lnSpc>
                          <a:spcPts val="1440"/>
                        </a:lnSpc>
                      </a:pPr>
                      <a:r>
                        <a:rPr lang="ru" sz="1100" b="1" i="1">
                          <a:latin typeface="Calibri"/>
                        </a:rPr>
                        <a:t>ИТОГО, учебная нагрузка при 6-дневной учебной неделе (в 1 классе только 5-дневная учебная неделя)</a:t>
                      </a:r>
                    </a:p>
                  </a:txBody>
                  <a:tcPr marL="0" marR="0" marT="0" marB="0" anchor="b">
                    <a:solidFill>
                      <a:srgbClr val="BED2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1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100" b="1" i="1"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ctr">
                    <a:solidFill>
                      <a:srgbClr val="BED2EB"/>
                    </a:solidFill>
                  </a:tcPr>
                </a:tc>
                <a:tc>
                  <a:txBody>
                    <a:bodyPr/>
                    <a:lstStyle/>
                    <a:p>
                      <a:pPr marL="304800" indent="0"/>
                      <a:r>
                        <a:rPr lang="ru" sz="1100" b="1" i="1"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ctr">
                    <a:solidFill>
                      <a:srgbClr val="BED2EB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100" b="1" i="1"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ctr">
                    <a:solidFill>
                      <a:srgbClr val="BED2EB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100" b="1" i="1"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ctr">
                    <a:solidFill>
                      <a:srgbClr val="BED2EB"/>
                    </a:solidFill>
                  </a:tcPr>
                </a:tc>
              </a:tr>
              <a:tr h="182880">
                <a:tc gridSpan="6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</a:tr>
              <a:tr h="560832">
                <a:tc gridSpan="2">
                  <a:txBody>
                    <a:bodyPr/>
                    <a:lstStyle/>
                    <a:p>
                      <a:pPr marR="76200" indent="0" algn="ctr">
                        <a:lnSpc>
                          <a:spcPts val="1440"/>
                        </a:lnSpc>
                      </a:pPr>
                      <a:r>
                        <a:rPr lang="ru" sz="1000" b="1">
                          <a:latin typeface="Arial"/>
                        </a:rPr>
                        <a:t>Учебная нагрузка, предусмотренная Гигиеническими нормативами и Санитарно-эпидемиологическими требованиями, </a:t>
                      </a:r>
                      <a:r>
                        <a:rPr lang="ru" sz="1300" b="1">
                          <a:latin typeface="Calibri"/>
                        </a:rPr>
                        <a:t>не более</a:t>
                      </a:r>
                    </a:p>
                  </a:txBody>
                  <a:tcPr marL="0" marR="0" marT="0" marB="0" anchor="b">
                    <a:solidFill>
                      <a:srgbClr val="FBD4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500" b="1"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marL="304800" indent="0"/>
                      <a:r>
                        <a:rPr lang="ru" sz="1500" b="1"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150" b="1" i="1">
                          <a:latin typeface="Tahoma"/>
                        </a:rPr>
                        <a:t>26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marL="215900" indent="0"/>
                      <a:r>
                        <a:rPr lang="ru" sz="1150" b="1" i="1">
                          <a:latin typeface="Tahoma"/>
                        </a:rPr>
                        <a:t>26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649712" y="499872"/>
            <a:ext cx="1274064" cy="2926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3780"/>
              </a:spcAft>
            </a:pPr>
            <a:r>
              <a:rPr lang="ru" sz="2100" b="1">
                <a:solidFill>
                  <a:srgbClr val="445469"/>
                </a:solidFill>
                <a:latin typeface="Calibri"/>
              </a:rPr>
              <a:t>Вариант 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565136" y="1420368"/>
            <a:ext cx="4425696" cy="1786128"/>
          </a:xfrm>
          <a:prstGeom prst="rect">
            <a:avLst/>
          </a:prstGeom>
          <a:solidFill>
            <a:srgbClr val="DFE6F2"/>
          </a:solidFill>
        </p:spPr>
        <p:txBody>
          <a:bodyPr lIns="0" tIns="0" rIns="0" bIns="0">
            <a:noAutofit/>
          </a:bodyPr>
          <a:lstStyle/>
          <a:p>
            <a:pPr marL="355600" indent="-355600">
              <a:lnSpc>
                <a:spcPts val="1560"/>
              </a:lnSpc>
              <a:spcBef>
                <a:spcPts val="3780"/>
              </a:spcBef>
            </a:pPr>
            <a:r>
              <a:rPr lang="ru" sz="1300" b="1">
                <a:solidFill>
                  <a:srgbClr val="0467C1"/>
                </a:solidFill>
                <a:latin typeface="Calibri"/>
              </a:rPr>
              <a:t>Обязательная часть:</a:t>
            </a:r>
          </a:p>
          <a:p>
            <a:pPr marL="355600" indent="-355600">
              <a:lnSpc>
                <a:spcPts val="1560"/>
              </a:lnSpc>
            </a:pPr>
            <a:r>
              <a:rPr lang="ru" sz="1300" b="1">
                <a:solidFill>
                  <a:srgbClr val="C00000"/>
                </a:solidFill>
                <a:latin typeface="Calibri"/>
              </a:rPr>
              <a:t>*    количество часов по каждому предмету не может быть меньше, чем предусмотрено ФРП и ПРП*, авторскими программами углубленного изучения предметов</a:t>
            </a:r>
          </a:p>
          <a:p>
            <a:pPr marL="355600" indent="-355600">
              <a:lnSpc>
                <a:spcPts val="1560"/>
              </a:lnSpc>
              <a:spcAft>
                <a:spcPts val="2310"/>
              </a:spcAft>
            </a:pPr>
            <a:r>
              <a:rPr lang="ru" sz="1300" b="1">
                <a:latin typeface="Calibri"/>
              </a:rPr>
              <a:t>*    Изучение родного языка и родной литературы из числа языков народов РФ осуществляется при наличии возможностей ОУ и по заявлению родителей (законных представителей) несовершеннолетних обучающихся (см. вариант 4 ФУП)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607808" y="3645408"/>
            <a:ext cx="4364736" cy="1999488"/>
          </a:xfrm>
          <a:prstGeom prst="rect">
            <a:avLst/>
          </a:prstGeom>
          <a:solidFill>
            <a:srgbClr val="DFE6F2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1560"/>
              </a:lnSpc>
              <a:spcBef>
                <a:spcPts val="2310"/>
              </a:spcBef>
            </a:pPr>
            <a:r>
              <a:rPr lang="ru" sz="1300" b="1">
                <a:solidFill>
                  <a:srgbClr val="0467C1"/>
                </a:solidFill>
                <a:latin typeface="Calibri"/>
              </a:rPr>
              <a:t>Часть, формируемую участниками образовательных отношений, которая позволяет:</a:t>
            </a:r>
          </a:p>
          <a:p>
            <a:pPr marL="312928" indent="-355600">
              <a:lnSpc>
                <a:spcPts val="1560"/>
              </a:lnSpc>
            </a:pPr>
            <a:r>
              <a:rPr lang="ru" sz="1300" b="1">
                <a:latin typeface="Calibri"/>
              </a:rPr>
              <a:t>*    расширить перечень предметов по выбору участников образовательных отношений</a:t>
            </a:r>
          </a:p>
          <a:p>
            <a:pPr marL="312928" indent="-355600">
              <a:lnSpc>
                <a:spcPts val="1560"/>
              </a:lnSpc>
            </a:pPr>
            <a:r>
              <a:rPr lang="ru" sz="1300" b="1">
                <a:latin typeface="Calibri"/>
              </a:rPr>
              <a:t>*    увеличить количество часов для реализации программ углублённого изучения предметов:</a:t>
            </a:r>
          </a:p>
          <a:p>
            <a:pPr marL="312928" indent="0">
              <a:lnSpc>
                <a:spcPts val="1560"/>
              </a:lnSpc>
              <a:spcAft>
                <a:spcPts val="1680"/>
              </a:spcAft>
            </a:pPr>
            <a:r>
              <a:rPr lang="ru" sz="1300" b="1">
                <a:latin typeface="Calibri"/>
              </a:rPr>
              <a:t>для 2-4 классов - РП углублённого изучения предметов ОО разрабатывают самостоятельно на основе «книжных» вариантов или авторских программ, прошедших экспертизу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144256" y="6181344"/>
            <a:ext cx="1426464" cy="384048"/>
          </a:xfrm>
          <a:prstGeom prst="rect">
            <a:avLst/>
          </a:prstGeom>
          <a:solidFill>
            <a:srgbClr val="C5E0B5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1512"/>
              </a:lnSpc>
            </a:pPr>
            <a:r>
              <a:rPr lang="ru" sz="1000" b="1">
                <a:latin typeface="Arial"/>
              </a:rPr>
              <a:t>Использование </a:t>
            </a:r>
            <a:r>
              <a:rPr lang="ru" sz="1300" b="1">
                <a:latin typeface="Calibri"/>
              </a:rPr>
              <a:t>ФРП </a:t>
            </a:r>
            <a:r>
              <a:rPr lang="en-US" sz="1000" b="1" u="sng">
                <a:solidFill>
                  <a:srgbClr val="0467C1"/>
                </a:solidFill>
                <a:latin typeface="Arial"/>
                <a:hlinkClick r:id="rId4"/>
              </a:rPr>
              <a:t>https://edsoo.ru/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277856" y="6187440"/>
            <a:ext cx="1395984" cy="377952"/>
          </a:xfrm>
          <a:prstGeom prst="rect">
            <a:avLst/>
          </a:prstGeom>
          <a:solidFill>
            <a:srgbClr val="FEFF99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512"/>
              </a:lnSpc>
            </a:pPr>
            <a:r>
              <a:rPr lang="ru" sz="1000" b="1">
                <a:latin typeface="Arial"/>
              </a:rPr>
              <a:t>Использование </a:t>
            </a:r>
            <a:r>
              <a:rPr lang="ru" sz="1300" b="1">
                <a:latin typeface="Calibri"/>
              </a:rPr>
              <a:t>ПРП </a:t>
            </a:r>
            <a:r>
              <a:rPr lang="en-US" sz="1000" b="1" u="sng">
                <a:solidFill>
                  <a:srgbClr val="0467C1"/>
                </a:solidFill>
                <a:latin typeface="Arial"/>
                <a:hlinkClick r:id="rId4"/>
              </a:rPr>
              <a:t>https://edsoo.ru/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50520" y="6556248"/>
            <a:ext cx="6943344" cy="1950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>
                <a:solidFill>
                  <a:srgbClr val="C00000"/>
                </a:solidFill>
                <a:latin typeface="Calibri"/>
              </a:rPr>
              <a:t>август 2023 г. - разработка ИСРО РАО ФРП по всем учебным предметам на базовом уровне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4240" y="3389376"/>
            <a:ext cx="664464" cy="6644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9688" y="5001768"/>
            <a:ext cx="356616" cy="5577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73680" y="51816"/>
            <a:ext cx="6662928" cy="7345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3024"/>
              </a:lnSpc>
            </a:pPr>
            <a:r>
              <a:rPr lang="ru" sz="2500" spc="-50">
                <a:solidFill>
                  <a:srgbClr val="445469"/>
                </a:solidFill>
                <a:latin typeface="Calibri"/>
              </a:rPr>
              <a:t>Единая ООП НОО, действующая с 01.09.2023. Рабочие программы по предметам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98704" y="877824"/>
          <a:ext cx="10119360" cy="5815584"/>
        </p:xfrm>
        <a:graphic>
          <a:graphicData uri="http://schemas.openxmlformats.org/drawingml/2006/table">
            <a:tbl>
              <a:tblPr/>
              <a:tblGrid>
                <a:gridCol w="1950720"/>
                <a:gridCol w="5062728"/>
                <a:gridCol w="3105912"/>
              </a:tblGrid>
              <a:tr h="307848">
                <a:tc>
                  <a:txBody>
                    <a:bodyPr/>
                    <a:lstStyle/>
                    <a:p>
                      <a:pPr marL="165100" indent="0"/>
                      <a:r>
                        <a:rPr lang="ru" sz="1300" b="1">
                          <a:latin typeface="Calibri"/>
                        </a:rPr>
                        <a:t>Предметные области</a:t>
                      </a:r>
                    </a:p>
                  </a:txBody>
                  <a:tcPr marL="0" marR="0" marT="0" marB="0" anchor="b">
                    <a:solidFill>
                      <a:srgbClr val="DFE6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>
                          <a:latin typeface="Calibri"/>
                        </a:rPr>
                        <a:t>Учебные предметы (учебные модули)</a:t>
                      </a:r>
                    </a:p>
                  </a:txBody>
                  <a:tcPr marL="0" marR="0" marT="0" marB="0" anchor="b">
                    <a:solidFill>
                      <a:srgbClr val="DFE6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>
                          <a:latin typeface="Calibri"/>
                        </a:rPr>
                        <a:t>Рабочие программы</a:t>
                      </a:r>
                    </a:p>
                  </a:txBody>
                  <a:tcPr marL="0" marR="0" marT="0" marB="0" anchor="b">
                    <a:solidFill>
                      <a:srgbClr val="DFE6F2"/>
                    </a:solidFill>
                  </a:tcPr>
                </a:tc>
              </a:tr>
              <a:tr h="280416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Русский язык 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Русский язык,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ФРП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</a:tr>
              <a:tr h="234696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литературное чтение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Литературное чтение</a:t>
                      </a:r>
                    </a:p>
                  </a:txBody>
                  <a:tcPr marL="0" marR="0" marT="0" marB="0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solidFill>
                      <a:srgbClr val="C5E0B5"/>
                    </a:solidFill>
                  </a:tcPr>
                </a:tc>
              </a:tr>
              <a:tr h="268224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Родной язык 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Родной язык и (или) государственный язык республики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 b="1">
                          <a:latin typeface="Arial"/>
                        </a:rPr>
                        <a:t>Осуществляется </a:t>
                      </a:r>
                      <a:r>
                        <a:rPr lang="ru" sz="1300" b="1">
                          <a:latin typeface="Calibri"/>
                        </a:rPr>
                        <a:t>при наличии возможностей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554736">
                <a:tc>
                  <a:txBody>
                    <a:bodyPr/>
                    <a:lstStyle/>
                    <a:p>
                      <a:pPr marR="279400" indent="0">
                        <a:lnSpc>
                          <a:spcPts val="1704"/>
                        </a:lnSpc>
                      </a:pPr>
                      <a:r>
                        <a:rPr lang="ru" sz="1300" b="1">
                          <a:latin typeface="Calibri"/>
                        </a:rPr>
                        <a:t>литературное чтение на родном языке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420"/>
                        </a:spcAft>
                      </a:pPr>
                      <a:r>
                        <a:rPr lang="ru" sz="1300" b="1">
                          <a:latin typeface="Calibri"/>
                        </a:rPr>
                        <a:t>Российской Федерации,</a:t>
                      </a:r>
                    </a:p>
                    <a:p>
                      <a:pPr indent="0"/>
                      <a:r>
                        <a:rPr lang="ru" sz="1300" b="1">
                          <a:latin typeface="Calibri"/>
                        </a:rPr>
                        <a:t>Литературное чтение на родном языке</a:t>
                      </a:r>
                    </a:p>
                  </a:txBody>
                  <a:tcPr marL="0" marR="0" marT="0" marB="0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440"/>
                        </a:lnSpc>
                      </a:pPr>
                      <a:r>
                        <a:rPr lang="ru" sz="1300" b="1">
                          <a:latin typeface="Calibri"/>
                        </a:rPr>
                        <a:t>ОУ </a:t>
                      </a:r>
                      <a:r>
                        <a:rPr lang="ru" sz="1000" b="1">
                          <a:latin typeface="Arial"/>
                        </a:rPr>
                        <a:t>и </a:t>
                      </a:r>
                      <a:r>
                        <a:rPr lang="ru" sz="1300" b="1">
                          <a:latin typeface="Calibri"/>
                        </a:rPr>
                        <a:t>по заявлению родителей </a:t>
                      </a:r>
                      <a:r>
                        <a:rPr lang="ru" sz="1000" b="1">
                          <a:latin typeface="Arial"/>
                        </a:rPr>
                        <a:t>(законных представителей) несовершеннолетних обучающихся.</a:t>
                      </a:r>
                    </a:p>
                  </a:txBody>
                  <a:tcPr marL="0" marR="0" marT="0" marB="0">
                    <a:solidFill>
                      <a:srgbClr val="FEFF99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>
                    <a:solidFill>
                      <a:srgbClr val="FEFF99"/>
                    </a:solidFill>
                  </a:tcPr>
                </a:tc>
              </a:tr>
              <a:tr h="515112">
                <a:tc>
                  <a:txBody>
                    <a:bodyPr/>
                    <a:lstStyle/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300" b="1">
                          <a:latin typeface="Calibri"/>
                        </a:rPr>
                        <a:t>Математика и информатика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Математика</a:t>
                      </a:r>
                    </a:p>
                  </a:txBody>
                  <a:tcPr marL="0" marR="0" marT="0" marB="0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ПРП</a:t>
                      </a:r>
                    </a:p>
                  </a:txBody>
                  <a:tcPr marL="0" marR="0" marT="0" marB="0">
                    <a:solidFill>
                      <a:srgbClr val="FEFF99"/>
                    </a:solidFill>
                  </a:tcPr>
                </a:tc>
              </a:tr>
              <a:tr h="286512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Обществознание 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Окружающий мир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ФРП на базовом уровне</a:t>
                      </a:r>
                    </a:p>
                  </a:txBody>
                  <a:tcPr marL="0" marR="0" marT="0" marB="0" anchor="b">
                    <a:solidFill>
                      <a:srgbClr val="C5E0B5"/>
                    </a:solidFill>
                  </a:tcPr>
                </a:tc>
              </a:tr>
              <a:tr h="204216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естествознание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>
                    <a:solidFill>
                      <a:srgbClr val="C5E0B5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( окружающий мир 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solidFill>
                      <a:srgbClr val="C5E0B5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solidFill>
                      <a:srgbClr val="C5E0B5"/>
                    </a:solidFill>
                  </a:tcPr>
                </a:tc>
              </a:tr>
              <a:tr h="268224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Основы религиозных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Основы религиозных культур и светской этики: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 b="1">
                          <a:latin typeface="Arial"/>
                        </a:rPr>
                        <a:t>При изучении предметной области "Основы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1316736">
                <a:tc>
                  <a:txBody>
                    <a:bodyPr/>
                    <a:lstStyle/>
                    <a:p>
                      <a:pPr marR="279400" indent="0">
                        <a:lnSpc>
                          <a:spcPts val="1680"/>
                        </a:lnSpc>
                      </a:pPr>
                      <a:r>
                        <a:rPr lang="ru" sz="1300" b="1">
                          <a:latin typeface="Calibri"/>
                        </a:rPr>
                        <a:t>культур и светской этики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300">
                          <a:latin typeface="Calibri"/>
                        </a:rPr>
                        <a:t>учебный модуль: "Основы православной культуры";</a:t>
                      </a:r>
                    </a:p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300">
                          <a:latin typeface="Calibri"/>
                        </a:rPr>
                        <a:t>учебный модуль: "Основы иудейской культуры";</a:t>
                      </a:r>
                    </a:p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300">
                          <a:latin typeface="Calibri"/>
                        </a:rPr>
                        <a:t>учебный модуль: "Основы буддийской культуры";</a:t>
                      </a:r>
                    </a:p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300">
                          <a:latin typeface="Calibri"/>
                        </a:rPr>
                        <a:t>учебный модуль: "Основы исламской культуры";</a:t>
                      </a:r>
                    </a:p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300">
                          <a:latin typeface="Calibri"/>
                        </a:rPr>
                        <a:t>учебный модуль: "Основы религиозных культур народов России";</a:t>
                      </a:r>
                    </a:p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300">
                          <a:latin typeface="Calibri"/>
                        </a:rPr>
                        <a:t>учебный модуль: "Основы светской этики"</a:t>
                      </a:r>
                    </a:p>
                  </a:txBody>
                  <a:tcPr marL="0" marR="0" marT="0" marB="0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440"/>
                        </a:lnSpc>
                      </a:pPr>
                      <a:r>
                        <a:rPr lang="ru" sz="1000" b="1">
                          <a:latin typeface="Arial"/>
                        </a:rPr>
                        <a:t>религиозных культур и светской этики" </a:t>
                      </a:r>
                      <a:r>
                        <a:rPr lang="ru" sz="1300" b="1">
                          <a:latin typeface="Calibri"/>
                        </a:rPr>
                        <a:t>выбор одного из учебных модулей </a:t>
                      </a:r>
                      <a:r>
                        <a:rPr lang="ru" sz="1000" b="1">
                          <a:latin typeface="Arial"/>
                        </a:rPr>
                        <a:t>осуществляется </a:t>
                      </a:r>
                      <a:r>
                        <a:rPr lang="ru" sz="1300" b="1">
                          <a:latin typeface="Calibri"/>
                        </a:rPr>
                        <a:t>по заявлению родителей </a:t>
                      </a:r>
                      <a:r>
                        <a:rPr lang="ru" sz="1000" b="1">
                          <a:latin typeface="Arial"/>
                        </a:rPr>
                        <a:t>(законных представителей) несовершеннолетних обучающихся.</a:t>
                      </a:r>
                    </a:p>
                  </a:txBody>
                  <a:tcPr marL="0" marR="0" marT="0" marB="0">
                    <a:solidFill>
                      <a:srgbClr val="FEFF99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Искусство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Изобразительное искусство, Музыка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ПРП</a:t>
                      </a:r>
                    </a:p>
                  </a:txBody>
                  <a:tcPr marL="0" marR="0" marT="0" marB="0" anchor="b">
                    <a:solidFill>
                      <a:srgbClr val="FEFF99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Технология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Технология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ПРП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</a:tr>
              <a:tr h="307848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Calibri"/>
                        </a:rPr>
                        <a:t>Физическая культура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Физическая культура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ПРП</a:t>
                      </a:r>
                    </a:p>
                  </a:txBody>
                  <a:tcPr marL="0" marR="0" marT="0" marB="0" anchor="ctr">
                    <a:solidFill>
                      <a:srgbClr val="FEFF99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0860024" y="2831592"/>
            <a:ext cx="1106424" cy="560832"/>
          </a:xfrm>
          <a:prstGeom prst="rect">
            <a:avLst/>
          </a:prstGeom>
          <a:solidFill>
            <a:srgbClr val="C5E0B5"/>
          </a:solidFill>
        </p:spPr>
        <p:txBody>
          <a:bodyPr lIns="0" tIns="0" rIns="0" bIns="0">
            <a:noAutofit/>
          </a:bodyPr>
          <a:lstStyle/>
          <a:p>
            <a:pPr indent="0">
              <a:spcAft>
                <a:spcPts val="210"/>
              </a:spcAft>
            </a:pPr>
            <a:r>
              <a:rPr lang="ru" sz="1000" b="1">
                <a:latin typeface="Arial"/>
              </a:rPr>
              <a:t>Использование</a:t>
            </a:r>
          </a:p>
          <a:p>
            <a:pPr indent="0" algn="ctr">
              <a:spcAft>
                <a:spcPts val="210"/>
              </a:spcAft>
            </a:pPr>
            <a:r>
              <a:rPr lang="ru" sz="1300" b="1">
                <a:latin typeface="Calibri"/>
              </a:rPr>
              <a:t>ФРП</a:t>
            </a:r>
          </a:p>
          <a:p>
            <a:pPr indent="0"/>
            <a:r>
              <a:rPr lang="en-US" sz="1000" b="1" u="sng">
                <a:solidFill>
                  <a:srgbClr val="0467C1"/>
                </a:solidFill>
                <a:latin typeface="Arial"/>
                <a:hlinkClick r:id="rId4"/>
              </a:rPr>
              <a:t>https://edsoo.ru/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860024" y="4453128"/>
            <a:ext cx="1106424" cy="557784"/>
          </a:xfrm>
          <a:prstGeom prst="rect">
            <a:avLst/>
          </a:prstGeom>
          <a:solidFill>
            <a:srgbClr val="FEFF99"/>
          </a:solidFill>
        </p:spPr>
        <p:txBody>
          <a:bodyPr lIns="0" tIns="0" rIns="0" bIns="0">
            <a:noAutofit/>
          </a:bodyPr>
          <a:lstStyle/>
          <a:p>
            <a:pPr indent="0">
              <a:spcAft>
                <a:spcPts val="210"/>
              </a:spcAft>
            </a:pPr>
            <a:r>
              <a:rPr lang="ru" sz="1000" b="1">
                <a:latin typeface="Arial"/>
              </a:rPr>
              <a:t>Использование</a:t>
            </a:r>
          </a:p>
          <a:p>
            <a:pPr indent="0" algn="ctr">
              <a:spcAft>
                <a:spcPts val="210"/>
              </a:spcAft>
            </a:pPr>
            <a:r>
              <a:rPr lang="ru" sz="1300" b="1">
                <a:latin typeface="Calibri"/>
              </a:rPr>
              <a:t>ПРП</a:t>
            </a:r>
          </a:p>
          <a:p>
            <a:pPr indent="0"/>
            <a:r>
              <a:rPr lang="en-US" sz="1000" b="1" u="sng">
                <a:solidFill>
                  <a:srgbClr val="0467C1"/>
                </a:solidFill>
                <a:latin typeface="Arial"/>
                <a:hlinkClick r:id="rId4"/>
              </a:rPr>
              <a:t>https://edsoo.ru/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68" y="1219200"/>
            <a:ext cx="7220712" cy="11673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3416" y="2493264"/>
            <a:ext cx="609600" cy="6217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74648" y="502920"/>
            <a:ext cx="5205984" cy="265176"/>
          </a:xfrm>
          <a:prstGeom prst="rect">
            <a:avLst/>
          </a:prstGeom>
          <a:solidFill>
            <a:srgbClr val="DFE6F2"/>
          </a:solidFill>
        </p:spPr>
        <p:txBody>
          <a:bodyPr wrap="none" lIns="0" tIns="0" rIns="0" bIns="0">
            <a:noAutofit/>
          </a:bodyPr>
          <a:lstStyle/>
          <a:p>
            <a:pPr indent="0" algn="just">
              <a:spcAft>
                <a:spcPts val="2520"/>
              </a:spcAft>
            </a:pPr>
            <a:r>
              <a:rPr lang="ru" sz="1900">
                <a:solidFill>
                  <a:srgbClr val="C00000"/>
                </a:solidFill>
                <a:latin typeface="Calibri"/>
              </a:rPr>
              <a:t>Федеральная образовательная программа (ФОП)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421880" y="1484784"/>
            <a:ext cx="1363980" cy="9018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1128"/>
              </a:lnSpc>
            </a:pPr>
            <a:r>
              <a:rPr lang="ru" sz="1300" b="1" dirty="0">
                <a:solidFill>
                  <a:srgbClr val="305695"/>
                </a:solidFill>
                <a:latin typeface="Calibri"/>
              </a:rPr>
              <a:t>федеральный календарный </a:t>
            </a:r>
            <a:r>
              <a:rPr lang="ru" sz="1300" b="1" dirty="0" smtClean="0">
                <a:solidFill>
                  <a:srgbClr val="305695"/>
                </a:solidFill>
                <a:latin typeface="Calibri"/>
              </a:rPr>
              <a:t>план воспитательной работы</a:t>
            </a:r>
            <a:endParaRPr lang="ru" sz="1300" b="1" dirty="0">
              <a:solidFill>
                <a:srgbClr val="305695"/>
              </a:solidFill>
              <a:latin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8528304" y="1981200"/>
            <a:ext cx="515112" cy="3169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128"/>
              </a:lnSpc>
              <a:spcAft>
                <a:spcPts val="1680"/>
              </a:spcAft>
            </a:pPr>
            <a:endParaRPr lang="ru" sz="1300" b="1" dirty="0">
              <a:solidFill>
                <a:srgbClr val="305695"/>
              </a:solidFill>
              <a:latin typeface="Calibri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84960" y="2596896"/>
            <a:ext cx="6961632" cy="524256"/>
          </a:xfrm>
          <a:prstGeom prst="rect">
            <a:avLst/>
          </a:prstGeom>
          <a:solidFill>
            <a:srgbClr val="C9C9C9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2352"/>
              </a:lnSpc>
              <a:spcAft>
                <a:spcPts val="420"/>
              </a:spcAft>
            </a:pPr>
            <a:r>
              <a:rPr lang="ru" sz="1500">
                <a:latin typeface="Arial"/>
              </a:rPr>
              <a:t>ОБЯЗАТЕЛЬНЫЕ ФЕДЕРАЛЬНЫЕ РАБОЧИЕ ПРОГРАММЫ _</a:t>
            </a:r>
            <a:r>
              <a:rPr lang="ru" sz="1500" u="sng">
                <a:latin typeface="Arial"/>
              </a:rPr>
              <a:t>ПО УЧЕБНЫМ ПРЕДМЕТАМ</a:t>
            </a:r>
            <a:r>
              <a:rPr lang="ru" sz="1500">
                <a:latin typeface="Arial"/>
              </a:rPr>
              <a:t>_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13048" y="3307080"/>
            <a:ext cx="451104" cy="1554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420"/>
              </a:spcAft>
            </a:pPr>
            <a:r>
              <a:rPr lang="ru" sz="1700" b="1">
                <a:solidFill>
                  <a:srgbClr val="C00000"/>
                </a:solidFill>
                <a:latin typeface="Calibri"/>
              </a:rPr>
              <a:t>НОО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776728" y="3569208"/>
            <a:ext cx="2517648" cy="7894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208"/>
              </a:lnSpc>
            </a:pPr>
            <a:r>
              <a:rPr lang="ru" sz="1700" b="1">
                <a:latin typeface="Calibri"/>
              </a:rPr>
              <a:t>РУССКИЙ ЯЗЫК ЛИТЕРАТУРНОЕ ЧТЕНИЕ ОКРУЖАЮЩИЙ МИР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26080" y="4733544"/>
            <a:ext cx="3742944" cy="533400"/>
          </a:xfrm>
          <a:prstGeom prst="rect">
            <a:avLst/>
          </a:prstGeom>
          <a:solidFill>
            <a:srgbClr val="DFE6F2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448"/>
              </a:lnSpc>
            </a:pPr>
            <a:r>
              <a:rPr lang="ru" sz="1500">
                <a:latin typeface="Arial"/>
              </a:rPr>
              <a:t>ПРИМЕРНЫЕ РАБОЧИЕ ПРОГРАММЫ ПО УЧЕБНЫМ ПРЕДМЕТАМ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182112" y="5705856"/>
            <a:ext cx="2496312" cy="8595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700" b="1">
                <a:solidFill>
                  <a:srgbClr val="C00000"/>
                </a:solidFill>
                <a:latin typeface="Calibri"/>
              </a:rPr>
              <a:t>НОО</a:t>
            </a:r>
          </a:p>
          <a:p>
            <a:pPr indent="0" algn="ctr">
              <a:lnSpc>
                <a:spcPts val="1680"/>
              </a:lnSpc>
            </a:pPr>
            <a:r>
              <a:rPr lang="ru" sz="1300" b="1">
                <a:latin typeface="Calibri"/>
              </a:rPr>
              <a:t>математика, иностранный язык, ИЗО, музыка, технология, физическая культура, ОРКСЭ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616440" y="3453384"/>
            <a:ext cx="1801368" cy="746760"/>
          </a:xfrm>
          <a:prstGeom prst="rect">
            <a:avLst/>
          </a:prstGeom>
          <a:solidFill>
            <a:srgbClr val="DFE6F2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700" b="1">
                <a:solidFill>
                  <a:srgbClr val="C00000"/>
                </a:solidFill>
                <a:latin typeface="Calibri"/>
              </a:rPr>
              <a:t>Разрабатывается одна ООП НОО на основе ФОП НОО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710928" y="4739640"/>
            <a:ext cx="1780032" cy="1420368"/>
          </a:xfrm>
          <a:prstGeom prst="rect">
            <a:avLst/>
          </a:prstGeom>
          <a:solidFill>
            <a:srgbClr val="DFE6F2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896"/>
              </a:lnSpc>
            </a:pPr>
            <a:r>
              <a:rPr lang="ru" sz="1500">
                <a:latin typeface="Calibri"/>
              </a:rPr>
              <a:t>В срок до 1 августа 2023 г. будут подготовлены федеральные рабочие программы по всем предметам.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632" y="3581400"/>
            <a:ext cx="4617720" cy="30540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3064" y="143256"/>
            <a:ext cx="7391400" cy="4267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3990"/>
              </a:spcAft>
            </a:pPr>
            <a:r>
              <a:rPr lang="ru" sz="3100" b="1" spc="-50">
                <a:solidFill>
                  <a:srgbClr val="091AAB"/>
                </a:solidFill>
                <a:latin typeface="Arial"/>
              </a:rPr>
              <a:t>Разрабатываем рабочую программу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35736" y="1188720"/>
            <a:ext cx="7287768" cy="673608"/>
          </a:xfrm>
          <a:prstGeom prst="rect">
            <a:avLst/>
          </a:prstGeom>
          <a:solidFill>
            <a:srgbClr val="DFE6F2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1440"/>
              </a:lnSpc>
              <a:spcBef>
                <a:spcPts val="3990"/>
              </a:spcBef>
              <a:spcAft>
                <a:spcPts val="630"/>
              </a:spcAft>
            </a:pPr>
            <a:r>
              <a:rPr lang="ru" sz="1300" b="1">
                <a:solidFill>
                  <a:srgbClr val="011A5D"/>
                </a:solidFill>
                <a:latin typeface="Calibri"/>
              </a:rPr>
              <a:t>1.</a:t>
            </a:r>
            <a:r>
              <a:rPr lang="ru" sz="1300" b="1">
                <a:latin typeface="Calibri"/>
              </a:rPr>
              <a:t> </a:t>
            </a:r>
            <a:r>
              <a:rPr lang="ru" sz="1300" b="1">
                <a:solidFill>
                  <a:srgbClr val="011A5D"/>
                </a:solidFill>
                <a:latin typeface="Calibri"/>
              </a:rPr>
              <a:t>Пояснительная записка, включающая: цели обучения, общую характеристику предмета, место предмета в учебном плане.</a:t>
            </a:r>
          </a:p>
          <a:p>
            <a:pPr indent="0" algn="just">
              <a:spcAft>
                <a:spcPts val="1050"/>
              </a:spcAft>
            </a:pPr>
            <a:r>
              <a:rPr lang="ru" sz="1300" b="1">
                <a:solidFill>
                  <a:srgbClr val="011A5D"/>
                </a:solidFill>
                <a:latin typeface="Calibri"/>
              </a:rPr>
              <a:t>2.    Планируемые результаты освоения примерной рабочей программы: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54024" y="2008632"/>
            <a:ext cx="1597152" cy="512064"/>
          </a:xfrm>
          <a:prstGeom prst="rect">
            <a:avLst/>
          </a:prstGeom>
          <a:solidFill>
            <a:srgbClr val="DFE6F2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296"/>
              </a:lnSpc>
              <a:spcBef>
                <a:spcPts val="1050"/>
              </a:spcBef>
            </a:pPr>
            <a:r>
              <a:rPr lang="ru" sz="1300" b="1">
                <a:solidFill>
                  <a:srgbClr val="011A5D"/>
                </a:solidFill>
                <a:latin typeface="Calibri"/>
              </a:rPr>
              <a:t>✓    личностные;</a:t>
            </a:r>
          </a:p>
          <a:p>
            <a:pPr indent="0" algn="just">
              <a:lnSpc>
                <a:spcPts val="1296"/>
              </a:lnSpc>
            </a:pPr>
            <a:r>
              <a:rPr lang="ru" sz="1300" b="1">
                <a:solidFill>
                  <a:srgbClr val="011A5D"/>
                </a:solidFill>
                <a:latin typeface="Calibri"/>
              </a:rPr>
              <a:t>✓    метапредметные;</a:t>
            </a:r>
          </a:p>
          <a:p>
            <a:pPr indent="0" algn="just">
              <a:lnSpc>
                <a:spcPts val="1296"/>
              </a:lnSpc>
              <a:spcAft>
                <a:spcPts val="1680"/>
              </a:spcAft>
            </a:pPr>
            <a:r>
              <a:rPr lang="ru" sz="1300" b="1">
                <a:solidFill>
                  <a:srgbClr val="011A5D"/>
                </a:solidFill>
                <a:latin typeface="Calibri"/>
              </a:rPr>
              <a:t>✓    предметные</a:t>
            </a:r>
            <a:r>
              <a:rPr lang="ru" sz="1300" b="1">
                <a:solidFill>
                  <a:srgbClr val="1D3365"/>
                </a:solidFill>
                <a:latin typeface="Calibri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50608" y="2188464"/>
            <a:ext cx="1905000" cy="408432"/>
          </a:xfrm>
          <a:prstGeom prst="rect">
            <a:avLst/>
          </a:prstGeom>
          <a:solidFill>
            <a:srgbClr val="DFE6F2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56"/>
              </a:lnSpc>
            </a:pPr>
            <a:r>
              <a:rPr lang="ru" sz="1300" b="1">
                <a:solidFill>
                  <a:srgbClr val="FF0000"/>
                </a:solidFill>
                <a:latin typeface="Calibri"/>
              </a:rPr>
              <a:t>Структура рабочей программы сохраняется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39568" y="3590544"/>
            <a:ext cx="1103376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50">
                <a:solidFill>
                  <a:srgbClr val="4A7491"/>
                </a:solidFill>
                <a:latin typeface="Franklin Gothic Heavy"/>
              </a:rPr>
              <a:t>□ </a:t>
            </a:r>
            <a:r>
              <a:rPr lang="ru" sz="650">
                <a:solidFill>
                  <a:srgbClr val="222021"/>
                </a:solidFill>
                <a:latin typeface="Franklin Gothic Heavy"/>
              </a:rPr>
              <a:t>ЕДИНОЕ СОДЕРЖАНИЕ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75360" y="3633216"/>
            <a:ext cx="115824" cy="914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solidFill>
                  <a:srgbClr val="97342A"/>
                </a:solidFill>
                <a:latin typeface="Calibri"/>
              </a:rPr>
              <a:t>*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31008" y="3675888"/>
            <a:ext cx="1005840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672A61"/>
                </a:solidFill>
                <a:latin typeface="Calibri"/>
              </a:rPr>
              <a:t>П </a:t>
            </a:r>
            <a:r>
              <a:rPr lang="ru" sz="550">
                <a:solidFill>
                  <a:srgbClr val="222021"/>
                </a:solidFill>
                <a:latin typeface="Calibri"/>
              </a:rPr>
              <a:t>ОБЩЕГО ОБРАЗОВАНИЯ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69264" y="3834384"/>
            <a:ext cx="3352800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EDDDEB"/>
                </a:solidFill>
                <a:latin typeface="Tahoma"/>
              </a:rPr>
              <a:t>Новости Конструктор рабочих программ Учебные предметы Рабочие программы Методические видеоуроки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26592" y="2840736"/>
            <a:ext cx="4105656" cy="179832"/>
          </a:xfrm>
          <a:prstGeom prst="rect">
            <a:avLst/>
          </a:prstGeom>
          <a:solidFill>
            <a:srgbClr val="DFE6F2"/>
          </a:solidFill>
        </p:spPr>
        <p:txBody>
          <a:bodyPr wrap="none" lIns="0" tIns="0" rIns="0" bIns="0">
            <a:noAutofit/>
          </a:bodyPr>
          <a:lstStyle/>
          <a:p>
            <a:pPr indent="0" algn="just">
              <a:spcBef>
                <a:spcPts val="1680"/>
              </a:spcBef>
            </a:pPr>
            <a:r>
              <a:rPr lang="ru" sz="1300" b="1">
                <a:solidFill>
                  <a:srgbClr val="011A5D"/>
                </a:solidFill>
                <a:latin typeface="Calibri"/>
              </a:rPr>
              <a:t>3.</a:t>
            </a:r>
            <a:r>
              <a:rPr lang="ru" sz="1300" b="1">
                <a:latin typeface="Calibri"/>
              </a:rPr>
              <a:t> </a:t>
            </a:r>
            <a:r>
              <a:rPr lang="ru" sz="1300" b="1">
                <a:solidFill>
                  <a:srgbClr val="011A5D"/>
                </a:solidFill>
                <a:latin typeface="Calibri"/>
              </a:rPr>
              <a:t>Содержание учебных предметов по годам обучения.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889760" y="4297680"/>
            <a:ext cx="2609088" cy="1950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>
                <a:solidFill>
                  <a:srgbClr val="222021"/>
                </a:solidFill>
                <a:latin typeface="Times New Roman"/>
              </a:rPr>
              <a:t>Конструктор рабочих программ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79648" y="4687824"/>
            <a:ext cx="749808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Aft>
                <a:spcPts val="420"/>
              </a:spcAft>
            </a:pPr>
            <a:r>
              <a:rPr lang="ru" sz="650">
                <a:solidFill>
                  <a:srgbClr val="3B3542"/>
                </a:solidFill>
                <a:latin typeface="Times New Roman"/>
              </a:rPr>
              <a:t>Уважаемые коллеги!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199888" y="6114288"/>
            <a:ext cx="1328160" cy="2194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1700" b="1" u="sng" dirty="0" err="1" smtClean="0">
                <a:solidFill>
                  <a:schemeClr val="accent1"/>
                </a:solidFill>
                <a:latin typeface="Calibri"/>
              </a:rPr>
              <a:t>ru</a:t>
            </a:r>
            <a:r>
              <a:rPr lang="en-US" sz="1700" b="1" u="sng" dirty="0" smtClean="0">
                <a:solidFill>
                  <a:schemeClr val="accent1"/>
                </a:solidFill>
                <a:latin typeface="Calibri"/>
              </a:rPr>
              <a:t>/constructor</a:t>
            </a:r>
          </a:p>
          <a:p>
            <a:pPr indent="0"/>
            <a:endParaRPr lang="en-US" sz="1700" b="1" dirty="0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755136" y="6126480"/>
            <a:ext cx="1414272" cy="2072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1800" b="1" u="sng" dirty="0">
                <a:solidFill>
                  <a:schemeClr val="accent1"/>
                </a:solidFill>
                <a:latin typeface="Calibri"/>
                <a:hlinkClick r:id="rId3"/>
              </a:rPr>
              <a:t>https://edsoo</a:t>
            </a:r>
            <a:r>
              <a:rPr lang="en-US" sz="1800" b="1" u="sng" dirty="0">
                <a:solidFill>
                  <a:schemeClr val="accent1"/>
                </a:solidFill>
                <a:latin typeface="Calibri"/>
              </a:rPr>
              <a:t>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486400" y="6126480"/>
            <a:ext cx="1149650" cy="3688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en-US" sz="1800" b="1" u="sng" dirty="0">
              <a:solidFill>
                <a:srgbClr val="305695"/>
              </a:solidFill>
              <a:latin typeface="Calibri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711696" y="5821680"/>
            <a:ext cx="4474464" cy="2255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Bef>
                <a:spcPts val="1470"/>
              </a:spcBef>
            </a:pPr>
            <a:r>
              <a:rPr lang="ru" sz="1700" b="1">
                <a:solidFill>
                  <a:srgbClr val="C00000"/>
                </a:solidFill>
                <a:latin typeface="Calibri"/>
              </a:rPr>
              <a:t>Сроки разработки РП - март-июнь 2023 года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264408" y="4837176"/>
            <a:ext cx="2167128" cy="5638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888"/>
              </a:lnSpc>
              <a:spcBef>
                <a:spcPts val="420"/>
              </a:spcBef>
            </a:pPr>
            <a:r>
              <a:rPr lang="ru" sz="650">
                <a:solidFill>
                  <a:srgbClr val="3B3542"/>
                </a:solidFill>
                <a:latin typeface="Times New Roman"/>
              </a:rPr>
              <a:t>Информируем вас, Конструктор рабочих программ закрыт на доработку для обновления под Федеральные основные общеобразовательные программы. Новая версия конструктора будет доступна 30 марта 2023 года.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264408" y="5468112"/>
            <a:ext cx="1795272" cy="883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Aft>
                <a:spcPts val="1470"/>
              </a:spcAft>
            </a:pPr>
            <a:r>
              <a:rPr lang="ru" sz="450">
                <a:solidFill>
                  <a:srgbClr val="735573"/>
                </a:solidFill>
                <a:latin typeface="Arial"/>
              </a:rPr>
              <a:t>Инструкция по работе с Конструктором рабочих программ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765792" y="3325368"/>
            <a:ext cx="1831848" cy="1060704"/>
          </a:xfrm>
          <a:prstGeom prst="rect">
            <a:avLst/>
          </a:prstGeom>
          <a:solidFill>
            <a:srgbClr val="DFE6F2"/>
          </a:solidFill>
        </p:spPr>
        <p:txBody>
          <a:bodyPr lIns="0" tIns="0" rIns="0" bIns="0">
            <a:noAutofit/>
          </a:bodyPr>
          <a:lstStyle/>
          <a:p>
            <a:pPr marL="266700" indent="0">
              <a:lnSpc>
                <a:spcPts val="2136"/>
              </a:lnSpc>
            </a:pPr>
            <a:r>
              <a:rPr lang="ru" sz="1700" b="1">
                <a:solidFill>
                  <a:srgbClr val="FF0000"/>
                </a:solidFill>
                <a:latin typeface="Calibri"/>
              </a:rPr>
              <a:t>Обеспечение</a:t>
            </a:r>
          </a:p>
          <a:p>
            <a:pPr indent="0" algn="ctr">
              <a:lnSpc>
                <a:spcPts val="2136"/>
              </a:lnSpc>
            </a:pPr>
            <a:r>
              <a:rPr lang="ru" sz="1700" b="1">
                <a:solidFill>
                  <a:srgbClr val="FF0000"/>
                </a:solidFill>
                <a:latin typeface="Calibri"/>
              </a:rPr>
              <a:t>единства</a:t>
            </a:r>
          </a:p>
          <a:p>
            <a:pPr indent="0" algn="ctr">
              <a:lnSpc>
                <a:spcPts val="2136"/>
              </a:lnSpc>
            </a:pPr>
            <a:r>
              <a:rPr lang="ru" sz="1700" b="1">
                <a:solidFill>
                  <a:srgbClr val="FF0000"/>
                </a:solidFill>
                <a:latin typeface="Calibri"/>
              </a:rPr>
              <a:t>образовательного пространства РФ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77824" y="3215640"/>
            <a:ext cx="2331720" cy="176784"/>
          </a:xfrm>
          <a:prstGeom prst="rect">
            <a:avLst/>
          </a:prstGeom>
          <a:solidFill>
            <a:srgbClr val="DFE6F2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>
                <a:solidFill>
                  <a:srgbClr val="011A5D"/>
                </a:solidFill>
                <a:latin typeface="Calibri"/>
              </a:rPr>
              <a:t>4. Тематическое планирование.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1265408" y="6495288"/>
            <a:ext cx="100584" cy="1341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>
                <a:solidFill>
                  <a:srgbClr val="958D8E"/>
                </a:solidFill>
                <a:latin typeface="Calibri"/>
              </a:rPr>
              <a:t>9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968" y="393192"/>
            <a:ext cx="7275576" cy="3901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000" spc="-50">
                <a:solidFill>
                  <a:srgbClr val="445469"/>
                </a:solidFill>
                <a:latin typeface="Calibri"/>
              </a:rPr>
              <a:t>Федеральный календарный учебный график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2880" y="1584960"/>
            <a:ext cx="6678168" cy="4678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36"/>
              </a:lnSpc>
            </a:pPr>
            <a:r>
              <a:rPr lang="ru" sz="1700" b="1">
                <a:solidFill>
                  <a:srgbClr val="0467C1"/>
                </a:solidFill>
                <a:latin typeface="Calibri"/>
              </a:rPr>
              <a:t>Организация образовательной деятельности </a:t>
            </a:r>
            <a:r>
              <a:rPr lang="ru" sz="1700">
                <a:latin typeface="Calibri"/>
              </a:rPr>
              <a:t>-</a:t>
            </a:r>
          </a:p>
          <a:p>
            <a:pPr marR="977900" indent="0">
              <a:lnSpc>
                <a:spcPts val="2136"/>
              </a:lnSpc>
            </a:pPr>
            <a:r>
              <a:rPr lang="ru" sz="1700">
                <a:latin typeface="Calibri"/>
              </a:rPr>
              <a:t>по учебным четвертям/ триместрам </a:t>
            </a:r>
            <a:r>
              <a:rPr lang="ru" sz="1700" b="1">
                <a:solidFill>
                  <a:srgbClr val="0467C1"/>
                </a:solidFill>
                <a:latin typeface="Calibri"/>
              </a:rPr>
              <a:t>Продолжительность учебного года </a:t>
            </a:r>
            <a:r>
              <a:rPr lang="ru" sz="1700">
                <a:latin typeface="Calibri"/>
              </a:rPr>
              <a:t>— 34 недели, в 1 классе - 33 недели.</a:t>
            </a:r>
          </a:p>
          <a:p>
            <a:pPr indent="0">
              <a:lnSpc>
                <a:spcPts val="2136"/>
              </a:lnSpc>
              <a:spcAft>
                <a:spcPts val="1260"/>
              </a:spcAft>
            </a:pPr>
            <a:r>
              <a:rPr lang="ru" sz="1700">
                <a:latin typeface="Calibri"/>
              </a:rPr>
              <a:t>Учебный год начинается </a:t>
            </a:r>
            <a:r>
              <a:rPr lang="ru" sz="1700" b="1">
                <a:latin typeface="Calibri"/>
              </a:rPr>
              <a:t>1 сентября</a:t>
            </a:r>
            <a:r>
              <a:rPr lang="ru" sz="1700">
                <a:latin typeface="Calibri"/>
              </a:rPr>
              <a:t>, заканчивается </a:t>
            </a:r>
            <a:r>
              <a:rPr lang="ru" sz="1700" b="1">
                <a:latin typeface="Calibri"/>
              </a:rPr>
              <a:t>20 мая</a:t>
            </a:r>
            <a:r>
              <a:rPr lang="ru" sz="1700">
                <a:latin typeface="Calibri"/>
              </a:rPr>
              <a:t>.</a:t>
            </a:r>
          </a:p>
          <a:p>
            <a:pPr indent="0">
              <a:lnSpc>
                <a:spcPts val="2160"/>
              </a:lnSpc>
            </a:pPr>
            <a:r>
              <a:rPr lang="ru" sz="1700" b="1">
                <a:solidFill>
                  <a:srgbClr val="0467C1"/>
                </a:solidFill>
                <a:latin typeface="Calibri"/>
              </a:rPr>
              <a:t>Продолжительность учебных четвертей:</a:t>
            </a:r>
          </a:p>
          <a:p>
            <a:pPr indent="0" algn="just">
              <a:lnSpc>
                <a:spcPts val="2160"/>
              </a:lnSpc>
            </a:pPr>
            <a:r>
              <a:rPr lang="ru" sz="1700">
                <a:latin typeface="Calibri"/>
              </a:rPr>
              <a:t>1    четверть - 8 учебных недель;</a:t>
            </a:r>
          </a:p>
          <a:p>
            <a:pPr indent="0" algn="just">
              <a:lnSpc>
                <a:spcPts val="2160"/>
              </a:lnSpc>
            </a:pPr>
            <a:r>
              <a:rPr lang="ru" sz="1700">
                <a:latin typeface="Calibri"/>
              </a:rPr>
              <a:t>2    четверть - 8 учебных недель;</a:t>
            </a:r>
          </a:p>
          <a:p>
            <a:pPr indent="0" algn="just">
              <a:lnSpc>
                <a:spcPts val="2160"/>
              </a:lnSpc>
            </a:pPr>
            <a:r>
              <a:rPr lang="ru" sz="1700">
                <a:latin typeface="Calibri"/>
              </a:rPr>
              <a:t>3    четверть - 10 учебных недель (для 2-4 классов),</a:t>
            </a:r>
          </a:p>
          <a:p>
            <a:pPr marL="1257300" indent="0">
              <a:lnSpc>
                <a:spcPts val="2160"/>
              </a:lnSpc>
            </a:pPr>
            <a:r>
              <a:rPr lang="ru" sz="1700">
                <a:latin typeface="Calibri"/>
              </a:rPr>
              <a:t>9 учебных недель (для 1 классов);</a:t>
            </a:r>
          </a:p>
          <a:p>
            <a:pPr indent="0" algn="just">
              <a:lnSpc>
                <a:spcPts val="2160"/>
              </a:lnSpc>
              <a:spcAft>
                <a:spcPts val="1260"/>
              </a:spcAft>
            </a:pPr>
            <a:r>
              <a:rPr lang="ru" sz="1700">
                <a:latin typeface="Calibri"/>
              </a:rPr>
              <a:t>4    четверть - 8 учебных недель.</a:t>
            </a:r>
          </a:p>
          <a:p>
            <a:pPr indent="0" algn="just">
              <a:lnSpc>
                <a:spcPts val="2160"/>
              </a:lnSpc>
            </a:pPr>
            <a:r>
              <a:rPr lang="ru" sz="1700" b="1">
                <a:solidFill>
                  <a:srgbClr val="0467C1"/>
                </a:solidFill>
                <a:latin typeface="Calibri"/>
              </a:rPr>
              <a:t>Продолжительность каникул:</a:t>
            </a:r>
          </a:p>
          <a:p>
            <a:pPr indent="0">
              <a:lnSpc>
                <a:spcPts val="2160"/>
              </a:lnSpc>
            </a:pPr>
            <a:r>
              <a:rPr lang="ru" sz="1700">
                <a:latin typeface="Calibri"/>
              </a:rPr>
              <a:t>по окончании 1, 2, 3 четверти - 9 календарных дней, дополнительные каникулы - 9 календарных дней (для 1 классов); по окончании учебного года (летние каникулы) - не менее 8 недель.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400544" y="1883664"/>
            <a:ext cx="4535424" cy="3291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>
                <a:solidFill>
                  <a:srgbClr val="003399"/>
                </a:solidFill>
                <a:latin typeface="Calibri"/>
              </a:rPr>
              <a:t>Календарь 2023/2024 учебного года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657320"/>
              </p:ext>
            </p:extLst>
          </p:nvPr>
        </p:nvGraphicFramePr>
        <p:xfrm>
          <a:off x="6640673" y="1772816"/>
          <a:ext cx="5402735" cy="3309159"/>
        </p:xfrm>
        <a:graphic>
          <a:graphicData uri="http://schemas.openxmlformats.org/drawingml/2006/table">
            <a:tbl>
              <a:tblPr/>
              <a:tblGrid>
                <a:gridCol w="631311"/>
                <a:gridCol w="190884"/>
                <a:gridCol w="190884"/>
                <a:gridCol w="190884"/>
                <a:gridCol w="190884"/>
                <a:gridCol w="190884"/>
                <a:gridCol w="190884"/>
                <a:gridCol w="190884"/>
                <a:gridCol w="190884"/>
                <a:gridCol w="190884"/>
                <a:gridCol w="190884"/>
                <a:gridCol w="190884"/>
                <a:gridCol w="25400"/>
                <a:gridCol w="358488"/>
                <a:gridCol w="190884"/>
                <a:gridCol w="190884"/>
                <a:gridCol w="190884"/>
                <a:gridCol w="190884"/>
                <a:gridCol w="190884"/>
                <a:gridCol w="190884"/>
                <a:gridCol w="190884"/>
                <a:gridCol w="190884"/>
                <a:gridCol w="190884"/>
                <a:gridCol w="209506"/>
                <a:gridCol w="360350"/>
              </a:tblGrid>
              <a:tr h="436186"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Сентябрь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Октябрь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indent="0" algn="ctr"/>
                      <a:r>
                        <a:rPr lang="ru" sz="550">
                          <a:latin typeface="Arial"/>
                        </a:rPr>
                        <a:t>Ноябрь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101600" indent="0"/>
                      <a:r>
                        <a:rPr lang="ru" sz="550">
                          <a:latin typeface="Arial"/>
                        </a:rPr>
                        <a:t>Декабрь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</a:tr>
              <a:tr h="118143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Учебная неделя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13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14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15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/>
                    </a:p>
                  </a:txBody>
                  <a:tcPr marL="0" marR="0" marT="0" marB="0"/>
                </a:tc>
              </a:tr>
              <a:tr h="182278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понедельник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30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</a:tr>
              <a:tr h="151899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вторник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31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solidFill>
                            <a:srgbClr val="3B3542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</a:tr>
              <a:tr h="175527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среда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</a:tr>
              <a:tr h="165401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четверг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solidFill>
                            <a:srgbClr val="3B3542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dirty="0"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</a:tr>
              <a:tr h="168776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пятница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solidFill>
                            <a:srgbClr val="4E4D49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</a:tr>
              <a:tr h="41950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суббота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solidFill>
                            <a:srgbClr val="22202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30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</a:tr>
              <a:tr h="168776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воскресенье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17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24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8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15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22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29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12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19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26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17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24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31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</a:tr>
              <a:tr h="209283"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indent="0" algn="ctr"/>
                      <a:r>
                        <a:rPr lang="ru" sz="550">
                          <a:latin typeface="Arial"/>
                        </a:rPr>
                        <a:t>Январь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114300" indent="0"/>
                      <a:r>
                        <a:rPr lang="ru" sz="550">
                          <a:latin typeface="Arial"/>
                        </a:rPr>
                        <a:t>Февраль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Март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indent="0" algn="r"/>
                      <a:r>
                        <a:rPr lang="ru" sz="550">
                          <a:latin typeface="Arial"/>
                        </a:rPr>
                        <a:t>Апрел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ь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Май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</a:tr>
              <a:tr h="219409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Учебная неделя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solidFill>
                            <a:srgbClr val="222021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19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24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29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30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31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32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32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33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34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/>
                    </a:p>
                  </a:txBody>
                  <a:tcPr marL="0" marR="0" marT="0" marB="0"/>
                </a:tc>
              </a:tr>
              <a:tr h="182278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понедельник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19</a:t>
                      </a:r>
                    </a:p>
                  </a:txBody>
                  <a:tcPr marL="0" marR="0" marT="0" marB="0" anchor="ctr">
                    <a:solidFill>
                      <a:srgbClr val="99CDFF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25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158650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вторник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20</a:t>
                      </a:r>
                    </a:p>
                  </a:txBody>
                  <a:tcPr marL="0" marR="0" marT="0" marB="0" anchor="ctr">
                    <a:solidFill>
                      <a:srgbClr val="99CDFF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26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</a:tr>
              <a:tr h="165401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среда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solidFill>
                            <a:srgbClr val="4E4D49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21</a:t>
                      </a:r>
                    </a:p>
                  </a:txBody>
                  <a:tcPr marL="0" marR="0" marT="0" marB="0" anchor="ctr">
                    <a:solidFill>
                      <a:srgbClr val="99CDFF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27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</a:tr>
              <a:tr h="185654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четверг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22</a:t>
                      </a:r>
                    </a:p>
                  </a:txBody>
                  <a:tcPr marL="0" marR="0" marT="0" marB="0" anchor="ctr">
                    <a:solidFill>
                      <a:srgbClr val="99CDFF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28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9</a:t>
                      </a:r>
                    </a:p>
                  </a:txBody>
                  <a:tcPr marL="0" marR="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</a:tr>
              <a:tr h="148523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пятница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solidFill>
                            <a:srgbClr val="222021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23</a:t>
                      </a:r>
                    </a:p>
                  </a:txBody>
                  <a:tcPr marL="0" marR="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 baseline="30000">
                          <a:latin typeface="Tahoma"/>
                        </a:rPr>
                        <a:t>8</a:t>
                      </a:r>
                    </a:p>
                  </a:txBody>
                  <a:tcPr marL="0" marR="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29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</a:tr>
              <a:tr h="165401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суббота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b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24</a:t>
                      </a:r>
                    </a:p>
                  </a:txBody>
                  <a:tcPr marL="0" marR="0" marT="0" marB="0" anchor="ctr">
                    <a:solidFill>
                      <a:srgbClr val="99CDFF"/>
                    </a:solidFill>
                  </a:tcPr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23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30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650"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</a:tr>
              <a:tr h="185654">
                <a:tc>
                  <a:txBody>
                    <a:bodyPr/>
                    <a:lstStyle/>
                    <a:p>
                      <a:pPr indent="0"/>
                      <a:r>
                        <a:rPr lang="ru" sz="650" i="1">
                          <a:latin typeface="Calibri"/>
                        </a:rPr>
                        <a:t>воскресенье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7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21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28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11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18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25</a:t>
                      </a:r>
                    </a:p>
                  </a:txBody>
                  <a:tcPr marL="0" marR="0" marT="0" marB="0" anchor="ctr">
                    <a:solidFill>
                      <a:srgbClr val="99CDFF"/>
                    </a:solidFill>
                  </a:tcPr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17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24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31</a:t>
                      </a:r>
                    </a:p>
                  </a:txBody>
                  <a:tcPr marL="0" marR="0" marT="0" marB="0" anchor="ctr">
                    <a:solidFill>
                      <a:srgbClr val="98FF66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7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21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28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endParaRPr sz="800"/>
                    </a:p>
                  </a:txBody>
                  <a:tcPr marL="0" marR="0" marT="0" marB="0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12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>
                          <a:latin typeface="Arial"/>
                        </a:rPr>
                        <a:t>19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550" dirty="0">
                          <a:latin typeface="Arial"/>
                        </a:rPr>
                        <a:t>26</a:t>
                      </a:r>
                    </a:p>
                  </a:txBody>
                  <a:tcPr marL="0" marR="0" marT="0" marB="0" anchor="ctr">
                    <a:solidFill>
                      <a:srgbClr val="FBD4B3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815072" y="5297424"/>
            <a:ext cx="749808" cy="85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00">
                <a:latin typeface="Arial"/>
              </a:rPr>
              <a:t>■ каникулярные дни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704832" y="5297424"/>
            <a:ext cx="719328" cy="85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00">
                <a:latin typeface="Arial"/>
              </a:rPr>
              <a:t>- праздничные дни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027664" y="5273040"/>
            <a:ext cx="1024128" cy="1097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00">
                <a:solidFill>
                  <a:srgbClr val="222021"/>
                </a:solidFill>
                <a:latin typeface="Arial"/>
              </a:rPr>
              <a:t>каникулы </a:t>
            </a:r>
            <a:r>
              <a:rPr lang="ru" sz="600">
                <a:latin typeface="Arial"/>
              </a:rPr>
              <a:t>для 1 -х классов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080" y="377952"/>
            <a:ext cx="11097768" cy="1965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2400" indent="0">
              <a:spcAft>
                <a:spcPts val="1890"/>
              </a:spcAft>
            </a:pPr>
            <a:r>
              <a:rPr lang="ru" sz="2500" spc="-50">
                <a:solidFill>
                  <a:srgbClr val="445469"/>
                </a:solidFill>
                <a:latin typeface="Calibri"/>
              </a:rPr>
              <a:t>Реализация программы по физической культуре на уровне НОО</a:t>
            </a:r>
          </a:p>
          <a:p>
            <a:pPr indent="0" algn="just">
              <a:lnSpc>
                <a:spcPts val="2160"/>
              </a:lnSpc>
            </a:pPr>
            <a:r>
              <a:rPr lang="ru" sz="1700">
                <a:solidFill>
                  <a:srgbClr val="0467C1"/>
                </a:solidFill>
                <a:latin typeface="Calibri"/>
              </a:rPr>
              <a:t>•    Основные разделы, обязательные для изучения в каждом классе:</a:t>
            </a:r>
          </a:p>
          <a:p>
            <a:pPr marL="279400" indent="0">
              <a:lnSpc>
                <a:spcPts val="2160"/>
              </a:lnSpc>
            </a:pPr>
            <a:r>
              <a:rPr lang="ru" sz="1700">
                <a:solidFill>
                  <a:srgbClr val="172144"/>
                </a:solidFill>
                <a:latin typeface="Calibri"/>
              </a:rPr>
              <a:t>«Знания о физической культуре»,</a:t>
            </a:r>
          </a:p>
          <a:p>
            <a:pPr marL="279400" indent="0">
              <a:lnSpc>
                <a:spcPts val="2160"/>
              </a:lnSpc>
            </a:pPr>
            <a:r>
              <a:rPr lang="ru" sz="1700">
                <a:solidFill>
                  <a:srgbClr val="172144"/>
                </a:solidFill>
                <a:latin typeface="Calibri"/>
              </a:rPr>
              <a:t>«Способы самостоятельной деятельности»,</a:t>
            </a:r>
          </a:p>
          <a:p>
            <a:pPr marL="279400" indent="0">
              <a:lnSpc>
                <a:spcPts val="2160"/>
              </a:lnSpc>
            </a:pPr>
            <a:r>
              <a:rPr lang="ru" sz="1700">
                <a:solidFill>
                  <a:srgbClr val="172144"/>
                </a:solidFill>
                <a:latin typeface="Calibri"/>
              </a:rPr>
              <a:t>«Физическое совершенствование»</a:t>
            </a:r>
          </a:p>
          <a:p>
            <a:pPr indent="0" algn="just">
              <a:lnSpc>
                <a:spcPts val="2160"/>
              </a:lnSpc>
              <a:spcAft>
                <a:spcPts val="1260"/>
              </a:spcAft>
            </a:pPr>
            <a:r>
              <a:rPr lang="ru" sz="1700">
                <a:solidFill>
                  <a:srgbClr val="0467C1"/>
                </a:solidFill>
                <a:latin typeface="Calibri"/>
              </a:rPr>
              <a:t>•    Раздел «Физическое совершенствование» </a:t>
            </a:r>
            <a:r>
              <a:rPr lang="ru" sz="1700">
                <a:solidFill>
                  <a:srgbClr val="172144"/>
                </a:solidFill>
                <a:latin typeface="Calibri"/>
              </a:rPr>
              <a:t>реализуется исходя из </a:t>
            </a:r>
            <a:r>
              <a:rPr lang="ru" sz="1700">
                <a:solidFill>
                  <a:srgbClr val="C00000"/>
                </a:solidFill>
                <a:latin typeface="Calibri"/>
              </a:rPr>
              <a:t>наличия материально-технической базы ОУ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8640" y="2670048"/>
            <a:ext cx="1810512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1260"/>
              </a:spcBef>
              <a:spcAft>
                <a:spcPts val="2940"/>
              </a:spcAft>
            </a:pPr>
            <a:r>
              <a:rPr lang="ru" sz="1700">
                <a:solidFill>
                  <a:srgbClr val="0467C1"/>
                </a:solidFill>
                <a:latin typeface="Calibri"/>
              </a:rPr>
              <a:t>Количество часов: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75401"/>
              </p:ext>
            </p:extLst>
          </p:nvPr>
        </p:nvGraphicFramePr>
        <p:xfrm>
          <a:off x="1847528" y="3075949"/>
          <a:ext cx="2062594" cy="2873331"/>
        </p:xfrm>
        <a:graphic>
          <a:graphicData uri="http://schemas.openxmlformats.org/drawingml/2006/table">
            <a:tbl>
              <a:tblPr/>
              <a:tblGrid>
                <a:gridCol w="503563"/>
                <a:gridCol w="634489"/>
                <a:gridCol w="924542"/>
              </a:tblGrid>
              <a:tr h="720080">
                <a:tc>
                  <a:txBody>
                    <a:bodyPr/>
                    <a:lstStyle/>
                    <a:p>
                      <a:pPr marR="431800" indent="0" algn="r">
                        <a:spcAft>
                          <a:spcPts val="210"/>
                        </a:spcAft>
                      </a:pPr>
                      <a:endParaRPr lang="ru" sz="1000" b="1" dirty="0">
                        <a:solidFill>
                          <a:srgbClr val="305695"/>
                        </a:solidFill>
                        <a:latin typeface="Arial"/>
                      </a:endParaRPr>
                    </a:p>
                    <a:p>
                      <a:pPr marR="431800" indent="0" algn="r">
                        <a:spcAft>
                          <a:spcPts val="210"/>
                        </a:spcAft>
                      </a:pPr>
                      <a:endParaRPr lang="ru" sz="1000" b="1" dirty="0">
                        <a:solidFill>
                          <a:srgbClr val="305695"/>
                        </a:solidFill>
                        <a:latin typeface="Arial"/>
                      </a:endParaRPr>
                    </a:p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ru" sz="1700" dirty="0" smtClean="0">
                          <a:solidFill>
                            <a:srgbClr val="305695"/>
                          </a:solidFill>
                          <a:latin typeface="Calibri"/>
                        </a:rPr>
                        <a:t> </a:t>
                      </a:r>
                      <a:r>
                        <a:rPr lang="ru" sz="1050" dirty="0">
                          <a:latin typeface="Times New Roman"/>
                        </a:rPr>
                        <a:t>1</a:t>
                      </a:r>
                    </a:p>
                    <a:p>
                      <a:pPr indent="0">
                        <a:spcAft>
                          <a:spcPts val="210"/>
                        </a:spcAft>
                      </a:pPr>
                      <a:endParaRPr lang="ru" sz="1000" b="1" dirty="0">
                        <a:solidFill>
                          <a:srgbClr val="305695"/>
                        </a:solidFill>
                        <a:latin typeface="Arial"/>
                      </a:endParaRPr>
                    </a:p>
                    <a:p>
                      <a:pPr indent="0"/>
                      <a:endParaRPr lang="ru" sz="1050" dirty="0">
                        <a:solidFill>
                          <a:srgbClr val="305695"/>
                        </a:solidFill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dirty="0">
                          <a:latin typeface="Calibri"/>
                        </a:rPr>
                        <a:t>класс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>
                          <a:latin typeface="Calibri"/>
                        </a:rPr>
                        <a:t>— 99 ч;</a:t>
                      </a:r>
                    </a:p>
                  </a:txBody>
                  <a:tcPr marL="0" marR="0" marT="0" marB="0" anchor="ctr"/>
                </a:tc>
              </a:tr>
              <a:tr h="367834">
                <a:tc>
                  <a:txBody>
                    <a:bodyPr/>
                    <a:lstStyle/>
                    <a:p>
                      <a:pPr marL="139700" indent="0"/>
                      <a:r>
                        <a:rPr lang="ru" sz="1700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>
                          <a:latin typeface="Calibri"/>
                        </a:rPr>
                        <a:t>класс 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>
                          <a:latin typeface="Calibri"/>
                        </a:rPr>
                        <a:t>- 102 ч;</a:t>
                      </a:r>
                    </a:p>
                  </a:txBody>
                  <a:tcPr marL="0" marR="0" marT="0" marB="0" anchor="ctr"/>
                </a:tc>
              </a:tr>
              <a:tr h="408704">
                <a:tc>
                  <a:txBody>
                    <a:bodyPr/>
                    <a:lstStyle/>
                    <a:p>
                      <a:pPr marL="139700" indent="0">
                        <a:spcAft>
                          <a:spcPts val="210"/>
                        </a:spcAft>
                      </a:pPr>
                      <a:r>
                        <a:rPr lang="ru" sz="1700" dirty="0">
                          <a:latin typeface="Calibri"/>
                        </a:rPr>
                        <a:t>3</a:t>
                      </a:r>
                    </a:p>
                    <a:p>
                      <a:pPr indent="0"/>
                      <a:endParaRPr lang="ru" sz="1050" dirty="0">
                        <a:solidFill>
                          <a:srgbClr val="305695"/>
                        </a:solidFill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>
                          <a:latin typeface="Calibri"/>
                        </a:rPr>
                        <a:t>класс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>
                          <a:latin typeface="Calibri"/>
                        </a:rPr>
                        <a:t>— 102 ч;</a:t>
                      </a:r>
                    </a:p>
                  </a:txBody>
                  <a:tcPr marL="0" marR="0" marT="0" marB="0" anchor="ctr"/>
                </a:tc>
              </a:tr>
              <a:tr h="427777">
                <a:tc gridSpan="3">
                  <a:txBody>
                    <a:bodyPr/>
                    <a:lstStyle/>
                    <a:p>
                      <a:endParaRPr sz="23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3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300"/>
                    </a:p>
                  </a:txBody>
                  <a:tcPr marL="0" marR="0" marT="0" marB="0"/>
                </a:tc>
              </a:tr>
              <a:tr h="435951">
                <a:tc>
                  <a:txBody>
                    <a:bodyPr/>
                    <a:lstStyle/>
                    <a:p>
                      <a:pPr indent="0" algn="just">
                        <a:spcAft>
                          <a:spcPts val="630"/>
                        </a:spcAft>
                      </a:pPr>
                      <a:endParaRPr lang="ru" sz="1000" b="1" dirty="0">
                        <a:solidFill>
                          <a:srgbClr val="305695"/>
                        </a:solidFill>
                        <a:latin typeface="Arial"/>
                      </a:endParaRPr>
                    </a:p>
                    <a:p>
                      <a:pPr marL="203200" indent="0"/>
                      <a:r>
                        <a:rPr lang="ru" sz="1700" dirty="0">
                          <a:latin typeface="Calibri"/>
                        </a:rPr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 indent="0"/>
                      <a:r>
                        <a:rPr lang="ru" sz="1700">
                          <a:latin typeface="Calibri"/>
                        </a:rPr>
                        <a:t>класс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>
                          <a:latin typeface="Calibri"/>
                        </a:rPr>
                        <a:t>— 68 ч.</a:t>
                      </a:r>
                    </a:p>
                  </a:txBody>
                  <a:tcPr marL="0" marR="0" marT="0" marB="0" anchor="ctr"/>
                </a:tc>
              </a:tr>
              <a:tr h="149858">
                <a:tc>
                  <a:txBody>
                    <a:bodyPr/>
                    <a:lstStyle/>
                    <a:p>
                      <a:pPr indent="0" algn="just"/>
                      <a:endParaRPr lang="ru" sz="1100" b="1" i="1" spc="150" dirty="0">
                        <a:solidFill>
                          <a:srgbClr val="305695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032248" y="3398520"/>
            <a:ext cx="3163824" cy="2194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Bef>
                <a:spcPts val="2940"/>
              </a:spcBef>
              <a:spcAft>
                <a:spcPts val="6090"/>
              </a:spcAft>
            </a:pPr>
            <a:r>
              <a:rPr lang="ru" sz="1700">
                <a:solidFill>
                  <a:srgbClr val="C00000"/>
                </a:solidFill>
                <a:latin typeface="Calibri"/>
              </a:rPr>
              <a:t>по 3 часа в неделю в 1-3 классах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23104" y="4672584"/>
            <a:ext cx="6653784" cy="13319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60"/>
              </a:lnSpc>
              <a:spcBef>
                <a:spcPts val="6090"/>
              </a:spcBef>
            </a:pPr>
            <a:r>
              <a:rPr lang="ru" sz="1700">
                <a:solidFill>
                  <a:srgbClr val="C00000"/>
                </a:solidFill>
                <a:latin typeface="Calibri"/>
              </a:rPr>
              <a:t>2 часа в неделю — в рамках учебного плана</a:t>
            </a:r>
          </a:p>
          <a:p>
            <a:pPr indent="0" algn="just">
              <a:lnSpc>
                <a:spcPts val="2160"/>
              </a:lnSpc>
            </a:pPr>
            <a:r>
              <a:rPr lang="ru" sz="1700">
                <a:solidFill>
                  <a:srgbClr val="C00000"/>
                </a:solidFill>
                <a:latin typeface="Calibri"/>
              </a:rPr>
              <a:t>+1 час в неделю — двигательная активность (за рамками ФГОС НОО за счет часов внеурочной деятельности,</a:t>
            </a:r>
          </a:p>
          <a:p>
            <a:pPr marR="127000" indent="0" algn="just">
              <a:lnSpc>
                <a:spcPts val="2160"/>
              </a:lnSpc>
              <a:spcAft>
                <a:spcPts val="1050"/>
              </a:spcAft>
            </a:pPr>
            <a:r>
              <a:rPr lang="ru" sz="1800" b="1" i="1">
                <a:solidFill>
                  <a:srgbClr val="C00000"/>
                </a:solidFill>
                <a:latin typeface="Calibri"/>
              </a:rPr>
              <a:t>например: </a:t>
            </a:r>
            <a:r>
              <a:rPr lang="ru" sz="1800" i="1">
                <a:solidFill>
                  <a:srgbClr val="C00000"/>
                </a:solidFill>
                <a:latin typeface="Calibri"/>
              </a:rPr>
              <a:t>ритмика, танцы, аэробика, подвижные игры народов России и т.п.)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2920" y="6288024"/>
            <a:ext cx="9198864" cy="4084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56"/>
              </a:lnSpc>
              <a:spcBef>
                <a:spcPts val="1050"/>
              </a:spcBef>
            </a:pPr>
            <a:r>
              <a:rPr lang="ru" sz="1300">
                <a:latin typeface="Calibri"/>
              </a:rPr>
              <a:t>“ август 2023 г. - разработка ИСРО РАО федеральных рабочих программ по всем учебным предметам на базовом уровне (возможна ФРП по предмету «Физическая культура» при 2 часах в неделю)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1136904"/>
            <a:ext cx="3200400" cy="15666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151632"/>
            <a:ext cx="3557016" cy="13776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64" y="4876800"/>
            <a:ext cx="3444240" cy="150571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10968" y="100584"/>
            <a:ext cx="6769608" cy="3017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b="1">
                <a:solidFill>
                  <a:srgbClr val="21507A"/>
                </a:solidFill>
                <a:latin typeface="Calibri"/>
              </a:rPr>
              <a:t>Федеральный перечень учебников на уровне НОО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5864" y="1408176"/>
            <a:ext cx="536448" cy="2194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R="127000" indent="0" algn="just">
              <a:lnSpc>
                <a:spcPts val="984"/>
              </a:lnSpc>
            </a:pPr>
            <a:r>
              <a:rPr lang="ru" sz="950" b="1">
                <a:solidFill>
                  <a:srgbClr val="D68D5E"/>
                </a:solidFill>
                <a:latin typeface="Times New Roman"/>
              </a:rPr>
              <a:t>усскии </a:t>
            </a:r>
            <a:r>
              <a:rPr lang="ru" sz="950">
                <a:solidFill>
                  <a:srgbClr val="854924"/>
                </a:solidFill>
                <a:latin typeface="Franklin Gothic Heavy"/>
              </a:rPr>
              <a:t>1 </a:t>
            </a:r>
            <a:r>
              <a:rPr lang="ru" sz="950">
                <a:solidFill>
                  <a:srgbClr val="D68D5E"/>
                </a:solidFill>
                <a:latin typeface="Franklin Gothic Heavy"/>
              </a:rPr>
              <a:t>ЯЗЫК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00912" y="1444752"/>
            <a:ext cx="643128" cy="2651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936"/>
              </a:lnSpc>
            </a:pPr>
            <a:r>
              <a:rPr lang="ru" sz="950" b="1">
                <a:solidFill>
                  <a:srgbClr val="D68D5E"/>
                </a:solidFill>
                <a:latin typeface="Times New Roman"/>
              </a:rPr>
              <a:t>Русский </a:t>
            </a:r>
            <a:r>
              <a:rPr lang="ru" sz="800" i="1" spc="300">
                <a:solidFill>
                  <a:srgbClr val="C55743"/>
                </a:solidFill>
                <a:latin typeface="Franklin Gothic Heavy"/>
              </a:rPr>
              <a:t>.Ж</a:t>
            </a:r>
            <a:r>
              <a:rPr lang="ru" sz="950">
                <a:solidFill>
                  <a:srgbClr val="C55743"/>
                </a:solidFill>
                <a:latin typeface="Franklin Gothic Heavy"/>
              </a:rPr>
              <a:t> </a:t>
            </a:r>
            <a:r>
              <a:rPr lang="ru" sz="950">
                <a:solidFill>
                  <a:srgbClr val="D68D5E"/>
                </a:solidFill>
                <a:latin typeface="Franklin Gothic Heavy"/>
              </a:rPr>
              <a:t>ЯЗЫК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39112" y="1600200"/>
            <a:ext cx="518160" cy="3779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936"/>
              </a:lnSpc>
            </a:pPr>
            <a:r>
              <a:rPr lang="ru" sz="950" b="1">
                <a:solidFill>
                  <a:srgbClr val="D68D5E"/>
                </a:solidFill>
                <a:latin typeface="Times New Roman"/>
              </a:rPr>
              <a:t>Русский </a:t>
            </a:r>
            <a:r>
              <a:rPr lang="ru" sz="950">
                <a:solidFill>
                  <a:srgbClr val="D68D5E"/>
                </a:solidFill>
                <a:latin typeface="Franklin Gothic Heavy"/>
              </a:rPr>
              <a:t>. ЯЗЬ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54808" y="1734312"/>
            <a:ext cx="560832" cy="2164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960"/>
              </a:lnSpc>
            </a:pPr>
            <a:r>
              <a:rPr lang="ru" sz="950" b="1">
                <a:solidFill>
                  <a:srgbClr val="D68D5E"/>
                </a:solidFill>
                <a:latin typeface="Times New Roman"/>
              </a:rPr>
              <a:t>усскии </a:t>
            </a:r>
            <a:r>
              <a:rPr lang="ru" sz="950">
                <a:solidFill>
                  <a:srgbClr val="4E4D49"/>
                </a:solidFill>
                <a:latin typeface="Franklin Gothic Heavy"/>
              </a:rPr>
              <a:t>Зч </a:t>
            </a:r>
            <a:r>
              <a:rPr lang="ru" sz="950">
                <a:solidFill>
                  <a:srgbClr val="D68D5E"/>
                </a:solidFill>
                <a:latin typeface="Franklin Gothic Heavy"/>
              </a:rPr>
              <a:t>ЯЗЫК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32560" y="2301240"/>
            <a:ext cx="216408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BB9C83"/>
                </a:solidFill>
                <a:latin typeface="Franklin Gothic Heavy"/>
              </a:rPr>
              <a:t>Часть I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01112" y="2551176"/>
            <a:ext cx="219456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BB9C83"/>
                </a:solidFill>
                <a:latin typeface="Tahoma"/>
              </a:rPr>
              <a:t>Часть I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4464" y="2868168"/>
            <a:ext cx="1670304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305695"/>
                </a:solidFill>
                <a:latin typeface="Calibri"/>
              </a:rPr>
              <a:t>«Школа России»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65632" y="4599432"/>
            <a:ext cx="1536192" cy="1889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305695"/>
                </a:solidFill>
                <a:latin typeface="Calibri"/>
              </a:rPr>
              <a:t>«Перспектива»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45992" y="5157216"/>
            <a:ext cx="64008" cy="944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 b="1">
                <a:solidFill>
                  <a:srgbClr val="C00000"/>
                </a:solidFill>
                <a:latin typeface="Arial"/>
              </a:rPr>
              <a:t>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339840" y="2673096"/>
            <a:ext cx="2206752" cy="2962656"/>
          </a:xfrm>
          <a:prstGeom prst="rect">
            <a:avLst/>
          </a:prstGeom>
          <a:solidFill>
            <a:srgbClr val="F4B184"/>
          </a:solidFill>
        </p:spPr>
        <p:txBody>
          <a:bodyPr lIns="0" tIns="0" rIns="0" bIns="0">
            <a:noAutofit/>
          </a:bodyPr>
          <a:lstStyle/>
          <a:p>
            <a:pPr indent="0" algn="just">
              <a:spcAft>
                <a:spcPts val="3360"/>
              </a:spcAft>
            </a:pPr>
            <a:r>
              <a:rPr lang="ru" sz="2500" spc="-50" dirty="0" smtClean="0">
                <a:solidFill>
                  <a:srgbClr val="672A61"/>
                </a:solidFill>
                <a:latin typeface="Calibri"/>
              </a:rPr>
              <a:t>   </a:t>
            </a:r>
            <a:endParaRPr lang="ru" sz="2500" spc="-50" dirty="0">
              <a:solidFill>
                <a:srgbClr val="305695"/>
              </a:solidFill>
              <a:latin typeface="Calibri"/>
            </a:endParaRPr>
          </a:p>
          <a:p>
            <a:pPr indent="0" algn="ctr">
              <a:lnSpc>
                <a:spcPts val="2376"/>
              </a:lnSpc>
            </a:pPr>
            <a:r>
              <a:rPr lang="ru" sz="1900" b="1" dirty="0">
                <a:latin typeface="Calibri"/>
              </a:rPr>
              <a:t>Содержание</a:t>
            </a:r>
          </a:p>
          <a:p>
            <a:pPr indent="0" algn="ctr">
              <a:lnSpc>
                <a:spcPts val="2376"/>
              </a:lnSpc>
            </a:pPr>
            <a:r>
              <a:rPr lang="ru" sz="1900" b="1" dirty="0">
                <a:latin typeface="Calibri"/>
              </a:rPr>
              <a:t>учебников</a:t>
            </a:r>
          </a:p>
          <a:p>
            <a:pPr indent="0" algn="ctr">
              <a:lnSpc>
                <a:spcPts val="2376"/>
              </a:lnSpc>
            </a:pPr>
            <a:r>
              <a:rPr lang="ru" sz="1900" b="1" dirty="0">
                <a:latin typeface="Calibri"/>
              </a:rPr>
              <a:t>соответствует</a:t>
            </a:r>
          </a:p>
          <a:p>
            <a:pPr indent="0" algn="ctr">
              <a:lnSpc>
                <a:spcPts val="2376"/>
              </a:lnSpc>
              <a:spcAft>
                <a:spcPts val="1050"/>
              </a:spcAft>
            </a:pPr>
            <a:r>
              <a:rPr lang="ru" sz="1900" b="1" dirty="0">
                <a:latin typeface="Calibri"/>
              </a:rPr>
              <a:t>ФРП</a:t>
            </a:r>
          </a:p>
          <a:p>
            <a:pPr indent="0"/>
            <a:endParaRPr lang="ru" sz="1700" dirty="0">
              <a:solidFill>
                <a:srgbClr val="C00000"/>
              </a:solidFill>
              <a:latin typeface="Calibri"/>
            </a:endParaRPr>
          </a:p>
          <a:p>
            <a:pPr indent="0" algn="just"/>
            <a:endParaRPr lang="ru" sz="3400" i="1" dirty="0">
              <a:solidFill>
                <a:srgbClr val="305695"/>
              </a:solidFill>
              <a:latin typeface="Tahoma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549384" y="2154936"/>
            <a:ext cx="2008632" cy="13197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Используем учебную литературу фонда</a:t>
            </a:r>
          </a:p>
          <a:p>
            <a:pPr marL="165100" indent="0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образовательной</a:t>
            </a:r>
          </a:p>
          <a:p>
            <a:pPr indent="0" algn="ctr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организации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01040" y="6470904"/>
            <a:ext cx="2883408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305695"/>
                </a:solidFill>
                <a:latin typeface="Calibri"/>
              </a:rPr>
              <a:t>«Начальная школа XXI века»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007352" y="6135624"/>
            <a:ext cx="4718304" cy="5212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2160"/>
              </a:lnSpc>
            </a:pPr>
            <a:r>
              <a:rPr lang="ru" sz="1700">
                <a:latin typeface="Arial"/>
              </a:rPr>
              <a:t>Приказ Министерства просвещения</a:t>
            </a:r>
          </a:p>
          <a:p>
            <a:pPr indent="0" algn="r">
              <a:lnSpc>
                <a:spcPts val="2160"/>
              </a:lnSpc>
            </a:pPr>
            <a:r>
              <a:rPr lang="ru" sz="1700">
                <a:latin typeface="Arial"/>
              </a:rPr>
              <a:t>Российской Федерации от 21.09.2022 № 858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" y="1386840"/>
            <a:ext cx="2490216" cy="13776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544" y="3209544"/>
            <a:ext cx="2755392" cy="12435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4953000"/>
            <a:ext cx="2868168" cy="142951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410968" y="100584"/>
            <a:ext cx="6769608" cy="3017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b="1">
                <a:solidFill>
                  <a:srgbClr val="21507A"/>
                </a:solidFill>
                <a:latin typeface="Calibri"/>
              </a:rPr>
              <a:t>Федеральный перечень учебников на уровне НОО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57600" y="2983992"/>
            <a:ext cx="115824" cy="1127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solidFill>
                  <a:srgbClr val="C00000"/>
                </a:solidFill>
                <a:latin typeface="Calibri"/>
              </a:rPr>
              <a:t>ч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08704" y="2688336"/>
            <a:ext cx="1615440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solidFill>
                  <a:srgbClr val="4472C4"/>
                </a:solidFill>
                <a:latin typeface="Calibri"/>
              </a:rPr>
              <a:t>«Школа России»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20312" y="3529584"/>
            <a:ext cx="1490472" cy="22250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solidFill>
                  <a:srgbClr val="4472C4"/>
                </a:solidFill>
                <a:latin typeface="Calibri"/>
              </a:rPr>
              <a:t>«Перспектива»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1648" y="4636008"/>
            <a:ext cx="1828800" cy="457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36"/>
              </a:lnSpc>
            </a:pPr>
            <a:r>
              <a:rPr lang="ru" sz="1700">
                <a:solidFill>
                  <a:srgbClr val="4472C4"/>
                </a:solidFill>
                <a:latin typeface="Calibri"/>
              </a:rPr>
              <a:t>«Начальная школа XXI века»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96456" y="3474720"/>
            <a:ext cx="1530096" cy="1501279"/>
          </a:xfrm>
          <a:prstGeom prst="rect">
            <a:avLst/>
          </a:prstGeom>
          <a:solidFill>
            <a:srgbClr val="F4B184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2376"/>
              </a:lnSpc>
            </a:pPr>
            <a:r>
              <a:rPr lang="ru" sz="1900" b="1">
                <a:latin typeface="Calibri"/>
              </a:rPr>
              <a:t>Содержание</a:t>
            </a:r>
          </a:p>
          <a:p>
            <a:pPr marL="177800" indent="0">
              <a:lnSpc>
                <a:spcPts val="2376"/>
              </a:lnSpc>
            </a:pPr>
            <a:r>
              <a:rPr lang="ru" sz="1900" b="1">
                <a:latin typeface="Calibri"/>
              </a:rPr>
              <a:t>учебников</a:t>
            </a:r>
          </a:p>
          <a:p>
            <a:pPr indent="0">
              <a:lnSpc>
                <a:spcPts val="2376"/>
              </a:lnSpc>
            </a:pPr>
            <a:r>
              <a:rPr lang="ru" sz="1900" b="1">
                <a:latin typeface="Calibri"/>
              </a:rPr>
              <a:t>соответствует</a:t>
            </a:r>
          </a:p>
          <a:p>
            <a:pPr indent="0" algn="ctr">
              <a:lnSpc>
                <a:spcPts val="2376"/>
              </a:lnSpc>
            </a:pPr>
            <a:r>
              <a:rPr lang="ru" sz="1900" b="1">
                <a:latin typeface="Calibri"/>
              </a:rPr>
              <a:t>ПРП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549384" y="2154936"/>
            <a:ext cx="2008632" cy="13197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Используем учебную литературу фонда</a:t>
            </a:r>
          </a:p>
          <a:p>
            <a:pPr marL="165100" indent="0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образовательной</a:t>
            </a:r>
          </a:p>
          <a:p>
            <a:pPr indent="0" algn="ctr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организации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42176" y="6074664"/>
            <a:ext cx="4718304" cy="5212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2160"/>
              </a:lnSpc>
            </a:pPr>
            <a:r>
              <a:rPr lang="ru" sz="1700">
                <a:latin typeface="Arial"/>
              </a:rPr>
              <a:t>Приказ Министерства просвещения</a:t>
            </a:r>
          </a:p>
          <a:p>
            <a:pPr indent="0" algn="r">
              <a:lnSpc>
                <a:spcPts val="2160"/>
              </a:lnSpc>
            </a:pPr>
            <a:r>
              <a:rPr lang="ru" sz="1700">
                <a:latin typeface="Arial"/>
              </a:rPr>
              <a:t>Российской Федерации от 21.09.2022 № 858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76" y="1444752"/>
            <a:ext cx="3813048" cy="14538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64" y="2996184"/>
            <a:ext cx="6199632" cy="16672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290" y="4623816"/>
            <a:ext cx="7603160" cy="148781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410968" y="100584"/>
            <a:ext cx="6769608" cy="3017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b="1">
                <a:solidFill>
                  <a:srgbClr val="21507A"/>
                </a:solidFill>
                <a:latin typeface="Calibri"/>
              </a:rPr>
              <a:t>Федеральный перечень учебников на уровне НОО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52544" y="2706624"/>
            <a:ext cx="1645920" cy="1950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solidFill>
                  <a:srgbClr val="4472C4"/>
                </a:solidFill>
                <a:latin typeface="Calibri"/>
              </a:rPr>
              <a:t>«Школа России»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28048" y="2706624"/>
            <a:ext cx="1957402" cy="1917192"/>
          </a:xfrm>
          <a:prstGeom prst="rect">
            <a:avLst/>
          </a:prstGeom>
          <a:solidFill>
            <a:srgbClr val="F4B184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2376"/>
              </a:lnSpc>
            </a:pPr>
            <a:r>
              <a:rPr lang="ru" sz="1900" b="1" dirty="0">
                <a:latin typeface="Calibri"/>
              </a:rPr>
              <a:t>Содержание</a:t>
            </a:r>
          </a:p>
          <a:p>
            <a:pPr marL="177800" indent="0">
              <a:lnSpc>
                <a:spcPts val="2376"/>
              </a:lnSpc>
            </a:pPr>
            <a:r>
              <a:rPr lang="ru" sz="1900" b="1" dirty="0">
                <a:latin typeface="Calibri"/>
              </a:rPr>
              <a:t>учебников</a:t>
            </a:r>
          </a:p>
          <a:p>
            <a:pPr indent="0">
              <a:lnSpc>
                <a:spcPts val="2376"/>
              </a:lnSpc>
            </a:pPr>
            <a:r>
              <a:rPr lang="ru" sz="1900" b="1" dirty="0">
                <a:latin typeface="Calibri"/>
              </a:rPr>
              <a:t>соответствует</a:t>
            </a:r>
          </a:p>
          <a:p>
            <a:pPr indent="0" algn="ctr">
              <a:lnSpc>
                <a:spcPts val="2376"/>
              </a:lnSpc>
            </a:pPr>
            <a:r>
              <a:rPr lang="ru" sz="1900" b="1" dirty="0">
                <a:latin typeface="Calibri"/>
              </a:rPr>
              <a:t>ФРП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49384" y="2154936"/>
            <a:ext cx="2008632" cy="13197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Используем учебную литературу фонда</a:t>
            </a:r>
          </a:p>
          <a:p>
            <a:pPr marL="165100" indent="0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образовательной</a:t>
            </a:r>
          </a:p>
          <a:p>
            <a:pPr indent="0" algn="ctr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организации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41464" y="6242304"/>
            <a:ext cx="4718304" cy="5212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2160"/>
              </a:lnSpc>
            </a:pPr>
            <a:r>
              <a:rPr lang="ru" sz="1700">
                <a:latin typeface="Arial"/>
              </a:rPr>
              <a:t>Приказ Министерства просвещения</a:t>
            </a:r>
          </a:p>
          <a:p>
            <a:pPr indent="0" algn="r">
              <a:lnSpc>
                <a:spcPts val="2160"/>
              </a:lnSpc>
            </a:pPr>
            <a:r>
              <a:rPr lang="ru" sz="1700">
                <a:latin typeface="Arial"/>
              </a:rPr>
              <a:t>Российской Федерации от 21.09.2022 № 858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208" y="1310640"/>
            <a:ext cx="2822448" cy="14538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48" y="3230880"/>
            <a:ext cx="2731008" cy="12984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92" y="4806097"/>
            <a:ext cx="7898816" cy="154070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50136" y="115824"/>
            <a:ext cx="7879080" cy="3444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700" b="1">
                <a:solidFill>
                  <a:srgbClr val="21507A"/>
                </a:solidFill>
                <a:latin typeface="Calibri"/>
              </a:rPr>
              <a:t>Федеральный перечень учебников на уровне НОО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63168" y="1554480"/>
            <a:ext cx="880872" cy="3108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/>
            <a:r>
              <a:rPr lang="ru" sz="1000" b="1">
                <a:solidFill>
                  <a:srgbClr val="15692A"/>
                </a:solidFill>
                <a:latin typeface="Times New Roman"/>
              </a:rPr>
              <a:t>Окружающий</a:t>
            </a:r>
          </a:p>
          <a:p>
            <a:pPr marR="165100" indent="0" algn="r"/>
            <a:r>
              <a:rPr lang="ru" sz="1000" b="1">
                <a:solidFill>
                  <a:srgbClr val="15692A"/>
                </a:solidFill>
                <a:latin typeface="Times New Roman"/>
              </a:rPr>
              <a:t>МИР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47672" y="1630680"/>
            <a:ext cx="624840" cy="2499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/>
            <a:r>
              <a:rPr lang="ru" sz="950" b="1">
                <a:solidFill>
                  <a:srgbClr val="15692A"/>
                </a:solidFill>
                <a:latin typeface="Times New Roman"/>
              </a:rPr>
              <a:t>(ужающии</a:t>
            </a:r>
          </a:p>
          <a:p>
            <a:pPr indent="0"/>
            <a:r>
              <a:rPr lang="ru" sz="1000" b="1">
                <a:solidFill>
                  <a:srgbClr val="15692A"/>
                </a:solidFill>
                <a:latin typeface="Times New Roman"/>
              </a:rPr>
              <a:t>МИР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94432" y="1645920"/>
            <a:ext cx="944880" cy="1341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 b="1">
                <a:solidFill>
                  <a:srgbClr val="398843"/>
                </a:solidFill>
                <a:latin typeface="Times New Roman"/>
              </a:rPr>
              <a:t>ощий </a:t>
            </a:r>
            <a:r>
              <a:rPr lang="ru" sz="1000" b="1">
                <a:solidFill>
                  <a:srgbClr val="34A368"/>
                </a:solidFill>
                <a:latin typeface="Times New Roman"/>
              </a:rPr>
              <a:t>ающии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41648" y="2584704"/>
            <a:ext cx="1612392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solidFill>
                  <a:srgbClr val="0467C1"/>
                </a:solidFill>
                <a:latin typeface="Calibri"/>
              </a:rPr>
              <a:t>«Школа России»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16680" y="3773424"/>
            <a:ext cx="1490472" cy="22250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solidFill>
                  <a:srgbClr val="4472C4"/>
                </a:solidFill>
                <a:latin typeface="Calibri"/>
              </a:rPr>
              <a:t>«Перспектива»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12024" y="2584704"/>
            <a:ext cx="2210184" cy="2249424"/>
          </a:xfrm>
          <a:prstGeom prst="rect">
            <a:avLst/>
          </a:prstGeom>
          <a:solidFill>
            <a:srgbClr val="F4B184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2376"/>
              </a:lnSpc>
            </a:pPr>
            <a:r>
              <a:rPr lang="ru" sz="1900" b="1" dirty="0">
                <a:latin typeface="Calibri"/>
              </a:rPr>
              <a:t>Содержание</a:t>
            </a:r>
          </a:p>
          <a:p>
            <a:pPr marL="177800" indent="0">
              <a:lnSpc>
                <a:spcPts val="2376"/>
              </a:lnSpc>
            </a:pPr>
            <a:r>
              <a:rPr lang="ru" sz="1900" b="1" dirty="0">
                <a:latin typeface="Calibri"/>
              </a:rPr>
              <a:t>учебников</a:t>
            </a:r>
          </a:p>
          <a:p>
            <a:pPr indent="0">
              <a:lnSpc>
                <a:spcPts val="2376"/>
              </a:lnSpc>
            </a:pPr>
            <a:r>
              <a:rPr lang="ru" sz="1900" b="1" dirty="0">
                <a:latin typeface="Calibri"/>
              </a:rPr>
              <a:t>соответствует</a:t>
            </a:r>
          </a:p>
          <a:p>
            <a:pPr indent="0" algn="ctr">
              <a:lnSpc>
                <a:spcPts val="2376"/>
              </a:lnSpc>
            </a:pPr>
            <a:r>
              <a:rPr lang="ru" sz="1900" b="1" dirty="0">
                <a:latin typeface="Calibri"/>
              </a:rPr>
              <a:t>ПРП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796272" y="3499104"/>
            <a:ext cx="2063496" cy="13350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Используем учебную литературу фонда</a:t>
            </a:r>
          </a:p>
          <a:p>
            <a:pPr marL="190500" indent="0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образовательной</a:t>
            </a:r>
          </a:p>
          <a:p>
            <a:pPr indent="0" algn="ctr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организации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416" y="2033016"/>
            <a:ext cx="350520" cy="3474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4360" y="5114544"/>
            <a:ext cx="478536" cy="4754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57784" y="234696"/>
            <a:ext cx="3788664" cy="3322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500" spc="-50">
                <a:solidFill>
                  <a:srgbClr val="21507A"/>
                </a:solidFill>
                <a:latin typeface="Calibri"/>
              </a:rPr>
              <a:t>Внеурочная деятельность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229088" y="170688"/>
            <a:ext cx="1542288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1700" u="sng">
                <a:solidFill>
                  <a:srgbClr val="0467C1"/>
                </a:solidFill>
                <a:latin typeface="Calibri"/>
                <a:hlinkClick r:id="rId4"/>
              </a:rPr>
              <a:t>https://edsoo.ru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1310640"/>
            <a:ext cx="3380232" cy="35204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R="266700" indent="0" algn="ctr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ФОП НОО</a:t>
            </a:r>
          </a:p>
          <a:p>
            <a:pPr marR="266700" indent="0" algn="ctr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Направления внеурочной деятельности</a:t>
            </a:r>
          </a:p>
          <a:p>
            <a:pPr indent="0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1.    Спортивно- оздоровительная деятельность</a:t>
            </a:r>
          </a:p>
          <a:p>
            <a:pPr indent="0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2.    Проектно-исследовательская деятельность</a:t>
            </a:r>
          </a:p>
          <a:p>
            <a:pPr indent="0" algn="just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3.    Коммуникативная деятельность</a:t>
            </a:r>
          </a:p>
          <a:p>
            <a:pPr indent="0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4.    Художественно-эстетическая творческая деятельность</a:t>
            </a:r>
          </a:p>
          <a:p>
            <a:pPr indent="0" algn="just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5.    Информационная культура</a:t>
            </a:r>
          </a:p>
          <a:p>
            <a:pPr indent="0" algn="just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6.    Интеллектуальные марафоны</a:t>
            </a:r>
          </a:p>
          <a:p>
            <a:pPr indent="0" algn="just">
              <a:lnSpc>
                <a:spcPts val="2136"/>
              </a:lnSpc>
            </a:pPr>
            <a:r>
              <a:rPr lang="ru" sz="1700">
                <a:solidFill>
                  <a:srgbClr val="1D3365"/>
                </a:solidFill>
                <a:latin typeface="Calibri"/>
              </a:rPr>
              <a:t>7.    «Учение с увлечением!»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5760" y="5522976"/>
            <a:ext cx="3959352" cy="6278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2160"/>
              </a:lnSpc>
            </a:pPr>
            <a:r>
              <a:rPr lang="ru" sz="2300" dirty="0" smtClean="0">
                <a:solidFill>
                  <a:srgbClr val="222021"/>
                </a:solidFill>
                <a:latin typeface="Calibri"/>
              </a:rPr>
              <a:t>ЕДИНОЕ </a:t>
            </a:r>
            <a:r>
              <a:rPr lang="ru" sz="2300" dirty="0">
                <a:solidFill>
                  <a:srgbClr val="222021"/>
                </a:solidFill>
                <a:latin typeface="Calibri"/>
              </a:rPr>
              <a:t>СОДЕРЖАНИЕ </a:t>
            </a:r>
            <a:r>
              <a:rPr lang="ru" sz="2300" dirty="0" smtClean="0">
                <a:solidFill>
                  <a:srgbClr val="672A61"/>
                </a:solidFill>
                <a:latin typeface="Calibri"/>
              </a:rPr>
              <a:t> </a:t>
            </a:r>
            <a:r>
              <a:rPr lang="ru" sz="2300" dirty="0">
                <a:solidFill>
                  <a:srgbClr val="222021"/>
                </a:solidFill>
                <a:latin typeface="Calibri"/>
              </a:rPr>
              <a:t>ОБЩЕГО ОБРАЗОВАНИЯ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99304" y="1078992"/>
            <a:ext cx="2508504" cy="3992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704"/>
              </a:lnSpc>
            </a:pPr>
            <a:r>
              <a:rPr lang="ru" sz="1300">
                <a:solidFill>
                  <a:srgbClr val="222021"/>
                </a:solidFill>
                <a:latin typeface="Calibri"/>
              </a:rPr>
              <a:t>Перечень программ внеурочной деятельности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09432" y="868680"/>
            <a:ext cx="3459480" cy="6217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81000" indent="0">
              <a:lnSpc>
                <a:spcPts val="1704"/>
              </a:lnSpc>
            </a:pPr>
            <a:r>
              <a:rPr lang="ru" sz="1300" dirty="0">
                <a:solidFill>
                  <a:srgbClr val="222021"/>
                </a:solidFill>
                <a:latin typeface="Calibri"/>
              </a:rPr>
              <a:t>Примерная рабочая программа курса внеурочной деятельности</a:t>
            </a:r>
          </a:p>
          <a:p>
            <a:pPr indent="0"/>
            <a:endParaRPr lang="en-US" sz="1000" b="1" dirty="0">
              <a:solidFill>
                <a:srgbClr val="746A3F"/>
              </a:solidFill>
              <a:latin typeface="Arial"/>
            </a:endParaRPr>
          </a:p>
          <a:p>
            <a:pPr marL="381000" indent="0"/>
            <a:r>
              <a:rPr lang="ru" sz="1300" dirty="0">
                <a:solidFill>
                  <a:srgbClr val="222021"/>
                </a:solidFill>
                <a:latin typeface="Calibri"/>
              </a:rPr>
              <a:t>«Разговоры о важном» (НОО, ООО, СОО)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044440" y="2054352"/>
            <a:ext cx="2898648" cy="8351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300">
                <a:solidFill>
                  <a:srgbClr val="222021"/>
                </a:solidFill>
                <a:latin typeface="Calibri"/>
              </a:rPr>
              <a:t>Примерная рабочая программа курса внеурочной деятельности «Профориентация» (основное общее образование)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050536" y="3681984"/>
            <a:ext cx="2895600" cy="10485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300">
                <a:solidFill>
                  <a:srgbClr val="222021"/>
                </a:solidFill>
                <a:latin typeface="Calibri"/>
              </a:rPr>
              <a:t>Примерная рабочая программа курса внеурочной деятельности «Функциональная грамотность: учимся для жизни» (основное общее образование) (Проект)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778240" y="2054352"/>
            <a:ext cx="2859024" cy="12222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  <a:spcAft>
                <a:spcPts val="840"/>
              </a:spcAft>
            </a:pPr>
            <a:r>
              <a:rPr lang="ru" sz="1300">
                <a:solidFill>
                  <a:srgbClr val="222021"/>
                </a:solidFill>
                <a:latin typeface="Calibri"/>
              </a:rPr>
              <a:t>Примерная рабочая программа курса внеурочной деятельности «Проектно-исследовательская деятельность: гуманитарное направление» (основное общее образование)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781288" y="3526536"/>
            <a:ext cx="2926080" cy="7955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300">
                <a:solidFill>
                  <a:srgbClr val="222021"/>
                </a:solidFill>
                <a:latin typeface="Calibri"/>
              </a:rPr>
              <a:t>Примерная рабочая программа курса внеурочной деятельности «Моя художественная практика» (начальное общее образование) (Проект)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56632" y="5157216"/>
            <a:ext cx="3093720" cy="8351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300">
                <a:solidFill>
                  <a:srgbClr val="222021"/>
                </a:solidFill>
                <a:latin typeface="Calibri"/>
              </a:rPr>
              <a:t>Примерная рабочая программа курса внеурочной деятельности «Мир визуально-пространственных искусств» (основное общее образование) (Проект)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763000" y="5154168"/>
            <a:ext cx="2889504" cy="8351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300">
                <a:solidFill>
                  <a:srgbClr val="222021"/>
                </a:solidFill>
                <a:latin typeface="Calibri"/>
              </a:rPr>
              <a:t>Примерная рабочая программа курса внеурочной деятельности «Предметной области "Искусство" (Музыка)» "Хоровое пение" (Проект)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884152" y="6522720"/>
            <a:ext cx="109728" cy="914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50">
                <a:solidFill>
                  <a:srgbClr val="958D8E"/>
                </a:solidFill>
                <a:latin typeface="Calibri"/>
              </a:rPr>
              <a:t>17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64" y="972312"/>
            <a:ext cx="3029712" cy="13807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456" y="3163824"/>
            <a:ext cx="2176272" cy="10302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16" y="5233416"/>
            <a:ext cx="890016" cy="6370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3288" y="5330952"/>
            <a:ext cx="2471928" cy="14478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90016" y="374904"/>
            <a:ext cx="10287000" cy="3505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700" spc="-50">
                <a:solidFill>
                  <a:srgbClr val="21507A"/>
                </a:solidFill>
                <a:latin typeface="Calibri"/>
              </a:rPr>
              <a:t>Рекомендации УМО по тематике программ внеурочной деятельности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802624" y="1463040"/>
            <a:ext cx="2365248" cy="890016"/>
          </a:xfrm>
          <a:prstGeom prst="rect">
            <a:avLst/>
          </a:prstGeom>
          <a:solidFill>
            <a:srgbClr val="4473C5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856"/>
              </a:lnSpc>
            </a:pPr>
            <a:r>
              <a:rPr lang="ru" sz="2300" b="1" dirty="0">
                <a:solidFill>
                  <a:srgbClr val="FFFFFF"/>
                </a:solidFill>
                <a:latin typeface="Calibri"/>
              </a:rPr>
              <a:t>Профориентация ( 2-4 класс)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08176" y="2447544"/>
            <a:ext cx="4011168" cy="1219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/>
            <a:endParaRPr lang="ru" sz="1700" dirty="0">
              <a:solidFill>
                <a:srgbClr val="305695"/>
              </a:solidFill>
              <a:latin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96746" y="2569464"/>
            <a:ext cx="3619134" cy="1246632"/>
          </a:xfrm>
          <a:prstGeom prst="rect">
            <a:avLst/>
          </a:prstGeom>
          <a:solidFill>
            <a:srgbClr val="4473C5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856"/>
              </a:lnSpc>
            </a:pPr>
            <a:r>
              <a:rPr lang="ru" sz="2300" b="1" dirty="0">
                <a:solidFill>
                  <a:srgbClr val="FFFFFF"/>
                </a:solidFill>
                <a:latin typeface="Calibri"/>
              </a:rPr>
              <a:t>Программы по формированию основ </a:t>
            </a:r>
            <a:r>
              <a:rPr lang="ru" sz="2300" b="1" dirty="0" smtClean="0">
                <a:solidFill>
                  <a:srgbClr val="FFFFFF"/>
                </a:solidFill>
                <a:latin typeface="Calibri"/>
              </a:rPr>
              <a:t>ФГ     </a:t>
            </a:r>
            <a:r>
              <a:rPr lang="ru" sz="2300" b="1" dirty="0">
                <a:solidFill>
                  <a:srgbClr val="FFFFFF"/>
                </a:solidFill>
                <a:latin typeface="Calibri"/>
              </a:rPr>
              <a:t>( 1-4 класс)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08176" y="3560064"/>
            <a:ext cx="121920" cy="1158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1700" dirty="0">
              <a:solidFill>
                <a:srgbClr val="305695"/>
              </a:solidFill>
              <a:latin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57984" y="4227576"/>
            <a:ext cx="2508504" cy="929616"/>
          </a:xfrm>
          <a:prstGeom prst="rect">
            <a:avLst/>
          </a:prstGeom>
          <a:solidFill>
            <a:srgbClr val="4473C5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880"/>
              </a:lnSpc>
            </a:pPr>
            <a:r>
              <a:rPr lang="ru" sz="2300" b="1" dirty="0">
                <a:solidFill>
                  <a:srgbClr val="FFFFFF"/>
                </a:solidFill>
                <a:latin typeface="Calibri"/>
              </a:rPr>
              <a:t>Смысловое чтение ( 1-4 класс)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241536" y="3511296"/>
            <a:ext cx="1450848" cy="853808"/>
          </a:xfrm>
          <a:prstGeom prst="rect">
            <a:avLst/>
          </a:prstGeom>
          <a:solidFill>
            <a:srgbClr val="4473C5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856"/>
              </a:lnSpc>
            </a:pPr>
            <a:r>
              <a:rPr lang="ru" sz="2300" b="1" dirty="0">
                <a:solidFill>
                  <a:srgbClr val="FFFFFF"/>
                </a:solidFill>
                <a:latin typeface="Calibri"/>
              </a:rPr>
              <a:t>Шахматы </a:t>
            </a:r>
            <a:r>
              <a:rPr lang="ru" sz="2300" b="1" dirty="0" smtClean="0">
                <a:solidFill>
                  <a:srgbClr val="FFFFFF"/>
                </a:solidFill>
                <a:latin typeface="Calibri"/>
              </a:rPr>
              <a:t>  ( </a:t>
            </a:r>
            <a:r>
              <a:rPr lang="ru" sz="2300" b="1" dirty="0">
                <a:solidFill>
                  <a:srgbClr val="FFFFFF"/>
                </a:solidFill>
                <a:latin typeface="Calibri"/>
              </a:rPr>
              <a:t>2-4 класс)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697394"/>
              </p:ext>
            </p:extLst>
          </p:nvPr>
        </p:nvGraphicFramePr>
        <p:xfrm>
          <a:off x="8223504" y="5440680"/>
          <a:ext cx="2499360" cy="1185672"/>
        </p:xfrm>
        <a:graphic>
          <a:graphicData uri="http://schemas.openxmlformats.org/drawingml/2006/table">
            <a:tbl>
              <a:tblPr/>
              <a:tblGrid>
                <a:gridCol w="2499360"/>
              </a:tblGrid>
              <a:tr h="1185672">
                <a:tc>
                  <a:txBody>
                    <a:bodyPr/>
                    <a:lstStyle/>
                    <a:p>
                      <a:pPr indent="0" algn="ctr"/>
                      <a:r>
                        <a:rPr lang="ru" sz="2300" b="1" dirty="0">
                          <a:solidFill>
                            <a:srgbClr val="FFFFFF"/>
                          </a:solidFill>
                          <a:latin typeface="Calibri"/>
                        </a:rPr>
                        <a:t>Инженерное</a:t>
                      </a:r>
                    </a:p>
                    <a:p>
                      <a:pPr indent="0" algn="ctr"/>
                      <a:r>
                        <a:rPr lang="ru" sz="2300" b="1" dirty="0">
                          <a:solidFill>
                            <a:srgbClr val="FFFFFF"/>
                          </a:solidFill>
                          <a:latin typeface="Calibri"/>
                        </a:rPr>
                        <a:t>мышление</a:t>
                      </a:r>
                    </a:p>
                    <a:p>
                      <a:pPr indent="0" algn="ctr"/>
                      <a:r>
                        <a:rPr lang="ru" sz="2300" b="1" dirty="0">
                          <a:solidFill>
                            <a:srgbClr val="FFFFFF"/>
                          </a:solidFill>
                          <a:latin typeface="Calibri"/>
                        </a:rPr>
                        <a:t>( 2-4 класс)</a:t>
                      </a:r>
                    </a:p>
                  </a:txBody>
                  <a:tcPr marL="0" marR="0" marT="0" marB="0" anchor="b">
                    <a:solidFill>
                      <a:srgbClr val="4473C5"/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56" y="679704"/>
            <a:ext cx="1551432" cy="20238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824" y="1670304"/>
            <a:ext cx="612648" cy="5669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856" y="2923032"/>
            <a:ext cx="2578608" cy="35173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5728" y="679704"/>
            <a:ext cx="1658112" cy="16489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1976" y="4684776"/>
            <a:ext cx="691896" cy="7589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8736" y="3383280"/>
            <a:ext cx="2395728" cy="293217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05128" y="131064"/>
            <a:ext cx="9619488" cy="3505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700" spc="-50">
                <a:solidFill>
                  <a:srgbClr val="21507A"/>
                </a:solidFill>
                <a:latin typeface="Calibri"/>
              </a:rPr>
              <a:t>Рекомендации по режиму проведения внеурочной деятельности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67456" y="1264920"/>
            <a:ext cx="5602224" cy="1783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73456" indent="-482600" algn="just">
              <a:lnSpc>
                <a:spcPts val="2400"/>
              </a:lnSpc>
              <a:spcAft>
                <a:spcPts val="1470"/>
              </a:spcAft>
            </a:pPr>
            <a:r>
              <a:rPr lang="ru" sz="1900">
                <a:solidFill>
                  <a:srgbClr val="011A5D"/>
                </a:solidFill>
                <a:latin typeface="Calibri"/>
              </a:rPr>
              <a:t>•    Вариант 1. После уроков (перерыв должен составлять не менее 30 минут)</a:t>
            </a:r>
          </a:p>
          <a:p>
            <a:pPr marL="473456" indent="-482600" algn="just">
              <a:lnSpc>
                <a:spcPts val="2400"/>
              </a:lnSpc>
              <a:spcAft>
                <a:spcPts val="1890"/>
              </a:spcAft>
            </a:pPr>
            <a:r>
              <a:rPr lang="ru" sz="1900">
                <a:solidFill>
                  <a:srgbClr val="011A5D"/>
                </a:solidFill>
                <a:latin typeface="Calibri"/>
              </a:rPr>
              <a:t>•    Вариант 2. Во время каникул (часы внеурочной деятельности выносятся в вакансию и затем оплачиваются как разовые)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58312" y="3459480"/>
            <a:ext cx="5620512" cy="2392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400"/>
              </a:lnSpc>
              <a:spcBef>
                <a:spcPts val="1890"/>
              </a:spcBef>
            </a:pPr>
            <a:r>
              <a:rPr lang="ru" sz="2000" b="1" i="1">
                <a:solidFill>
                  <a:srgbClr val="011A5D"/>
                </a:solidFill>
                <a:latin typeface="Calibri"/>
              </a:rPr>
              <a:t>При организации внеурочной деятельности обучающихся могут использоваться возможности организаций дополнительного образования, культуры, спорта. В период каникул для продолжения внеурочной деятельности могут использоваться возможности специализированных лагерей, тематических лагерных смен, летних школ.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08" y="1905000"/>
            <a:ext cx="6172200" cy="4953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4512" y="1938528"/>
            <a:ext cx="2212848" cy="26883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8632" y="1600200"/>
            <a:ext cx="2081784" cy="28925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91056" y="390144"/>
            <a:ext cx="8820912" cy="609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420"/>
              </a:spcAft>
            </a:pPr>
            <a:r>
              <a:rPr lang="ru" sz="2500" spc="-50">
                <a:solidFill>
                  <a:srgbClr val="445469"/>
                </a:solidFill>
                <a:latin typeface="Calibri"/>
              </a:rPr>
              <a:t>Воспитательный потенциал урока</a:t>
            </a:r>
          </a:p>
          <a:p>
            <a:pPr indent="0"/>
            <a:r>
              <a:rPr lang="ru" sz="1700">
                <a:solidFill>
                  <a:srgbClr val="305695"/>
                </a:solidFill>
                <a:latin typeface="Calibri"/>
              </a:rPr>
              <a:t>Воспитание ценностного отношения к своей Родине -России средствами разных предметов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27632" y="1249680"/>
            <a:ext cx="1118616" cy="128016"/>
          </a:xfrm>
          <a:prstGeom prst="rect">
            <a:avLst/>
          </a:prstGeom>
          <a:solidFill>
            <a:srgbClr val="FEFF99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850">
                <a:solidFill>
                  <a:srgbClr val="E55A1F"/>
                </a:solidFill>
                <a:latin typeface="Franklin Gothic Heavy"/>
              </a:rPr>
              <a:t>Что </a:t>
            </a:r>
            <a:r>
              <a:rPr lang="ru" sz="600" b="1" cap="small">
                <a:solidFill>
                  <a:srgbClr val="E55A1F"/>
                </a:solidFill>
                <a:latin typeface="Arial"/>
              </a:rPr>
              <a:t>такое Родина?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64864" y="1310640"/>
            <a:ext cx="856488" cy="179832"/>
          </a:xfrm>
          <a:prstGeom prst="rect">
            <a:avLst/>
          </a:prstGeom>
          <a:solidFill>
            <a:srgbClr val="FEFF99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552"/>
              </a:lnSpc>
            </a:pPr>
            <a:r>
              <a:rPr lang="ru" sz="450" b="1">
                <a:solidFill>
                  <a:srgbClr val="E2432A"/>
                </a:solidFill>
                <a:latin typeface="Tahoma"/>
              </a:rPr>
              <a:t>ЧТО МЫ ЗНАЕМ О НАРОДАХ РОССИИ?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01640" y="2615184"/>
            <a:ext cx="441960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не допустить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602224" y="2746248"/>
            <a:ext cx="341376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и техники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005328" y="5407152"/>
            <a:ext cx="332232" cy="1341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/>
            <a:r>
              <a:rPr lang="ru" sz="500">
                <a:solidFill>
                  <a:srgbClr val="8F5B63"/>
                </a:solidFill>
                <a:latin typeface="Calibri"/>
              </a:rPr>
              <a:t>РОДИНА-*</a:t>
            </a:r>
          </a:p>
          <a:p>
            <a:pPr indent="0" algn="r"/>
            <a:r>
              <a:rPr lang="ru" sz="400">
                <a:solidFill>
                  <a:srgbClr val="8F5B63"/>
                </a:solidFill>
                <a:latin typeface="Franklin Gothic Heavy"/>
              </a:rPr>
              <a:t>ЗОВЕТ!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89304" y="4087368"/>
            <a:ext cx="551688" cy="1066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00" b="1">
                <a:solidFill>
                  <a:srgbClr val="222021"/>
                </a:solidFill>
                <a:latin typeface="Arial"/>
              </a:rPr>
              <a:t>Горб России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322576" y="4087368"/>
            <a:ext cx="560832" cy="944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00" b="1">
                <a:solidFill>
                  <a:srgbClr val="222021"/>
                </a:solidFill>
                <a:latin typeface="Arial"/>
              </a:rPr>
              <a:t>Флаг России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75944" y="5440680"/>
            <a:ext cx="1386840" cy="457200"/>
          </a:xfrm>
          <a:prstGeom prst="rect">
            <a:avLst/>
          </a:prstGeom>
          <a:solidFill>
            <a:srgbClr val="F4B184"/>
          </a:solidFill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1700">
                <a:solidFill>
                  <a:srgbClr val="305695"/>
                </a:solidFill>
                <a:latin typeface="Calibri"/>
              </a:rPr>
              <a:t>Литературное</a:t>
            </a:r>
          </a:p>
          <a:p>
            <a:pPr indent="0" algn="ctr"/>
            <a:r>
              <a:rPr lang="ru" sz="1700">
                <a:solidFill>
                  <a:srgbClr val="305695"/>
                </a:solidFill>
                <a:latin typeface="Calibri"/>
              </a:rPr>
              <a:t>чтение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84048" y="1584960"/>
            <a:ext cx="1395984" cy="518160"/>
          </a:xfrm>
          <a:prstGeom prst="rect">
            <a:avLst/>
          </a:prstGeom>
          <a:solidFill>
            <a:srgbClr val="FBD4B3"/>
          </a:solidFill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1700">
                <a:solidFill>
                  <a:srgbClr val="305695"/>
                </a:solidFill>
                <a:latin typeface="Calibri"/>
              </a:rPr>
              <a:t>Окружающий</a:t>
            </a:r>
          </a:p>
          <a:p>
            <a:pPr indent="0" algn="ctr"/>
            <a:r>
              <a:rPr lang="ru" sz="1700">
                <a:solidFill>
                  <a:srgbClr val="305695"/>
                </a:solidFill>
                <a:latin typeface="Calibri"/>
              </a:rPr>
              <a:t>мир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008632" y="1609344"/>
            <a:ext cx="1161288" cy="167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720"/>
              </a:lnSpc>
              <a:spcAft>
                <a:spcPts val="420"/>
              </a:spcAft>
            </a:pPr>
            <a:r>
              <a:rPr lang="ru" sz="750">
                <a:solidFill>
                  <a:srgbClr val="4E4D49"/>
                </a:solidFill>
                <a:latin typeface="Calibri"/>
              </a:rPr>
              <a:t>пи, чго такое Родина и по а каждому из мае.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005584" y="1883664"/>
            <a:ext cx="1176528" cy="2621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720"/>
              </a:lnSpc>
            </a:pPr>
            <a:r>
              <a:rPr lang="ru" sz="750">
                <a:solidFill>
                  <a:srgbClr val="4E4D49"/>
                </a:solidFill>
                <a:latin typeface="Calibri"/>
              </a:rPr>
              <a:t>вы знаете о кашей страж те) Отправимся в путеше </a:t>
            </a:r>
            <a:r>
              <a:rPr lang="en-US" sz="750">
                <a:solidFill>
                  <a:srgbClr val="4E4D49"/>
                </a:solidFill>
                <a:latin typeface="Calibri"/>
              </a:rPr>
              <a:t>hpwel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493264" y="3115056"/>
            <a:ext cx="243840" cy="640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/>
            <a:r>
              <a:rPr lang="ru" sz="1000" b="1">
                <a:solidFill>
                  <a:srgbClr val="D68D5E"/>
                </a:solidFill>
                <a:latin typeface="Arial"/>
              </a:rPr>
              <a:t>/ </a:t>
            </a:r>
            <a:r>
              <a:rPr lang="ru" sz="1000" b="1">
                <a:solidFill>
                  <a:srgbClr val="746A3F"/>
                </a:solidFill>
                <a:latin typeface="Arial"/>
              </a:rPr>
              <a:t>*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34184" y="3215640"/>
            <a:ext cx="228600" cy="1219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1100" b="1" i="1">
                <a:solidFill>
                  <a:srgbClr val="796E13"/>
                </a:solidFill>
                <a:latin typeface="Calibri"/>
              </a:rPr>
              <a:t>№...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499104" y="1627632"/>
            <a:ext cx="1560576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4E4D49"/>
                </a:solidFill>
                <a:latin typeface="Arial"/>
              </a:rPr>
              <a:t>Узнаем, какие народы жиоут </a:t>
            </a:r>
            <a:r>
              <a:rPr lang="ru" sz="450">
                <a:solidFill>
                  <a:srgbClr val="696969"/>
                </a:solidFill>
                <a:latin typeface="Arial"/>
              </a:rPr>
              <a:t>о России. </a:t>
            </a:r>
            <a:r>
              <a:rPr lang="ru" sz="450">
                <a:solidFill>
                  <a:srgbClr val="4E4D49"/>
                </a:solidFill>
                <a:latin typeface="Arial"/>
              </a:rPr>
              <a:t>ОСсу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700272" y="1706880"/>
            <a:ext cx="1389888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4E4D49"/>
                </a:solidFill>
                <a:latin typeface="Arial"/>
              </a:rPr>
              <a:t>ном они различаются и </a:t>
            </a:r>
            <a:r>
              <a:rPr lang="ru" sz="450">
                <a:solidFill>
                  <a:srgbClr val="585A5E"/>
                </a:solidFill>
                <a:latin typeface="Arial"/>
              </a:rPr>
              <a:t>что соязыооот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493008" y="1712976"/>
            <a:ext cx="134112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4E4D49"/>
                </a:solidFill>
                <a:latin typeface="Franklin Gothic Heavy"/>
              </a:rPr>
              <a:t>ДИМ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499104" y="1786128"/>
            <a:ext cx="597408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4E4D49"/>
                </a:solidFill>
                <a:latin typeface="Arial"/>
              </a:rPr>
              <a:t>их друг с другом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602736" y="1914144"/>
            <a:ext cx="347472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3B3542"/>
                </a:solidFill>
                <a:latin typeface="Calibri"/>
              </a:rPr>
              <a:t>Вспомните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023360" y="1920240"/>
            <a:ext cx="359664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4E4D49"/>
                </a:solidFill>
                <a:latin typeface="Arial"/>
              </a:rPr>
              <a:t>какие нар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639312" y="1987296"/>
            <a:ext cx="713232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4E4D49"/>
                </a:solidFill>
                <a:latin typeface="Arial"/>
              </a:rPr>
              <a:t>Рассмотрите на рис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693920" y="2036064"/>
            <a:ext cx="950976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 cap="small">
                <a:solidFill>
                  <a:srgbClr val="D67A36"/>
                </a:solidFill>
                <a:latin typeface="Arial"/>
              </a:rPr>
              <a:t>Страна, открывшая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499104" y="2054352"/>
            <a:ext cx="877824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4E4D49"/>
                </a:solidFill>
                <a:latin typeface="Arial"/>
              </a:rPr>
              <a:t>некоторых народов Росс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499104" y="2127504"/>
            <a:ext cx="877824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4E4D49"/>
                </a:solidFill>
                <a:latin typeface="Arial"/>
              </a:rPr>
              <a:t>костюмы людей. Подум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828032" y="2139696"/>
            <a:ext cx="682752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D67A36"/>
                </a:solidFill>
                <a:latin typeface="Calibri"/>
              </a:rPr>
              <a:t>ПУТЬ </a:t>
            </a:r>
            <a:r>
              <a:rPr lang="ru" sz="750">
                <a:solidFill>
                  <a:srgbClr val="D67A36"/>
                </a:solidFill>
                <a:latin typeface="Calibri"/>
              </a:rPr>
              <a:t>в космос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681984" y="2206752"/>
            <a:ext cx="694944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>
                <a:solidFill>
                  <a:srgbClr val="4E4D49"/>
                </a:solidFill>
                <a:latin typeface="Arial"/>
              </a:rPr>
              <a:t>с другом все наро/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493008" y="2212848"/>
            <a:ext cx="128016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450">
                <a:solidFill>
                  <a:srgbClr val="3B3542"/>
                </a:solidFill>
                <a:latin typeface="Arial"/>
              </a:rPr>
              <a:t>Wp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480560" y="2499360"/>
            <a:ext cx="1444752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Вся послевоенная история прошла под знаком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419600" y="2560320"/>
            <a:ext cx="1481328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борьбы за мир. Люди самоотверженно труди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425696" y="2627376"/>
            <a:ext cx="963168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пись, чтобы укрепить оборону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425696" y="2694432"/>
            <a:ext cx="396240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696969"/>
                </a:solidFill>
                <a:latin typeface="Arial"/>
              </a:rPr>
              <a:t>НОВОЙ ВОЙНЫ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895088" y="2694432"/>
            <a:ext cx="1030224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Велики были достижения наших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419600" y="2761488"/>
            <a:ext cx="1146048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ученых. Успехи отечественной науки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425696" y="2828544"/>
            <a:ext cx="853440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прославились во всем мире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560064" y="2877312"/>
            <a:ext cx="646176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>
                <a:solidFill>
                  <a:srgbClr val="4E4D49"/>
                </a:solidFill>
                <a:latin typeface="Calibri"/>
              </a:rPr>
              <a:t>Русский Татары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486656" y="2889504"/>
            <a:ext cx="1438656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Наша страна первой вышла в космос. В 1957 го¬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4419600" y="2968752"/>
            <a:ext cx="1176528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ду вся планета узнала русское слово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663184" y="2968752"/>
            <a:ext cx="219456" cy="426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 spc="-50">
                <a:solidFill>
                  <a:srgbClr val="7A7A7A"/>
                </a:solidFill>
                <a:latin typeface="Garamond"/>
              </a:rPr>
              <a:t>□пушив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425696" y="3023616"/>
            <a:ext cx="1499616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В этом году на орбиту был выведен первый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492752" y="3090672"/>
            <a:ext cx="1170432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истории искусственный спутник Земли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486656" y="3151632"/>
            <a:ext cx="1444752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А несколько лет спустя весь мир облетела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4431792" y="3218688"/>
            <a:ext cx="1499616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весть: человек впервые побывал в космосе. Это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4425696" y="3285744"/>
            <a:ext cx="1481328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был советский гражданин Юрий Алексеевич Га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431792" y="3352800"/>
            <a:ext cx="1475232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гарин. 12 апреля 1961 года он 108 минут про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4431792" y="3419856"/>
            <a:ext cx="1456944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вел на орбите в космическом корабле «Восток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3578352" y="3547872"/>
            <a:ext cx="652272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>
                <a:solidFill>
                  <a:srgbClr val="4E4D49"/>
                </a:solidFill>
                <a:latin typeface="Calibri"/>
              </a:rPr>
              <a:t>Буряты Осетины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37888" y="4102608"/>
            <a:ext cx="182880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latin typeface="Arial"/>
              </a:rPr>
              <a:t>I рм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657344" y="4102608"/>
            <a:ext cx="365760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7A7A7A"/>
                </a:solidFill>
                <a:latin typeface="Arial"/>
              </a:rPr>
              <a:t>искусственный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736336" y="4151376"/>
            <a:ext cx="207264" cy="426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958D8E"/>
                </a:solidFill>
                <a:latin typeface="Tahoma"/>
              </a:rPr>
              <a:t>королев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5425440" y="4157472"/>
            <a:ext cx="128016" cy="426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 i="1">
                <a:latin typeface="Arial"/>
              </a:rPr>
              <a:t>яя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5260848" y="4620768"/>
            <a:ext cx="926592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4E4D49"/>
                </a:solidFill>
                <a:latin typeface="Arial"/>
              </a:rPr>
              <a:t>Темы проектов </a:t>
            </a:r>
            <a:r>
              <a:rPr lang="ru" sz="450">
                <a:solidFill>
                  <a:srgbClr val="696969"/>
                </a:solidFill>
                <a:latin typeface="Arial"/>
              </a:rPr>
              <a:t>(на выбор)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5327904" y="4693920"/>
            <a:ext cx="755904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Они защищали Родину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327904" y="4773168"/>
            <a:ext cx="213360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Россия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657088" y="4773168"/>
            <a:ext cx="402336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Родина моя.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5327904" y="4846320"/>
            <a:ext cx="1475232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Как не гордиться мне тобой, о Родина моя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266944" y="4943856"/>
            <a:ext cx="1530096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Расспросите своих родителей, бабушек, деду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5413248" y="5023104"/>
            <a:ext cx="1383792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Великои Отечественной воине. Какие во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5163312" y="5096256"/>
            <a:ext cx="1658112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энные события им запомнились из воспоминании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5163312" y="5169408"/>
            <a:ext cx="1664208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близких людей? Какие книги о воине оставили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5419344" y="5242560"/>
            <a:ext cx="1408176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их памяти? Какие песни и стихи хотелось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5163312" y="5254752"/>
            <a:ext cx="146304" cy="426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 spc="-50">
                <a:latin typeface="Candara"/>
              </a:rPr>
              <a:t>след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5163312" y="5315712"/>
            <a:ext cx="487680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бы послушать?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5266944" y="5443728"/>
            <a:ext cx="518160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>
                <a:solidFill>
                  <a:srgbClr val="4E4D49"/>
                </a:solidFill>
                <a:latin typeface="Calibri"/>
              </a:rPr>
              <a:t>План действий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5334000" y="5541264"/>
            <a:ext cx="1316736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Выберите понравившуюся тему проекта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5327904" y="5614416"/>
            <a:ext cx="1499616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Совместно определите, как вы будете пред¬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5266944" y="5693664"/>
            <a:ext cx="847344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ставлять выбранную тему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5364480" y="5772912"/>
            <a:ext cx="359664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Литера тури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5858256" y="5785104"/>
            <a:ext cx="176784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85A5E"/>
                </a:solidFill>
                <a:latin typeface="Calibri"/>
              </a:rPr>
              <a:t>вечер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5370576" y="5852160"/>
            <a:ext cx="822960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Музыкальная композиция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5370576" y="5931408"/>
            <a:ext cx="676656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Устный радиожурнал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5370576" y="6010656"/>
            <a:ext cx="670560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Книга воспоминании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5370576" y="6089904"/>
            <a:ext cx="713232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Вечер военной песни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5370576" y="6163056"/>
            <a:ext cx="396240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Фотомонтаж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5340096" y="6242304"/>
            <a:ext cx="1048512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Пусть каждый напишет ответ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6449568" y="6248400"/>
            <a:ext cx="359664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7A7A7A"/>
                </a:solidFill>
                <a:latin typeface="Arial"/>
              </a:rPr>
              <a:t>на вопрос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5297424" y="6309360"/>
            <a:ext cx="1194816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Что значит для меня моя Родина?»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5266944" y="6382512"/>
            <a:ext cx="304800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Обсудите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5974080" y="6382512"/>
            <a:ext cx="829056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чья работа наиболее ин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5699760" y="6394704"/>
            <a:ext cx="207264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 spc="-50">
                <a:latin typeface="Calibri"/>
              </a:rPr>
              <a:t>группе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5931408" y="6455664"/>
            <a:ext cx="877824" cy="609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585A5E"/>
                </a:solidFill>
                <a:latin typeface="Arial"/>
              </a:rPr>
              <a:t>Выберите одно сочинение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5266944" y="6467856"/>
            <a:ext cx="249936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 spc="-50">
                <a:latin typeface="Candara"/>
              </a:rPr>
              <a:t>гересна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5644896" y="6467856"/>
            <a:ext cx="213360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 spc="-50">
                <a:latin typeface="Candara"/>
              </a:rPr>
              <a:t>уд 1чна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5273040" y="6534912"/>
            <a:ext cx="1432560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696969"/>
                </a:solidFill>
                <a:latin typeface="Arial"/>
              </a:rPr>
              <a:t>которое можно будет прочитать на вечере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8043672" y="1429512"/>
            <a:ext cx="1292352" cy="237744"/>
          </a:xfrm>
          <a:prstGeom prst="rect">
            <a:avLst/>
          </a:prstGeom>
          <a:solidFill>
            <a:srgbClr val="FBD4B3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solidFill>
                  <a:srgbClr val="305695"/>
                </a:solidFill>
                <a:latin typeface="Calibri"/>
              </a:rPr>
              <a:t>Русский язык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7583424" y="4706112"/>
            <a:ext cx="3672840" cy="19110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R="2120900" indent="0">
              <a:lnSpc>
                <a:spcPts val="744"/>
              </a:lnSpc>
              <a:spcAft>
                <a:spcPts val="840"/>
              </a:spcAft>
            </a:pPr>
            <a:r>
              <a:rPr lang="ru" sz="650">
                <a:solidFill>
                  <a:srgbClr val="3B3542"/>
                </a:solidFill>
                <a:latin typeface="Times New Roman"/>
              </a:rPr>
              <a:t>Об использовании государственных символов Российской Федерации</a:t>
            </a:r>
          </a:p>
          <a:p>
            <a:pPr indent="266700" algn="just">
              <a:lnSpc>
                <a:spcPts val="1104"/>
              </a:lnSpc>
            </a:pPr>
            <a:r>
              <a:rPr lang="ru" sz="650">
                <a:solidFill>
                  <a:srgbClr val="3B3542"/>
                </a:solidFill>
                <a:latin typeface="Times New Roman"/>
              </a:rPr>
              <a:t>В целях исполнения подпункта «а» пункта 1 перечня поручений по итогам встречи Президента Российской Федерации с общественностью по вопросам общего образования 25 августа 2021 г. от 30 сентября 2021 г. № Пр-1845 об использовании государственных символов Российской Федерации в государственных и муниципальных общеобразовательных организациях, </a:t>
            </a:r>
            <a:r>
              <a:rPr lang="ru" sz="650">
                <a:solidFill>
                  <a:srgbClr val="305695"/>
                </a:solidFill>
                <a:latin typeface="Times New Roman"/>
              </a:rPr>
              <a:t>а </a:t>
            </a:r>
            <a:r>
              <a:rPr lang="ru" sz="650">
                <a:solidFill>
                  <a:srgbClr val="3B3542"/>
                </a:solidFill>
                <a:latin typeface="Times New Roman"/>
              </a:rPr>
              <a:t>также согласно протокольному решению по итогам заседания Межведомственной комиссии по историческому просвещению от 24 марта 2022 г. № 2 в части разработки и поэтапного внедрения (начиная с 12 апреля 2022 г.) предложений и комплекса мер по изучению истории государственных символов Российской Федерации, церемонии поднятия Государственного флага Российской Федерации и исполнению Государственного гимна Российской Федерации (краткой версии) в практику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776" y="2228088"/>
            <a:ext cx="1688592" cy="27767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88592" y="496824"/>
            <a:ext cx="8360664" cy="777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840"/>
              </a:spcAft>
            </a:pPr>
            <a:r>
              <a:rPr lang="ru" sz="2500" spc="-50">
                <a:solidFill>
                  <a:srgbClr val="011A5D"/>
                </a:solidFill>
                <a:latin typeface="Calibri"/>
              </a:rPr>
              <a:t>Воспитательный потенциал урока литературного чтения.</a:t>
            </a:r>
          </a:p>
          <a:p>
            <a:pPr indent="0" algn="ctr"/>
            <a:r>
              <a:rPr lang="ru" sz="2500" spc="-50">
                <a:solidFill>
                  <a:srgbClr val="011A5D"/>
                </a:solidFill>
                <a:latin typeface="Calibri"/>
              </a:rPr>
              <a:t>Формируем личностные результаты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2182368"/>
            <a:ext cx="3733800" cy="28498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92100" indent="0">
              <a:spcAft>
                <a:spcPts val="840"/>
              </a:spcAft>
            </a:pPr>
            <a:r>
              <a:rPr lang="ru" sz="2200" u="sng">
                <a:latin typeface="Calibri"/>
              </a:rPr>
              <a:t>Духовно-нравственное</a:t>
            </a:r>
          </a:p>
          <a:p>
            <a:pPr indent="0" algn="ctr">
              <a:spcAft>
                <a:spcPts val="840"/>
              </a:spcAft>
            </a:pPr>
            <a:r>
              <a:rPr lang="ru" sz="2200" u="sng">
                <a:latin typeface="Calibri"/>
              </a:rPr>
              <a:t>воспитание:</a:t>
            </a:r>
          </a:p>
          <a:p>
            <a:pPr indent="0" algn="just">
              <a:lnSpc>
                <a:spcPts val="2160"/>
              </a:lnSpc>
            </a:pPr>
            <a:r>
              <a:rPr lang="ru" sz="1700">
                <a:latin typeface="Calibri"/>
              </a:rPr>
              <a:t>освоение опыта человеческих взаимоотношений,    проявление</a:t>
            </a:r>
          </a:p>
          <a:p>
            <a:pPr indent="0" algn="just">
              <a:lnSpc>
                <a:spcPts val="2160"/>
              </a:lnSpc>
            </a:pPr>
            <a:r>
              <a:rPr lang="ru" sz="1700">
                <a:latin typeface="Calibri"/>
              </a:rPr>
              <a:t>сопереживания, уважения, любви, доброжелательности и других моральных качеств к родным и другим людям, независимо от их национальности, социального статуса, вероисповедания.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95744" y="1969008"/>
            <a:ext cx="3800856" cy="35814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R="266700" indent="0" algn="ctr">
              <a:spcAft>
                <a:spcPts val="630"/>
              </a:spcAft>
            </a:pPr>
            <a:r>
              <a:rPr lang="ru" sz="2200" u="sng">
                <a:latin typeface="Calibri"/>
              </a:rPr>
              <a:t>Виды деятельности</a:t>
            </a:r>
          </a:p>
          <a:p>
            <a:pPr marL="304800" indent="-304800">
              <a:lnSpc>
                <a:spcPts val="2160"/>
              </a:lnSpc>
            </a:pPr>
            <a:r>
              <a:rPr lang="ru" sz="1700">
                <a:latin typeface="Calibri"/>
              </a:rPr>
              <a:t>•    Слушание художественных произведений, полноценное восприятие художественного текста</a:t>
            </a:r>
          </a:p>
          <a:p>
            <a:pPr marL="304800" indent="-304800">
              <a:lnSpc>
                <a:spcPts val="2160"/>
              </a:lnSpc>
            </a:pPr>
            <a:r>
              <a:rPr lang="ru" sz="1700">
                <a:latin typeface="Calibri"/>
              </a:rPr>
              <a:t>•    Обсуждение темы произведения, характеров героев, событий</a:t>
            </a:r>
          </a:p>
          <a:p>
            <a:pPr marL="304800" indent="-304800">
              <a:lnSpc>
                <a:spcPts val="2160"/>
              </a:lnSpc>
            </a:pPr>
            <a:r>
              <a:rPr lang="ru" sz="1700">
                <a:latin typeface="Calibri"/>
              </a:rPr>
              <a:t>•    Составление вопросов по содержанию</a:t>
            </a:r>
          </a:p>
          <a:p>
            <a:pPr marL="304800" indent="-304800">
              <a:lnSpc>
                <a:spcPts val="2160"/>
              </a:lnSpc>
            </a:pPr>
            <a:r>
              <a:rPr lang="ru" sz="1700">
                <a:latin typeface="Calibri"/>
              </a:rPr>
              <a:t>•    Характеристика героев с опорой на текст</a:t>
            </a:r>
          </a:p>
          <a:p>
            <a:pPr marL="304800" indent="-304800">
              <a:lnSpc>
                <a:spcPts val="2160"/>
              </a:lnSpc>
            </a:pPr>
            <a:r>
              <a:rPr lang="ru" sz="1700">
                <a:latin typeface="Calibri"/>
              </a:rPr>
              <a:t>•    Воображаемая ситуация: что было бы, если бы герои были другими</a:t>
            </a:r>
          </a:p>
          <a:p>
            <a:pPr indent="0" algn="just">
              <a:lnSpc>
                <a:spcPts val="2160"/>
              </a:lnSpc>
            </a:pPr>
            <a:r>
              <a:rPr lang="ru" sz="1700">
                <a:latin typeface="Calibri"/>
              </a:rPr>
              <a:t>•    Чтение по ролям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504" y="3105912"/>
            <a:ext cx="1688592" cy="2779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2224" y="496824"/>
            <a:ext cx="8159496" cy="777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840"/>
              </a:spcAft>
            </a:pPr>
            <a:r>
              <a:rPr lang="ru" sz="2500" spc="-50">
                <a:solidFill>
                  <a:srgbClr val="445469"/>
                </a:solidFill>
                <a:latin typeface="Calibri"/>
              </a:rPr>
              <a:t>Воспитательный потенциал уроках окружающего мира.</a:t>
            </a:r>
          </a:p>
          <a:p>
            <a:pPr indent="0" algn="ctr"/>
            <a:r>
              <a:rPr lang="ru" sz="2500" spc="-50">
                <a:solidFill>
                  <a:srgbClr val="445469"/>
                </a:solidFill>
                <a:latin typeface="Calibri"/>
              </a:rPr>
              <a:t>Формируем личностные результаты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2782824"/>
            <a:ext cx="4724400" cy="33985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28600" indent="0">
              <a:spcAft>
                <a:spcPts val="1050"/>
              </a:spcAft>
            </a:pPr>
            <a:r>
              <a:rPr lang="ru" sz="2200" u="sng">
                <a:latin typeface="Calibri"/>
              </a:rPr>
              <a:t>Воспитание ценности научного</a:t>
            </a:r>
          </a:p>
          <a:p>
            <a:pPr indent="0" algn="ctr">
              <a:spcAft>
                <a:spcPts val="1050"/>
              </a:spcAft>
            </a:pPr>
            <a:r>
              <a:rPr lang="ru" sz="2200" u="sng">
                <a:latin typeface="Calibri"/>
              </a:rPr>
              <a:t>познания:</a:t>
            </a:r>
          </a:p>
          <a:p>
            <a:pPr indent="0" algn="just">
              <a:lnSpc>
                <a:spcPts val="2376"/>
              </a:lnSpc>
            </a:pPr>
            <a:r>
              <a:rPr lang="ru" sz="1900">
                <a:latin typeface="Calibri"/>
              </a:rPr>
              <a:t>осознание ценности познания для развития человека, необходимости самообразования и    саморазвития;</a:t>
            </a:r>
          </a:p>
          <a:p>
            <a:pPr indent="0" algn="just">
              <a:lnSpc>
                <a:spcPts val="2376"/>
              </a:lnSpc>
            </a:pPr>
            <a:r>
              <a:rPr lang="ru" sz="1900">
                <a:latin typeface="Calibri"/>
              </a:rPr>
              <a:t>проявление познавательного интереса, активности,    инициативности,</a:t>
            </a:r>
          </a:p>
          <a:p>
            <a:pPr indent="0" algn="just">
              <a:lnSpc>
                <a:spcPts val="2376"/>
              </a:lnSpc>
            </a:pPr>
            <a:r>
              <a:rPr lang="ru" sz="1900">
                <a:latin typeface="Calibri"/>
              </a:rPr>
              <a:t>любознательности и самостоятельности в расширении своих знаний, в том числе с использованием    различных</a:t>
            </a:r>
          </a:p>
          <a:p>
            <a:pPr indent="0" algn="just">
              <a:lnSpc>
                <a:spcPts val="2376"/>
              </a:lnSpc>
            </a:pPr>
            <a:r>
              <a:rPr lang="ru" sz="1900">
                <a:latin typeface="Calibri"/>
              </a:rPr>
              <a:t>информационных средств.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89064" y="2663952"/>
            <a:ext cx="3846576" cy="38557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R="101600" indent="0" algn="ctr">
              <a:spcAft>
                <a:spcPts val="630"/>
              </a:spcAft>
            </a:pPr>
            <a:r>
              <a:rPr lang="ru" sz="2200" u="sng">
                <a:latin typeface="Calibri"/>
              </a:rPr>
              <a:t>Виды деятельности</a:t>
            </a:r>
          </a:p>
          <a:p>
            <a:pPr marL="304800" indent="-304800">
              <a:lnSpc>
                <a:spcPts val="2136"/>
              </a:lnSpc>
            </a:pPr>
            <a:r>
              <a:rPr lang="ru" sz="1700">
                <a:latin typeface="Calibri"/>
              </a:rPr>
              <a:t>•    Просмотр и обсуждение иллюстраций, видеофрагментов и других материалов (по выбору)</a:t>
            </a:r>
          </a:p>
          <a:p>
            <a:pPr marL="304800" indent="-304800" algn="just">
              <a:lnSpc>
                <a:spcPts val="2136"/>
              </a:lnSpc>
            </a:pPr>
            <a:r>
              <a:rPr lang="ru" sz="1700">
                <a:latin typeface="Calibri"/>
              </a:rPr>
              <a:t>•    Учебный диалог по теме, например, «Почему люди должны оберегать и охранять природу»</a:t>
            </a:r>
          </a:p>
          <a:p>
            <a:pPr marL="304800" indent="-304800">
              <a:lnSpc>
                <a:spcPts val="2136"/>
              </a:lnSpc>
            </a:pPr>
            <a:r>
              <a:rPr lang="ru" sz="1700">
                <a:latin typeface="Calibri"/>
              </a:rPr>
              <a:t>•    Обсуждение ситуаций по теме, например, «Правила поведения в природе».</a:t>
            </a:r>
          </a:p>
          <a:p>
            <a:pPr marL="304800" indent="-304800" algn="just">
              <a:lnSpc>
                <a:spcPts val="2136"/>
              </a:lnSpc>
            </a:pPr>
            <a:r>
              <a:rPr lang="ru" sz="1700">
                <a:latin typeface="Calibri"/>
              </a:rPr>
              <a:t>•    Экскурсии</a:t>
            </a:r>
          </a:p>
          <a:p>
            <a:pPr marL="304800" indent="-304800">
              <a:lnSpc>
                <a:spcPts val="2136"/>
              </a:lnSpc>
            </a:pPr>
            <a:r>
              <a:rPr lang="ru" sz="1700">
                <a:latin typeface="Calibri"/>
              </a:rPr>
              <a:t>•    Практические работы, например, с картой, с глобусом</a:t>
            </a:r>
          </a:p>
          <a:p>
            <a:pPr marL="304800" indent="-304800" algn="just">
              <a:lnSpc>
                <a:spcPts val="2136"/>
              </a:lnSpc>
            </a:pPr>
            <a:r>
              <a:rPr lang="ru" sz="1700">
                <a:latin typeface="Calibri"/>
              </a:rPr>
              <a:t>•    Дидактические игры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63552" y="213360"/>
            <a:ext cx="6333688" cy="3505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500" spc="-50" dirty="0">
                <a:solidFill>
                  <a:srgbClr val="445469"/>
                </a:solidFill>
                <a:latin typeface="Calibri"/>
              </a:rPr>
              <a:t>Подготовка учебной части ОУ к новому учебному году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55440" y="1386840"/>
            <a:ext cx="4032448" cy="17586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1900" b="1" dirty="0" smtClean="0">
                <a:solidFill>
                  <a:srgbClr val="305695"/>
                </a:solidFill>
                <a:latin typeface="Calibri"/>
              </a:rPr>
              <a:t>Февраль-март </a:t>
            </a:r>
            <a:r>
              <a:rPr lang="ru" sz="1900" b="1" dirty="0">
                <a:solidFill>
                  <a:srgbClr val="305695"/>
                </a:solidFill>
                <a:latin typeface="Calibri"/>
              </a:rPr>
              <a:t>2023</a:t>
            </a:r>
          </a:p>
          <a:p>
            <a:pPr marL="749300" indent="-279400">
              <a:lnSpc>
                <a:spcPts val="1680"/>
              </a:lnSpc>
            </a:pPr>
            <a:r>
              <a:rPr lang="ru" sz="1300" dirty="0">
                <a:solidFill>
                  <a:srgbClr val="222021"/>
                </a:solidFill>
                <a:latin typeface="Calibri"/>
              </a:rPr>
              <a:t>✓    Вебинары о подходах в преподавании предметов в 2023/2024 учебном году</a:t>
            </a:r>
          </a:p>
          <a:p>
            <a:pPr marL="469900" indent="0" algn="just">
              <a:lnSpc>
                <a:spcPts val="1680"/>
              </a:lnSpc>
            </a:pPr>
            <a:r>
              <a:rPr lang="ru" sz="1300" dirty="0">
                <a:solidFill>
                  <a:srgbClr val="222021"/>
                </a:solidFill>
                <a:latin typeface="Calibri"/>
              </a:rPr>
              <a:t>✓    Предварительное комплектование ОО</a:t>
            </a:r>
          </a:p>
          <a:p>
            <a:pPr marL="469900" indent="0" algn="just">
              <a:lnSpc>
                <a:spcPts val="1680"/>
              </a:lnSpc>
              <a:spcAft>
                <a:spcPts val="1890"/>
              </a:spcAft>
            </a:pPr>
            <a:r>
              <a:rPr lang="ru" sz="1300" dirty="0">
                <a:solidFill>
                  <a:srgbClr val="222021"/>
                </a:solidFill>
                <a:latin typeface="Calibri"/>
              </a:rPr>
              <a:t>✓    Заказ учебников</a:t>
            </a:r>
          </a:p>
          <a:p>
            <a:pPr marL="469900" indent="0"/>
            <a:endParaRPr lang="ru" sz="4700" dirty="0">
              <a:solidFill>
                <a:srgbClr val="D0CECF"/>
              </a:solidFill>
              <a:latin typeface="Lucida Sans Unicode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40016" y="1372007"/>
            <a:ext cx="5321808" cy="163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33400" indent="0" algn="just">
              <a:spcAft>
                <a:spcPts val="1050"/>
              </a:spcAft>
            </a:pPr>
            <a:r>
              <a:rPr lang="ru" sz="1900" b="1" dirty="0" smtClean="0">
                <a:solidFill>
                  <a:srgbClr val="305695"/>
                </a:solidFill>
                <a:latin typeface="Calibri"/>
              </a:rPr>
              <a:t>Июнь-август </a:t>
            </a:r>
            <a:r>
              <a:rPr lang="ru" sz="1900" b="1" dirty="0">
                <a:solidFill>
                  <a:srgbClr val="305695"/>
                </a:solidFill>
                <a:latin typeface="Calibri"/>
              </a:rPr>
              <a:t>2023</a:t>
            </a:r>
          </a:p>
          <a:p>
            <a:pPr indent="0" algn="just">
              <a:lnSpc>
                <a:spcPts val="1680"/>
              </a:lnSpc>
            </a:pPr>
            <a:r>
              <a:rPr lang="ru" sz="1300" dirty="0">
                <a:solidFill>
                  <a:srgbClr val="222021"/>
                </a:solidFill>
                <a:latin typeface="Calibri"/>
              </a:rPr>
              <a:t>✓    Сбор в учебной части ОУ рабочих программ</a:t>
            </a:r>
          </a:p>
          <a:p>
            <a:pPr indent="0" algn="just">
              <a:lnSpc>
                <a:spcPts val="1680"/>
              </a:lnSpc>
            </a:pPr>
            <a:r>
              <a:rPr lang="ru" sz="1300" dirty="0">
                <a:solidFill>
                  <a:srgbClr val="222021"/>
                </a:solidFill>
                <a:latin typeface="Calibri"/>
              </a:rPr>
              <a:t>✓    Проверка зам. директора рабочих программ на исполнение ФГОС</a:t>
            </a:r>
          </a:p>
          <a:p>
            <a:pPr indent="0" algn="just">
              <a:lnSpc>
                <a:spcPts val="1680"/>
              </a:lnSpc>
              <a:spcAft>
                <a:spcPts val="2100"/>
              </a:spcAft>
            </a:pPr>
            <a:r>
              <a:rPr lang="ru" sz="1300" dirty="0">
                <a:solidFill>
                  <a:srgbClr val="222021"/>
                </a:solidFill>
                <a:latin typeface="Calibri"/>
              </a:rPr>
              <a:t>✓    Обучение педагогов</a:t>
            </a:r>
          </a:p>
          <a:p>
            <a:pPr marL="215900" indent="0" algn="just"/>
            <a:endParaRPr lang="en-US" sz="4800" dirty="0">
              <a:solidFill>
                <a:srgbClr val="D0CECF"/>
              </a:solidFill>
              <a:latin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4736" y="3681984"/>
            <a:ext cx="7284720" cy="25267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333500" indent="0">
              <a:spcAft>
                <a:spcPts val="630"/>
              </a:spcAft>
            </a:pPr>
            <a:endParaRPr lang="ru" sz="5000" dirty="0">
              <a:solidFill>
                <a:srgbClr val="D0CECF"/>
              </a:solidFill>
              <a:latin typeface="Franklin Gothic Heavy"/>
            </a:endParaRPr>
          </a:p>
          <a:p>
            <a:pPr marL="368300" indent="0">
              <a:spcAft>
                <a:spcPts val="1050"/>
              </a:spcAft>
            </a:pPr>
            <a:r>
              <a:rPr lang="ru" sz="1900" b="1" dirty="0" smtClean="0">
                <a:solidFill>
                  <a:srgbClr val="DD0000"/>
                </a:solidFill>
                <a:latin typeface="Calibri"/>
              </a:rPr>
              <a:t> </a:t>
            </a:r>
            <a:r>
              <a:rPr lang="ru" sz="1900" b="1" dirty="0">
                <a:solidFill>
                  <a:srgbClr val="305695"/>
                </a:solidFill>
                <a:latin typeface="Calibri"/>
              </a:rPr>
              <a:t>Март -июнь 2023</a:t>
            </a:r>
          </a:p>
          <a:p>
            <a:pPr marL="1041400"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Принятие решения о введении ФГОС коллегиальным органом ОО</a:t>
            </a:r>
          </a:p>
          <a:p>
            <a:pPr marL="1041400" indent="0" algn="just">
              <a:lnSpc>
                <a:spcPts val="1680"/>
              </a:lnSpc>
            </a:pPr>
            <a:r>
              <a:rPr lang="ru" sz="1300" dirty="0">
                <a:solidFill>
                  <a:srgbClr val="222021"/>
                </a:solidFill>
                <a:latin typeface="Calibri"/>
              </a:rPr>
              <a:t>✓    Разработка/ корректировка ООП</a:t>
            </a:r>
          </a:p>
          <a:p>
            <a:pPr marL="1041400" indent="0" algn="just">
              <a:lnSpc>
                <a:spcPts val="1680"/>
              </a:lnSpc>
            </a:pPr>
            <a:r>
              <a:rPr lang="ru" sz="1300" dirty="0">
                <a:solidFill>
                  <a:srgbClr val="222021"/>
                </a:solidFill>
                <a:latin typeface="Calibri"/>
              </a:rPr>
              <a:t>✓    Корректировка/ разработка рабочих программ</a:t>
            </a:r>
          </a:p>
          <a:p>
            <a:pPr marL="1333500" indent="-292100">
              <a:lnSpc>
                <a:spcPts val="1680"/>
              </a:lnSpc>
            </a:pPr>
            <a:r>
              <a:rPr lang="ru" sz="1300" dirty="0">
                <a:solidFill>
                  <a:srgbClr val="222021"/>
                </a:solidFill>
                <a:latin typeface="Calibri"/>
              </a:rPr>
              <a:t>✓    Обучение педагогов (обновленные ФГОС СОО, флагманский курс Академии Минпросвещения)</a:t>
            </a:r>
          </a:p>
          <a:p>
            <a:pPr marL="1333500" indent="-292100">
              <a:lnSpc>
                <a:spcPts val="1680"/>
              </a:lnSpc>
            </a:pPr>
            <a:r>
              <a:rPr lang="ru" sz="1300" dirty="0">
                <a:solidFill>
                  <a:srgbClr val="222021"/>
                </a:solidFill>
                <a:latin typeface="Calibri"/>
              </a:rPr>
              <a:t>✓    П</a:t>
            </a:r>
            <a:r>
              <a:rPr lang="ru" sz="1300" dirty="0">
                <a:latin typeface="Calibri"/>
              </a:rPr>
              <a:t>роведение родительских собраний, и</a:t>
            </a:r>
            <a:r>
              <a:rPr lang="ru" sz="1300" dirty="0">
                <a:solidFill>
                  <a:srgbClr val="222021"/>
                </a:solidFill>
                <a:latin typeface="Calibri"/>
              </a:rPr>
              <a:t>нформирование родителей о введении обновленных ФГОС СОО (10 кл.</a:t>
            </a:r>
            <a:r>
              <a:rPr lang="ru" sz="1300" dirty="0">
                <a:latin typeface="Calibri"/>
              </a:rPr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040112" y="3468624"/>
            <a:ext cx="152400" cy="4724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800" dirty="0">
              <a:solidFill>
                <a:srgbClr val="D0CECF"/>
              </a:solidFill>
              <a:latin typeface="Lucida Sans Unicode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88680" y="4509120"/>
            <a:ext cx="3206496" cy="11479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14300" indent="0" algn="ctr">
              <a:spcAft>
                <a:spcPts val="1050"/>
              </a:spcAft>
            </a:pPr>
            <a:r>
              <a:rPr lang="ru" sz="1900" b="1" dirty="0" smtClean="0">
                <a:solidFill>
                  <a:srgbClr val="305695"/>
                </a:solidFill>
                <a:latin typeface="Calibri"/>
              </a:rPr>
              <a:t> </a:t>
            </a:r>
            <a:r>
              <a:rPr lang="ru" sz="1900" b="1" dirty="0">
                <a:solidFill>
                  <a:srgbClr val="305695"/>
                </a:solidFill>
                <a:latin typeface="Calibri"/>
              </a:rPr>
              <a:t>Август 2023</a:t>
            </a:r>
          </a:p>
          <a:p>
            <a:pPr marL="292100" indent="-292100">
              <a:lnSpc>
                <a:spcPts val="1680"/>
              </a:lnSpc>
            </a:pPr>
            <a:r>
              <a:rPr lang="ru" sz="1300" dirty="0">
                <a:solidFill>
                  <a:srgbClr val="222021"/>
                </a:solidFill>
                <a:latin typeface="Calibri"/>
              </a:rPr>
              <a:t>✓    Утверждение директором ОУ рабочих программ</a:t>
            </a:r>
          </a:p>
          <a:p>
            <a:pPr marL="292100" indent="-292100">
              <a:lnSpc>
                <a:spcPts val="1680"/>
              </a:lnSpc>
            </a:pPr>
            <a:r>
              <a:rPr lang="ru" sz="1300" dirty="0">
                <a:solidFill>
                  <a:srgbClr val="222021"/>
                </a:solidFill>
                <a:latin typeface="Calibri"/>
              </a:rPr>
              <a:t>✓    Утверждение ООП на уровень начального/ основного/ среднего общего образования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5280" y="1755648"/>
            <a:ext cx="9721160" cy="18893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7010"/>
              </a:spcAft>
            </a:pPr>
            <a:r>
              <a:rPr lang="ru" sz="4000" b="1" spc="-50" dirty="0" smtClean="0">
                <a:solidFill>
                  <a:srgbClr val="445469"/>
                </a:solidFill>
                <a:latin typeface="Calibri"/>
              </a:rPr>
              <a:t>                                  Спасибо </a:t>
            </a:r>
            <a:r>
              <a:rPr lang="ru" sz="4000" b="1" spc="-50" dirty="0">
                <a:solidFill>
                  <a:srgbClr val="445469"/>
                </a:solidFill>
                <a:latin typeface="Calibri"/>
              </a:rPr>
              <a:t>за внимание!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86256" y="5196840"/>
            <a:ext cx="1764792" cy="2346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17010"/>
              </a:spcBef>
            </a:pPr>
            <a:endParaRPr lang="en-US" sz="1700" dirty="0">
              <a:latin typeface="Calibri"/>
              <a:hlinkClick r:id="rId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2984</Words>
  <Application>Microsoft Office PowerPoint</Application>
  <PresentationFormat>Произвольный</PresentationFormat>
  <Paragraphs>902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18</cp:revision>
  <dcterms:modified xsi:type="dcterms:W3CDTF">2023-03-20T09:59:23Z</dcterms:modified>
</cp:coreProperties>
</file>