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9"/>
  </p:handoutMasterIdLst>
  <p:sldIdLst>
    <p:sldId id="256" r:id="rId2"/>
    <p:sldId id="257" r:id="rId3"/>
    <p:sldId id="260" r:id="rId4"/>
    <p:sldId id="261" r:id="rId5"/>
    <p:sldId id="262" r:id="rId6"/>
    <p:sldId id="258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90" r:id="rId26"/>
    <p:sldId id="281" r:id="rId27"/>
    <p:sldId id="280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94" r:id="rId36"/>
    <p:sldId id="291" r:id="rId37"/>
    <p:sldId id="293" r:id="rId38"/>
  </p:sldIdLst>
  <p:sldSz cx="12192000" cy="6858000"/>
  <p:notesSz cx="9872663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C082"/>
    <a:srgbClr val="9C7F46"/>
    <a:srgbClr val="FFFFCC"/>
    <a:srgbClr val="393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410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2225" y="0"/>
            <a:ext cx="4278154" cy="3410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B6647-41AD-4310-AF0D-95B80E71138B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2225" y="6456612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A2C51-32BA-4E18-A98D-474CB418B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545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771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8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329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096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770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56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69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873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971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299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11A0-E26A-4718-B105-0A16BEB452F0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14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F11A0-E26A-4718-B105-0A16BEB452F0}" type="datetimeFigureOut">
              <a:rPr lang="ru-RU" smtClean="0"/>
              <a:t>21.10.2023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0506E-3271-4956-A882-AF4CB37ED1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84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knigipamyati.ru/books/regions/1121548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knigipamyati.ru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mailto:kazakov.ilya@psga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08459" y="5962607"/>
            <a:ext cx="5194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NT Somic" pitchFamily="50" charset="-52"/>
              </a:rPr>
              <a:t>https://</a:t>
            </a:r>
            <a:r>
              <a:rPr lang="ru-RU" dirty="0" err="1">
                <a:latin typeface="NT Somic" pitchFamily="50" charset="-52"/>
              </a:rPr>
              <a:t>книгипамяти.рф</a:t>
            </a:r>
            <a:r>
              <a:rPr lang="ru-RU" dirty="0">
                <a:latin typeface="NT Somic" pitchFamily="50" charset="-52"/>
              </a:rPr>
              <a:t>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4F4C84-4B68-4438-8ECD-0DB1B555CF9F}"/>
              </a:ext>
            </a:extLst>
          </p:cNvPr>
          <p:cNvSpPr txBox="1"/>
          <p:nvPr/>
        </p:nvSpPr>
        <p:spPr>
          <a:xfrm>
            <a:off x="5008921" y="4718370"/>
            <a:ext cx="2660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/>
              <a:t>Самарская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607254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3199"/>
            <a:ext cx="10515600" cy="1325563"/>
          </a:xfrm>
        </p:spPr>
        <p:txBody>
          <a:bodyPr/>
          <a:lstStyle/>
          <a:p>
            <a:r>
              <a:rPr lang="ru-RU" dirty="0">
                <a:latin typeface="NT Somic Bold"/>
              </a:rPr>
              <a:t>ОРГАНИЗАТОРЫ АКЦИИ: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C6BC27-F2F0-96C3-19D3-732353688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5226"/>
            <a:ext cx="10515600" cy="3018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dirty="0">
              <a:latin typeface="NT Somic Regular"/>
            </a:endParaRPr>
          </a:p>
          <a:p>
            <a:r>
              <a:rPr lang="ru-RU" dirty="0">
                <a:latin typeface="NT Somic Regular"/>
              </a:rPr>
              <a:t>Министерство просвещения Российской Федерации;</a:t>
            </a:r>
          </a:p>
          <a:p>
            <a:pPr marL="0" indent="0">
              <a:buNone/>
            </a:pPr>
            <a:endParaRPr lang="ru-RU" dirty="0">
              <a:latin typeface="NT Somic Regular"/>
            </a:endParaRPr>
          </a:p>
          <a:p>
            <a:r>
              <a:rPr lang="ru-RU" dirty="0">
                <a:latin typeface="NT Somic Regular"/>
              </a:rPr>
              <a:t>Общероссийское общественно-государственное движение детей и молодежи</a:t>
            </a:r>
          </a:p>
          <a:p>
            <a:pPr marL="0" indent="0">
              <a:buNone/>
            </a:pPr>
            <a:r>
              <a:rPr lang="ru-RU" dirty="0">
                <a:latin typeface="NT Somic Regular"/>
              </a:rPr>
              <a:t>«Движение Первых»;</a:t>
            </a:r>
          </a:p>
          <a:p>
            <a:pPr marL="0" indent="0">
              <a:buNone/>
            </a:pPr>
            <a:endParaRPr lang="ru-RU" dirty="0">
              <a:latin typeface="NT Somic Regular"/>
            </a:endParaRPr>
          </a:p>
          <a:p>
            <a:r>
              <a:rPr lang="ru-RU" dirty="0">
                <a:latin typeface="NT Somic Regular"/>
              </a:rPr>
              <a:t>Ярославский государственный педагогический университет им. К.Д. Ушинского.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B92F24-9278-6983-FCC2-E5E7544DC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" y="23812"/>
            <a:ext cx="12163425" cy="681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86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4999"/>
            <a:ext cx="10515600" cy="1325563"/>
          </a:xfrm>
        </p:spPr>
        <p:txBody>
          <a:bodyPr/>
          <a:lstStyle/>
          <a:p>
            <a:r>
              <a:rPr lang="ru-RU" dirty="0">
                <a:latin typeface="NT Somic Bold"/>
              </a:rPr>
              <a:t>ЦЕЛИ АКЦИИ: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C6BC27-F2F0-96C3-19D3-732353688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919900"/>
            <a:ext cx="10763250" cy="3018200"/>
          </a:xfrm>
        </p:spPr>
        <p:txBody>
          <a:bodyPr vert="horz" lIns="91440" tIns="45720" rIns="91440" bIns="45720" rtlCol="0">
            <a:noAutofit/>
          </a:bodyPr>
          <a:lstStyle/>
          <a:p>
            <a:endParaRPr lang="ru-RU" sz="2400" dirty="0">
              <a:solidFill>
                <a:srgbClr val="1A1A1A"/>
              </a:solidFill>
              <a:latin typeface="NT Somic Regular"/>
            </a:endParaRPr>
          </a:p>
          <a:p>
            <a:r>
              <a:rPr lang="ru-RU" sz="2400" dirty="0">
                <a:solidFill>
                  <a:srgbClr val="1A1A1A"/>
                </a:solidFill>
                <a:latin typeface="NT Somic Regular"/>
              </a:rPr>
              <a:t>развитие интереса школьников и студентов к истории страны через историю своих семей;</a:t>
            </a:r>
          </a:p>
          <a:p>
            <a:r>
              <a:rPr lang="ru-RU" sz="2400" dirty="0">
                <a:solidFill>
                  <a:srgbClr val="1A1A1A"/>
                </a:solidFill>
                <a:latin typeface="NT Somic Regular"/>
              </a:rPr>
              <a:t>содействие осознанию молодыми людьми личной причастности к истории своей страны;</a:t>
            </a:r>
          </a:p>
          <a:p>
            <a:r>
              <a:rPr lang="ru-RU" sz="2400" dirty="0">
                <a:solidFill>
                  <a:srgbClr val="1A1A1A"/>
                </a:solidFill>
                <a:latin typeface="NT Somic Regular"/>
              </a:rPr>
              <a:t>содействие формированию у будущих педагогов в Год педагога и наставника профессиональной ответственности за будущее молодого поколения, будущее Великой Родины;</a:t>
            </a:r>
          </a:p>
          <a:p>
            <a:r>
              <a:rPr lang="ru-RU" sz="2400" dirty="0">
                <a:solidFill>
                  <a:srgbClr val="1A1A1A"/>
                </a:solidFill>
                <a:latin typeface="NT Somic Regular"/>
              </a:rPr>
              <a:t>формирование у молодежи традиционных российских духовно-нравственных ценностей.</a:t>
            </a:r>
          </a:p>
        </p:txBody>
      </p:sp>
    </p:spTree>
    <p:extLst>
      <p:ext uri="{BB962C8B-B14F-4D97-AF65-F5344CB8AC3E}">
        <p14:creationId xmlns:p14="http://schemas.microsoft.com/office/powerpoint/2010/main" val="1794285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3199"/>
            <a:ext cx="10515600" cy="1325563"/>
          </a:xfrm>
        </p:spPr>
        <p:txBody>
          <a:bodyPr/>
          <a:lstStyle/>
          <a:p>
            <a:r>
              <a:rPr lang="ru-RU" dirty="0">
                <a:latin typeface="NT Somic Bold"/>
              </a:rPr>
              <a:t>УЧАСТНИКИ АКЦИИ: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C6BC27-F2F0-96C3-19D3-732353688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5226"/>
            <a:ext cx="10515600" cy="3018200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rgbClr val="1A1A1A"/>
                </a:solidFill>
                <a:latin typeface="NT Somic Regular"/>
              </a:rPr>
              <a:t>ш</a:t>
            </a:r>
            <a:r>
              <a:rPr lang="ru-RU" b="0" i="0" dirty="0">
                <a:solidFill>
                  <a:srgbClr val="1A1A1A"/>
                </a:solidFill>
                <a:effectLst/>
                <a:latin typeface="NT Somic Regular"/>
              </a:rPr>
              <a:t>кольники </a:t>
            </a:r>
          </a:p>
          <a:p>
            <a:pPr algn="l"/>
            <a:r>
              <a:rPr lang="ru-RU" b="0" i="0" dirty="0">
                <a:solidFill>
                  <a:srgbClr val="1A1A1A"/>
                </a:solidFill>
                <a:effectLst/>
                <a:latin typeface="NT Somic Regular"/>
              </a:rPr>
              <a:t>воспитанники организаций дополнительного образования детей </a:t>
            </a:r>
          </a:p>
          <a:p>
            <a:pPr algn="l"/>
            <a:r>
              <a:rPr lang="ru-RU" b="0" i="0" dirty="0">
                <a:solidFill>
                  <a:srgbClr val="1A1A1A"/>
                </a:solidFill>
                <a:effectLst/>
                <a:latin typeface="NT Somic Regular"/>
              </a:rPr>
              <a:t>студенты организаций среднего профессионального и организаций высшего образования </a:t>
            </a:r>
          </a:p>
          <a:p>
            <a:pPr algn="l"/>
            <a:r>
              <a:rPr lang="ru-RU" b="0" i="0" dirty="0">
                <a:solidFill>
                  <a:srgbClr val="1A1A1A"/>
                </a:solidFill>
                <a:effectLst/>
                <a:latin typeface="NT Somic Regular"/>
              </a:rPr>
              <a:t>педагоги</a:t>
            </a:r>
          </a:p>
          <a:p>
            <a:pPr marL="0" indent="0">
              <a:buNone/>
            </a:pPr>
            <a:endParaRPr lang="ru-RU" dirty="0">
              <a:latin typeface="NT Somi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085408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9742"/>
            <a:ext cx="10515600" cy="4504889"/>
          </a:xfrm>
        </p:spPr>
        <p:txBody>
          <a:bodyPr>
            <a:noAutofit/>
          </a:bodyPr>
          <a:lstStyle/>
          <a:p>
            <a: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  <a:t>Акция предполагает организацию изучения школьниками и студентами</a:t>
            </a:r>
            <a:b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</a:br>
            <a: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  <a:t>образовательных организаций Российской Федерации страниц историй своих семей,</a:t>
            </a:r>
            <a:b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</a:br>
            <a: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  <a:t>относящихся к участию родственников в Великой Отечественной войне, а также работе в тылу.</a:t>
            </a:r>
            <a:br>
              <a:rPr lang="ru-RU" sz="2000" dirty="0">
                <a:solidFill>
                  <a:srgbClr val="1A1A1A"/>
                </a:solidFill>
                <a:latin typeface="NT Somic Regular"/>
              </a:rPr>
            </a:br>
            <a:br>
              <a:rPr lang="ru-RU" sz="2000" dirty="0">
                <a:solidFill>
                  <a:srgbClr val="1A1A1A"/>
                </a:solidFill>
                <a:latin typeface="NT Somic Regular"/>
              </a:rPr>
            </a:br>
            <a: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  <a:t>Участникам предлагается изучить семейные архивы, побеседовать с родителями,</a:t>
            </a:r>
            <a:b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</a:br>
            <a: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  <a:t>дедушками и бабушками для уточнения фактов участия родственников в Великой</a:t>
            </a:r>
            <a:b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</a:br>
            <a: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  <a:t>Отечественной войне, а также провести поиск дополнительной информации на</a:t>
            </a:r>
            <a:b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</a:br>
            <a: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  <a:t>общедоступных электронных ресурсах. </a:t>
            </a:r>
            <a:b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</a:br>
            <a:b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</a:br>
            <a: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  <a:t>На основе изучения материалов каждому участнику предлагается подготовить</a:t>
            </a:r>
            <a:b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</a:br>
            <a:r>
              <a:rPr lang="ru-RU" sz="2000" b="1" i="0" dirty="0">
                <a:solidFill>
                  <a:srgbClr val="1A1A1A"/>
                </a:solidFill>
                <a:effectLst/>
                <a:latin typeface="NT Somic Regular"/>
              </a:rPr>
              <a:t>одноминутное</a:t>
            </a:r>
            <a: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  <a:t> публичное выступление с рассказом о своих родственниках, принимавших</a:t>
            </a:r>
            <a:b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</a:br>
            <a: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  <a:t>участие в войне, а также подготовить по одному слайду с демонстрацией их фотографий,</a:t>
            </a:r>
            <a:b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</a:br>
            <a: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  <a:t>имен и годов жизни (рождения, в случае пребывания героя в добром здравии).</a:t>
            </a:r>
            <a:br>
              <a:rPr lang="ru-RU" sz="2000" b="0" i="0" dirty="0">
                <a:solidFill>
                  <a:srgbClr val="1A1A1A"/>
                </a:solidFill>
                <a:effectLst/>
                <a:latin typeface="NT Somic Regular"/>
              </a:rPr>
            </a:br>
            <a:endParaRPr lang="ru-RU" sz="2000" dirty="0">
              <a:latin typeface="NT Somi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195643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9745"/>
            <a:ext cx="10515600" cy="4035104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NT Somic Bold"/>
              </a:rPr>
              <a:t>СРОКИ ПРОВЕДЕНИЯ </a:t>
            </a:r>
            <a:br>
              <a:rPr lang="ru-RU" dirty="0">
                <a:latin typeface="NT Somic Bold"/>
              </a:rPr>
            </a:br>
            <a:br>
              <a:rPr lang="ru-RU" dirty="0">
                <a:latin typeface="NT Somic Bold"/>
              </a:rPr>
            </a:br>
            <a:r>
              <a:rPr lang="ru-RU" dirty="0">
                <a:latin typeface="NT Somic Bold"/>
              </a:rPr>
              <a:t>04.11.2023-04.12.2023 гг.</a:t>
            </a:r>
          </a:p>
        </p:txBody>
      </p:sp>
    </p:spTree>
    <p:extLst>
      <p:ext uri="{BB962C8B-B14F-4D97-AF65-F5344CB8AC3E}">
        <p14:creationId xmlns:p14="http://schemas.microsoft.com/office/powerpoint/2010/main" val="1973972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9367"/>
            <a:ext cx="10515600" cy="1849569"/>
          </a:xfrm>
        </p:spPr>
        <p:txBody>
          <a:bodyPr>
            <a:normAutofit/>
          </a:bodyPr>
          <a:lstStyle/>
          <a:p>
            <a:r>
              <a:rPr lang="ru-RU" dirty="0">
                <a:latin typeface="NT Somic Bold"/>
              </a:rPr>
              <a:t>ОФИЦИАЛЬНОЕ ОТКРЫТИЕ АКЦИИ В РЕГИОНЕ: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C6BC27-F2F0-96C3-19D3-732353688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87645"/>
            <a:ext cx="10515600" cy="2470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NT Somic Regular"/>
              </a:rPr>
              <a:t>Дата: 07.11.2023</a:t>
            </a:r>
          </a:p>
          <a:p>
            <a:pPr marL="0" indent="0">
              <a:buNone/>
            </a:pPr>
            <a:r>
              <a:rPr lang="ru-RU" sz="3600" dirty="0">
                <a:latin typeface="NT Somic Regular"/>
              </a:rPr>
              <a:t>Место: Исторический парк «Россия-Моя история», г. Самара, ул. Красноармейская, 131, ТК «Гудок»</a:t>
            </a:r>
          </a:p>
        </p:txBody>
      </p:sp>
    </p:spTree>
    <p:extLst>
      <p:ext uri="{BB962C8B-B14F-4D97-AF65-F5344CB8AC3E}">
        <p14:creationId xmlns:p14="http://schemas.microsoft.com/office/powerpoint/2010/main" val="1296003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092" y="2697264"/>
            <a:ext cx="10515600" cy="1849569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NT Somic Bold"/>
              </a:rPr>
              <a:t>КОЛИЧЕСТВО ОБРАЗОВАТЕЛЬНЫХ ОРГАНИЗАЦИЙ, ЗАРЕГИСТРИРОВАННЫХ НА САЙТЕ  АКЦИИ:  </a:t>
            </a:r>
            <a:r>
              <a:rPr lang="ru-RU" sz="6000" dirty="0">
                <a:latin typeface="NT Somic Bold"/>
              </a:rPr>
              <a:t>1034 </a:t>
            </a:r>
            <a:endParaRPr lang="ru-RU" dirty="0">
              <a:latin typeface="NT Somic Bold"/>
            </a:endParaRPr>
          </a:p>
        </p:txBody>
      </p:sp>
    </p:spTree>
    <p:extLst>
      <p:ext uri="{BB962C8B-B14F-4D97-AF65-F5344CB8AC3E}">
        <p14:creationId xmlns:p14="http://schemas.microsoft.com/office/powerpoint/2010/main" val="28594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699" y="2722431"/>
            <a:ext cx="10515600" cy="1849569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NT Somic Bold"/>
              </a:rPr>
              <a:t>КОЛИЧЕСТВО ОБРАЗОВАТЕЛЬНЫХ ОРГАНИЗАЦИЙ, ЗАРЕГИСТРИРОВАННЫХ НА САЙТЕ АКЦИИ ИЗ САМАРСКОЙ ОБЛАСТИ:  </a:t>
            </a:r>
            <a:r>
              <a:rPr lang="ru-RU" sz="6000" dirty="0">
                <a:latin typeface="NT Somic Bold"/>
              </a:rPr>
              <a:t>352 </a:t>
            </a:r>
            <a:endParaRPr lang="ru-RU" dirty="0">
              <a:latin typeface="NT Somic Bold"/>
            </a:endParaRPr>
          </a:p>
        </p:txBody>
      </p:sp>
    </p:spTree>
    <p:extLst>
      <p:ext uri="{BB962C8B-B14F-4D97-AF65-F5344CB8AC3E}">
        <p14:creationId xmlns:p14="http://schemas.microsoft.com/office/powerpoint/2010/main" val="1416517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A02B11-E7D6-3009-F56F-CB922D8B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9D7AFC-8DED-E81B-B783-279FB5CD7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EA9E86-64F5-C397-FBE1-943C9F418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4" y="-11816"/>
            <a:ext cx="12171066" cy="686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91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923" y="2273418"/>
            <a:ext cx="10515600" cy="4035104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NT Somic Bold"/>
              </a:rPr>
              <a:t>КОЛИЧЕСТВО ЗАРЕГИСТРИРОВАННЫХ </a:t>
            </a:r>
            <a:br>
              <a:rPr lang="ru-RU" dirty="0">
                <a:latin typeface="NT Somic Bold"/>
              </a:rPr>
            </a:br>
            <a:r>
              <a:rPr lang="ru-RU" dirty="0">
                <a:latin typeface="NT Somic Bold"/>
              </a:rPr>
              <a:t>ОБРАЗОВАТЕЛЬНЫХ ОРГАНИЗАЦИЙ</a:t>
            </a:r>
            <a:br>
              <a:rPr lang="ru-RU" dirty="0">
                <a:latin typeface="NT Somic Bold"/>
              </a:rPr>
            </a:br>
            <a:r>
              <a:rPr lang="ru-RU" dirty="0">
                <a:latin typeface="NT Somic Bold"/>
              </a:rPr>
              <a:t>ПО ТЕРРИТОРИАЛЬНЫМ УПРАВЛЕНИЯМ</a:t>
            </a:r>
            <a:br>
              <a:rPr lang="ru-RU" dirty="0">
                <a:latin typeface="NT Somic Bold"/>
              </a:rPr>
            </a:br>
            <a:br>
              <a:rPr lang="ru-RU" dirty="0">
                <a:latin typeface="NT Somic Bold"/>
              </a:rPr>
            </a:br>
            <a:endParaRPr lang="ru-RU" dirty="0">
              <a:latin typeface="NT Somic Bold"/>
            </a:endParaRPr>
          </a:p>
        </p:txBody>
      </p:sp>
    </p:spTree>
    <p:extLst>
      <p:ext uri="{BB962C8B-B14F-4D97-AF65-F5344CB8AC3E}">
        <p14:creationId xmlns:p14="http://schemas.microsoft.com/office/powerpoint/2010/main" val="3714427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76" y="524515"/>
            <a:ext cx="10515600" cy="1849569"/>
          </a:xfrm>
        </p:spPr>
        <p:txBody>
          <a:bodyPr>
            <a:normAutofit/>
          </a:bodyPr>
          <a:lstStyle/>
          <a:p>
            <a:r>
              <a:rPr lang="ru-RU" sz="6000" dirty="0">
                <a:latin typeface="NT Somic Bold"/>
              </a:rPr>
              <a:t>ЗАПАДНОЕ:</a:t>
            </a:r>
            <a:r>
              <a:rPr lang="en-US" sz="6000" dirty="0">
                <a:latin typeface="NT Somic Bold"/>
              </a:rPr>
              <a:t> 68</a:t>
            </a:r>
            <a:endParaRPr lang="ru-RU" sz="6000" dirty="0">
              <a:latin typeface="NT Somic Bold"/>
            </a:endParaRP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C97011B-4B8E-2191-729A-D4B38832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047455"/>
              </p:ext>
            </p:extLst>
          </p:nvPr>
        </p:nvGraphicFramePr>
        <p:xfrm>
          <a:off x="983376" y="2196129"/>
          <a:ext cx="10370424" cy="392935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85212">
                  <a:extLst>
                    <a:ext uri="{9D8B030D-6E8A-4147-A177-3AD203B41FA5}">
                      <a16:colId xmlns:a16="http://schemas.microsoft.com/office/drawing/2014/main" val="3180202161"/>
                    </a:ext>
                  </a:extLst>
                </a:gridCol>
                <a:gridCol w="5185212">
                  <a:extLst>
                    <a:ext uri="{9D8B030D-6E8A-4147-A177-3AD203B41FA5}">
                      <a16:colId xmlns:a16="http://schemas.microsoft.com/office/drawing/2014/main" val="2456677616"/>
                    </a:ext>
                  </a:extLst>
                </a:gridCol>
              </a:tblGrid>
              <a:tr h="67986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NT Somic Regular"/>
                        </a:rPr>
                        <a:t>Населённый 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зарегистрированных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50366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г. о. Сызрань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58710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г. о. Октябрьск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407038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Сызранский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254789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NT Somic Regular"/>
                        </a:rPr>
                        <a:t>Шигонский район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16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7243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76" y="524515"/>
            <a:ext cx="10515600" cy="1849569"/>
          </a:xfrm>
        </p:spPr>
        <p:txBody>
          <a:bodyPr>
            <a:normAutofit/>
          </a:bodyPr>
          <a:lstStyle/>
          <a:p>
            <a:r>
              <a:rPr lang="ru-RU" sz="6000" dirty="0">
                <a:latin typeface="NT Somic Bold"/>
              </a:rPr>
              <a:t>КИНЕЛЬСКОЕ:</a:t>
            </a:r>
            <a:r>
              <a:rPr lang="en-US" sz="6000" dirty="0">
                <a:latin typeface="NT Somic Bold"/>
              </a:rPr>
              <a:t> </a:t>
            </a:r>
            <a:r>
              <a:rPr lang="ru-RU" sz="6000" dirty="0">
                <a:latin typeface="NT Somic Bold"/>
              </a:rPr>
              <a:t>1</a:t>
            </a:r>
            <a:r>
              <a:rPr lang="en-US" sz="6000" dirty="0">
                <a:latin typeface="NT Somic Bold"/>
              </a:rPr>
              <a:t>8</a:t>
            </a:r>
            <a:endParaRPr lang="ru-RU" sz="6000" dirty="0">
              <a:latin typeface="NT Somic Bold"/>
            </a:endParaRP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C97011B-4B8E-2191-729A-D4B38832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670013"/>
              </p:ext>
            </p:extLst>
          </p:nvPr>
        </p:nvGraphicFramePr>
        <p:xfrm>
          <a:off x="983376" y="2548467"/>
          <a:ext cx="10370424" cy="242653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85212">
                  <a:extLst>
                    <a:ext uri="{9D8B030D-6E8A-4147-A177-3AD203B41FA5}">
                      <a16:colId xmlns:a16="http://schemas.microsoft.com/office/drawing/2014/main" val="3180202161"/>
                    </a:ext>
                  </a:extLst>
                </a:gridCol>
                <a:gridCol w="5185212">
                  <a:extLst>
                    <a:ext uri="{9D8B030D-6E8A-4147-A177-3AD203B41FA5}">
                      <a16:colId xmlns:a16="http://schemas.microsoft.com/office/drawing/2014/main" val="2456677616"/>
                    </a:ext>
                  </a:extLst>
                </a:gridCol>
              </a:tblGrid>
              <a:tr h="67986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NT Somic Regular"/>
                        </a:rPr>
                        <a:t>Населённый 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зарегистрированных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50366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г. о. Кинель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58710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Кинельский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12 (1 университет)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407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251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76" y="524515"/>
            <a:ext cx="10515600" cy="1849569"/>
          </a:xfrm>
        </p:spPr>
        <p:txBody>
          <a:bodyPr>
            <a:normAutofit/>
          </a:bodyPr>
          <a:lstStyle/>
          <a:p>
            <a:r>
              <a:rPr lang="ru-RU" sz="5400" dirty="0">
                <a:latin typeface="NT Somic Bold"/>
              </a:rPr>
              <a:t>ОТРАДНЕНСКОЕ:</a:t>
            </a:r>
            <a:r>
              <a:rPr lang="en-US" sz="5400" dirty="0">
                <a:latin typeface="NT Somic Bold"/>
              </a:rPr>
              <a:t> </a:t>
            </a:r>
            <a:r>
              <a:rPr lang="ru-RU" sz="5400" dirty="0">
                <a:latin typeface="NT Somic Bold"/>
              </a:rPr>
              <a:t>25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C97011B-4B8E-2191-729A-D4B38832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99704"/>
              </p:ext>
            </p:extLst>
          </p:nvPr>
        </p:nvGraphicFramePr>
        <p:xfrm>
          <a:off x="983376" y="2615579"/>
          <a:ext cx="10370424" cy="310639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85212">
                  <a:extLst>
                    <a:ext uri="{9D8B030D-6E8A-4147-A177-3AD203B41FA5}">
                      <a16:colId xmlns:a16="http://schemas.microsoft.com/office/drawing/2014/main" val="3180202161"/>
                    </a:ext>
                  </a:extLst>
                </a:gridCol>
                <a:gridCol w="5185212">
                  <a:extLst>
                    <a:ext uri="{9D8B030D-6E8A-4147-A177-3AD203B41FA5}">
                      <a16:colId xmlns:a16="http://schemas.microsoft.com/office/drawing/2014/main" val="2456677616"/>
                    </a:ext>
                  </a:extLst>
                </a:gridCol>
              </a:tblGrid>
              <a:tr h="67986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NT Somic Regular"/>
                        </a:rPr>
                        <a:t>Населённый 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зарегистрированных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50366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г. о. Отрадный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58710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Кинель-Черкасский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407038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Богатовский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254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25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76" y="524515"/>
            <a:ext cx="10515600" cy="1849569"/>
          </a:xfrm>
        </p:spPr>
        <p:txBody>
          <a:bodyPr>
            <a:normAutofit/>
          </a:bodyPr>
          <a:lstStyle/>
          <a:p>
            <a:r>
              <a:rPr lang="ru-RU" sz="6000" dirty="0">
                <a:latin typeface="NT Somic Bold"/>
              </a:rPr>
              <a:t>ПОВОЛЖСКОЕ:</a:t>
            </a:r>
            <a:r>
              <a:rPr lang="en-US" sz="6000" dirty="0">
                <a:latin typeface="NT Somic Bold"/>
              </a:rPr>
              <a:t> </a:t>
            </a:r>
            <a:r>
              <a:rPr lang="ru-RU" sz="6000" dirty="0">
                <a:latin typeface="NT Somic Bold"/>
              </a:rPr>
              <a:t>12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C97011B-4B8E-2191-729A-D4B38832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396134"/>
              </p:ext>
            </p:extLst>
          </p:nvPr>
        </p:nvGraphicFramePr>
        <p:xfrm>
          <a:off x="983376" y="2850470"/>
          <a:ext cx="10370424" cy="242653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85212">
                  <a:extLst>
                    <a:ext uri="{9D8B030D-6E8A-4147-A177-3AD203B41FA5}">
                      <a16:colId xmlns:a16="http://schemas.microsoft.com/office/drawing/2014/main" val="3180202161"/>
                    </a:ext>
                  </a:extLst>
                </a:gridCol>
                <a:gridCol w="5185212">
                  <a:extLst>
                    <a:ext uri="{9D8B030D-6E8A-4147-A177-3AD203B41FA5}">
                      <a16:colId xmlns:a16="http://schemas.microsoft.com/office/drawing/2014/main" val="2456677616"/>
                    </a:ext>
                  </a:extLst>
                </a:gridCol>
              </a:tblGrid>
              <a:tr h="67986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NT Somic Regular"/>
                        </a:rPr>
                        <a:t>Населённый 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зарегистрированных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50366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г. о. Новокуйбышевск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58710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Волжский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407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386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964" y="943965"/>
            <a:ext cx="10515600" cy="1849569"/>
          </a:xfrm>
        </p:spPr>
        <p:txBody>
          <a:bodyPr>
            <a:normAutofit/>
          </a:bodyPr>
          <a:lstStyle/>
          <a:p>
            <a:r>
              <a:rPr lang="ru-RU" sz="6000" dirty="0">
                <a:latin typeface="NT Somic Bold"/>
              </a:rPr>
              <a:t>САМАРСКОЕ:</a:t>
            </a:r>
            <a:r>
              <a:rPr lang="en-US" sz="6000" dirty="0">
                <a:latin typeface="NT Somic Bold"/>
              </a:rPr>
              <a:t> </a:t>
            </a:r>
            <a:r>
              <a:rPr lang="ru-RU" sz="6000" dirty="0">
                <a:latin typeface="NT Somic Bold"/>
              </a:rPr>
              <a:t>46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C97011B-4B8E-2191-729A-D4B38832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635034"/>
              </p:ext>
            </p:extLst>
          </p:nvPr>
        </p:nvGraphicFramePr>
        <p:xfrm>
          <a:off x="1055964" y="2934360"/>
          <a:ext cx="10370424" cy="18897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85212">
                  <a:extLst>
                    <a:ext uri="{9D8B030D-6E8A-4147-A177-3AD203B41FA5}">
                      <a16:colId xmlns:a16="http://schemas.microsoft.com/office/drawing/2014/main" val="3180202161"/>
                    </a:ext>
                  </a:extLst>
                </a:gridCol>
                <a:gridCol w="5185212">
                  <a:extLst>
                    <a:ext uri="{9D8B030D-6E8A-4147-A177-3AD203B41FA5}">
                      <a16:colId xmlns:a16="http://schemas.microsoft.com/office/drawing/2014/main" val="2456677616"/>
                    </a:ext>
                  </a:extLst>
                </a:gridCol>
              </a:tblGrid>
              <a:tr h="67986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NT Somic Regular"/>
                        </a:rPr>
                        <a:t>Населённый 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зарегистрированных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50366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г. о. Самара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46</a:t>
                      </a:r>
                    </a:p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(4 детских сада, 5 университетов)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58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6704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76" y="524515"/>
            <a:ext cx="10515600" cy="1849569"/>
          </a:xfrm>
        </p:spPr>
        <p:txBody>
          <a:bodyPr>
            <a:normAutofit/>
          </a:bodyPr>
          <a:lstStyle/>
          <a:p>
            <a:r>
              <a:rPr lang="ru-RU" sz="6000" dirty="0">
                <a:latin typeface="NT Somic Bold"/>
              </a:rPr>
              <a:t>СЕВЕРНОЕ:</a:t>
            </a:r>
            <a:r>
              <a:rPr lang="en-US" sz="6000" dirty="0">
                <a:latin typeface="NT Somic Bold"/>
              </a:rPr>
              <a:t> </a:t>
            </a:r>
            <a:r>
              <a:rPr lang="ru-RU" sz="6000" dirty="0">
                <a:latin typeface="NT Somic Bold"/>
              </a:rPr>
              <a:t>19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C97011B-4B8E-2191-729A-D4B38832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329707"/>
              </p:ext>
            </p:extLst>
          </p:nvPr>
        </p:nvGraphicFramePr>
        <p:xfrm>
          <a:off x="983376" y="2540077"/>
          <a:ext cx="10370424" cy="310639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85212">
                  <a:extLst>
                    <a:ext uri="{9D8B030D-6E8A-4147-A177-3AD203B41FA5}">
                      <a16:colId xmlns:a16="http://schemas.microsoft.com/office/drawing/2014/main" val="3180202161"/>
                    </a:ext>
                  </a:extLst>
                </a:gridCol>
                <a:gridCol w="5185212">
                  <a:extLst>
                    <a:ext uri="{9D8B030D-6E8A-4147-A177-3AD203B41FA5}">
                      <a16:colId xmlns:a16="http://schemas.microsoft.com/office/drawing/2014/main" val="2456677616"/>
                    </a:ext>
                  </a:extLst>
                </a:gridCol>
              </a:tblGrid>
              <a:tr h="67986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NT Somic Regular"/>
                        </a:rPr>
                        <a:t>Населённый 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зарегистрированных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50366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Сергиевский район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58710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Челно-Вершинский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407038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Шенталинский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254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4647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76" y="524515"/>
            <a:ext cx="10515600" cy="1849569"/>
          </a:xfrm>
        </p:spPr>
        <p:txBody>
          <a:bodyPr>
            <a:normAutofit/>
          </a:bodyPr>
          <a:lstStyle/>
          <a:p>
            <a:r>
              <a:rPr lang="ru-RU" dirty="0">
                <a:latin typeface="NT Somic Bold"/>
              </a:rPr>
              <a:t>СЕВЕРО-ВОСТОЧНОЕ:</a:t>
            </a:r>
            <a:r>
              <a:rPr lang="en-US" dirty="0">
                <a:latin typeface="NT Somic Bold"/>
              </a:rPr>
              <a:t> </a:t>
            </a:r>
            <a:r>
              <a:rPr lang="ru-RU" dirty="0">
                <a:latin typeface="NT Somic Bold"/>
              </a:rPr>
              <a:t>25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C97011B-4B8E-2191-729A-D4B38832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183617"/>
              </p:ext>
            </p:extLst>
          </p:nvPr>
        </p:nvGraphicFramePr>
        <p:xfrm>
          <a:off x="983376" y="2061905"/>
          <a:ext cx="10370424" cy="419967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85212">
                  <a:extLst>
                    <a:ext uri="{9D8B030D-6E8A-4147-A177-3AD203B41FA5}">
                      <a16:colId xmlns:a16="http://schemas.microsoft.com/office/drawing/2014/main" val="3180202161"/>
                    </a:ext>
                  </a:extLst>
                </a:gridCol>
                <a:gridCol w="5185212">
                  <a:extLst>
                    <a:ext uri="{9D8B030D-6E8A-4147-A177-3AD203B41FA5}">
                      <a16:colId xmlns:a16="http://schemas.microsoft.com/office/drawing/2014/main" val="2456677616"/>
                    </a:ext>
                  </a:extLst>
                </a:gridCol>
              </a:tblGrid>
              <a:tr h="979642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NT Somic Regular"/>
                        </a:rPr>
                        <a:t>Населённый 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зарегистрированных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50366"/>
                  </a:ext>
                </a:extLst>
              </a:tr>
              <a:tr h="57747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г. Похвистнево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58710"/>
                  </a:ext>
                </a:extLst>
              </a:tr>
              <a:tr h="57747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Похвистневский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407038"/>
                  </a:ext>
                </a:extLst>
              </a:tr>
              <a:tr h="57747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Исаклинский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254789"/>
                  </a:ext>
                </a:extLst>
              </a:tr>
              <a:tr h="7557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NT Somic Regular"/>
                        </a:rPr>
                        <a:t>Камышлинский район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1690"/>
                  </a:ext>
                </a:extLst>
              </a:tr>
              <a:tr h="577478">
                <a:tc>
                  <a:txBody>
                    <a:bodyPr/>
                    <a:lstStyle/>
                    <a:p>
                      <a:r>
                        <a:rPr lang="ru-RU" sz="2400" dirty="0"/>
                        <a:t>Клявлинский район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88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540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76" y="1245969"/>
            <a:ext cx="10515600" cy="1052897"/>
          </a:xfrm>
        </p:spPr>
        <p:txBody>
          <a:bodyPr>
            <a:normAutofit/>
          </a:bodyPr>
          <a:lstStyle/>
          <a:p>
            <a:r>
              <a:rPr lang="ru-RU" dirty="0">
                <a:latin typeface="NT Somic Bold"/>
              </a:rPr>
              <a:t>СЕВЕРО-ЗАПАДНОЕ:</a:t>
            </a:r>
            <a:r>
              <a:rPr lang="en-US" dirty="0">
                <a:latin typeface="NT Somic Bold"/>
              </a:rPr>
              <a:t> </a:t>
            </a:r>
            <a:r>
              <a:rPr lang="ru-RU" dirty="0">
                <a:latin typeface="NT Somic Bold"/>
              </a:rPr>
              <a:t>15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C97011B-4B8E-2191-729A-D4B38832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44556"/>
              </p:ext>
            </p:extLst>
          </p:nvPr>
        </p:nvGraphicFramePr>
        <p:xfrm>
          <a:off x="983376" y="2481354"/>
          <a:ext cx="10370424" cy="279923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85212">
                  <a:extLst>
                    <a:ext uri="{9D8B030D-6E8A-4147-A177-3AD203B41FA5}">
                      <a16:colId xmlns:a16="http://schemas.microsoft.com/office/drawing/2014/main" val="3180202161"/>
                    </a:ext>
                  </a:extLst>
                </a:gridCol>
                <a:gridCol w="5185212">
                  <a:extLst>
                    <a:ext uri="{9D8B030D-6E8A-4147-A177-3AD203B41FA5}">
                      <a16:colId xmlns:a16="http://schemas.microsoft.com/office/drawing/2014/main" val="2456677616"/>
                    </a:ext>
                  </a:extLst>
                </a:gridCol>
              </a:tblGrid>
              <a:tr h="979642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NT Somic Regular"/>
                        </a:rPr>
                        <a:t>Населённый 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зарегистрированных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50366"/>
                  </a:ext>
                </a:extLst>
              </a:tr>
              <a:tr h="57747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Красноярский район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58710"/>
                  </a:ext>
                </a:extLst>
              </a:tr>
              <a:tr h="57747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Елховский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407038"/>
                  </a:ext>
                </a:extLst>
              </a:tr>
              <a:tr h="57747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Кошкинский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254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80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099" y="1598307"/>
            <a:ext cx="10515600" cy="1052897"/>
          </a:xfrm>
        </p:spPr>
        <p:txBody>
          <a:bodyPr>
            <a:normAutofit/>
          </a:bodyPr>
          <a:lstStyle/>
          <a:p>
            <a:r>
              <a:rPr lang="ru-RU" sz="4800" dirty="0">
                <a:latin typeface="NT Somic Bold"/>
              </a:rPr>
              <a:t>ТОЛЬЯТТИНСКОЕ:</a:t>
            </a:r>
            <a:r>
              <a:rPr lang="en-US" sz="4800" dirty="0">
                <a:latin typeface="NT Somic Bold"/>
              </a:rPr>
              <a:t> </a:t>
            </a:r>
            <a:r>
              <a:rPr lang="ru-RU" sz="4800" dirty="0">
                <a:latin typeface="NT Somic Bold"/>
              </a:rPr>
              <a:t>14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C97011B-4B8E-2191-729A-D4B38832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615095"/>
              </p:ext>
            </p:extLst>
          </p:nvPr>
        </p:nvGraphicFramePr>
        <p:xfrm>
          <a:off x="983376" y="2976304"/>
          <a:ext cx="10370424" cy="18897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85212">
                  <a:extLst>
                    <a:ext uri="{9D8B030D-6E8A-4147-A177-3AD203B41FA5}">
                      <a16:colId xmlns:a16="http://schemas.microsoft.com/office/drawing/2014/main" val="3180202161"/>
                    </a:ext>
                  </a:extLst>
                </a:gridCol>
                <a:gridCol w="5185212">
                  <a:extLst>
                    <a:ext uri="{9D8B030D-6E8A-4147-A177-3AD203B41FA5}">
                      <a16:colId xmlns:a16="http://schemas.microsoft.com/office/drawing/2014/main" val="2456677616"/>
                    </a:ext>
                  </a:extLst>
                </a:gridCol>
              </a:tblGrid>
              <a:tr h="979642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NT Somic Regular"/>
                        </a:rPr>
                        <a:t>Населённый 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зарегистрированных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50366"/>
                  </a:ext>
                </a:extLst>
              </a:tr>
              <a:tr h="57747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г. о. Тольятти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14</a:t>
                      </a:r>
                    </a:p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(4 школы)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58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235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76" y="910409"/>
            <a:ext cx="10515600" cy="1849569"/>
          </a:xfrm>
        </p:spPr>
        <p:txBody>
          <a:bodyPr>
            <a:normAutofit/>
          </a:bodyPr>
          <a:lstStyle/>
          <a:p>
            <a:r>
              <a:rPr lang="ru-RU" sz="6000" dirty="0">
                <a:latin typeface="NT Somic Bold"/>
              </a:rPr>
              <a:t>ЦЕНТРАЛЬНОЕ:</a:t>
            </a:r>
            <a:r>
              <a:rPr lang="en-US" sz="6000" dirty="0">
                <a:latin typeface="NT Somic Bold"/>
              </a:rPr>
              <a:t> </a:t>
            </a:r>
            <a:r>
              <a:rPr lang="ru-RU" sz="6000" dirty="0">
                <a:latin typeface="NT Somic Bold"/>
              </a:rPr>
              <a:t>2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C97011B-4B8E-2191-729A-D4B38832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969615"/>
              </p:ext>
            </p:extLst>
          </p:nvPr>
        </p:nvGraphicFramePr>
        <p:xfrm>
          <a:off x="983376" y="2850470"/>
          <a:ext cx="10370424" cy="242653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85212">
                  <a:extLst>
                    <a:ext uri="{9D8B030D-6E8A-4147-A177-3AD203B41FA5}">
                      <a16:colId xmlns:a16="http://schemas.microsoft.com/office/drawing/2014/main" val="3180202161"/>
                    </a:ext>
                  </a:extLst>
                </a:gridCol>
                <a:gridCol w="5185212">
                  <a:extLst>
                    <a:ext uri="{9D8B030D-6E8A-4147-A177-3AD203B41FA5}">
                      <a16:colId xmlns:a16="http://schemas.microsoft.com/office/drawing/2014/main" val="2456677616"/>
                    </a:ext>
                  </a:extLst>
                </a:gridCol>
              </a:tblGrid>
              <a:tr h="67986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NT Somic Regular"/>
                        </a:rPr>
                        <a:t>Населённый 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зарегистрированных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50366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г. Жигулёвск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58710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Ставропольский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407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6542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76" y="1120133"/>
            <a:ext cx="10515600" cy="1170061"/>
          </a:xfrm>
        </p:spPr>
        <p:txBody>
          <a:bodyPr>
            <a:normAutofit/>
          </a:bodyPr>
          <a:lstStyle/>
          <a:p>
            <a:r>
              <a:rPr lang="ru-RU" sz="4800" dirty="0">
                <a:latin typeface="NT Somic Bold"/>
              </a:rPr>
              <a:t>ЮГО-ВОСТОЧНОЕ:</a:t>
            </a:r>
            <a:r>
              <a:rPr lang="en-US" sz="4800" dirty="0">
                <a:latin typeface="NT Somic Bold"/>
              </a:rPr>
              <a:t> </a:t>
            </a:r>
            <a:r>
              <a:rPr lang="ru-RU" sz="4800" dirty="0">
                <a:latin typeface="NT Somic Bold"/>
              </a:rPr>
              <a:t>25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C97011B-4B8E-2191-729A-D4B38832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160281"/>
              </p:ext>
            </p:extLst>
          </p:nvPr>
        </p:nvGraphicFramePr>
        <p:xfrm>
          <a:off x="983376" y="2523299"/>
          <a:ext cx="10370424" cy="279923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85212">
                  <a:extLst>
                    <a:ext uri="{9D8B030D-6E8A-4147-A177-3AD203B41FA5}">
                      <a16:colId xmlns:a16="http://schemas.microsoft.com/office/drawing/2014/main" val="3180202161"/>
                    </a:ext>
                  </a:extLst>
                </a:gridCol>
                <a:gridCol w="5185212">
                  <a:extLst>
                    <a:ext uri="{9D8B030D-6E8A-4147-A177-3AD203B41FA5}">
                      <a16:colId xmlns:a16="http://schemas.microsoft.com/office/drawing/2014/main" val="2456677616"/>
                    </a:ext>
                  </a:extLst>
                </a:gridCol>
              </a:tblGrid>
              <a:tr h="979642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NT Somic Regular"/>
                        </a:rPr>
                        <a:t>Населённый 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зарегистрированных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50366"/>
                  </a:ext>
                </a:extLst>
              </a:tr>
              <a:tr h="57747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г. Нефтегорск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58710"/>
                  </a:ext>
                </a:extLst>
              </a:tr>
              <a:tr h="57747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Борский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407038"/>
                  </a:ext>
                </a:extLst>
              </a:tr>
              <a:tr h="577478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Алексеевский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254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6635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76" y="524516"/>
            <a:ext cx="10515600" cy="1019058"/>
          </a:xfrm>
        </p:spPr>
        <p:txBody>
          <a:bodyPr>
            <a:normAutofit/>
          </a:bodyPr>
          <a:lstStyle/>
          <a:p>
            <a:r>
              <a:rPr lang="ru-RU" dirty="0">
                <a:latin typeface="NT Somic Bold"/>
              </a:rPr>
              <a:t>СЕВЕРО-ВОСТОЧНОЕ:</a:t>
            </a:r>
            <a:r>
              <a:rPr lang="en-US" dirty="0">
                <a:latin typeface="NT Somic Bold"/>
              </a:rPr>
              <a:t> </a:t>
            </a:r>
            <a:r>
              <a:rPr lang="ru-RU" dirty="0">
                <a:latin typeface="NT Somic Bold"/>
              </a:rPr>
              <a:t>69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C97011B-4B8E-2191-729A-D4B38832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614708"/>
              </p:ext>
            </p:extLst>
          </p:nvPr>
        </p:nvGraphicFramePr>
        <p:xfrm>
          <a:off x="983376" y="1927681"/>
          <a:ext cx="10370424" cy="41757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85212">
                  <a:extLst>
                    <a:ext uri="{9D8B030D-6E8A-4147-A177-3AD203B41FA5}">
                      <a16:colId xmlns:a16="http://schemas.microsoft.com/office/drawing/2014/main" val="3180202161"/>
                    </a:ext>
                  </a:extLst>
                </a:gridCol>
                <a:gridCol w="5185212">
                  <a:extLst>
                    <a:ext uri="{9D8B030D-6E8A-4147-A177-3AD203B41FA5}">
                      <a16:colId xmlns:a16="http://schemas.microsoft.com/office/drawing/2014/main" val="2456677616"/>
                    </a:ext>
                  </a:extLst>
                </a:gridCol>
              </a:tblGrid>
              <a:tr h="816615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NT Somic Regular"/>
                        </a:rPr>
                        <a:t>Населённый 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зарегистрированных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50366"/>
                  </a:ext>
                </a:extLst>
              </a:tr>
              <a:tr h="442049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г. Чапаевск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58710"/>
                  </a:ext>
                </a:extLst>
              </a:tr>
              <a:tr h="442049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Безенчукский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407038"/>
                  </a:ext>
                </a:extLst>
              </a:tr>
              <a:tr h="442049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Красноармейский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254789"/>
                  </a:ext>
                </a:extLst>
              </a:tr>
              <a:tr h="6299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NT Somic Regular"/>
                        </a:rPr>
                        <a:t>Пестравский район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1690"/>
                  </a:ext>
                </a:extLst>
              </a:tr>
              <a:tr h="442049">
                <a:tc>
                  <a:txBody>
                    <a:bodyPr/>
                    <a:lstStyle/>
                    <a:p>
                      <a:r>
                        <a:rPr lang="ru-RU" sz="2400" dirty="0"/>
                        <a:t>Приволжский район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88700"/>
                  </a:ext>
                </a:extLst>
              </a:tr>
              <a:tr h="442049">
                <a:tc>
                  <a:txBody>
                    <a:bodyPr/>
                    <a:lstStyle/>
                    <a:p>
                      <a:r>
                        <a:rPr lang="ru-RU" sz="2400" dirty="0"/>
                        <a:t>Хворостянский район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39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7993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376" y="910409"/>
            <a:ext cx="10515600" cy="1849569"/>
          </a:xfrm>
        </p:spPr>
        <p:txBody>
          <a:bodyPr>
            <a:normAutofit/>
          </a:bodyPr>
          <a:lstStyle/>
          <a:p>
            <a:r>
              <a:rPr lang="ru-RU" sz="6000" dirty="0">
                <a:latin typeface="NT Somic Bold"/>
              </a:rPr>
              <a:t>ЮЖНОЕ:</a:t>
            </a:r>
            <a:r>
              <a:rPr lang="en-US" sz="6000" dirty="0">
                <a:latin typeface="NT Somic Bold"/>
              </a:rPr>
              <a:t> </a:t>
            </a:r>
            <a:r>
              <a:rPr lang="ru-RU" sz="6000" dirty="0">
                <a:latin typeface="NT Somic Bold"/>
              </a:rPr>
              <a:t>14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C97011B-4B8E-2191-729A-D4B388323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357380"/>
              </p:ext>
            </p:extLst>
          </p:nvPr>
        </p:nvGraphicFramePr>
        <p:xfrm>
          <a:off x="983376" y="2850470"/>
          <a:ext cx="10370424" cy="242653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185212">
                  <a:extLst>
                    <a:ext uri="{9D8B030D-6E8A-4147-A177-3AD203B41FA5}">
                      <a16:colId xmlns:a16="http://schemas.microsoft.com/office/drawing/2014/main" val="3180202161"/>
                    </a:ext>
                  </a:extLst>
                </a:gridCol>
                <a:gridCol w="5185212">
                  <a:extLst>
                    <a:ext uri="{9D8B030D-6E8A-4147-A177-3AD203B41FA5}">
                      <a16:colId xmlns:a16="http://schemas.microsoft.com/office/drawing/2014/main" val="2456677616"/>
                    </a:ext>
                  </a:extLst>
                </a:gridCol>
              </a:tblGrid>
              <a:tr h="679866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NT Somic Regular"/>
                        </a:rPr>
                        <a:t>Населённый пункт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зарегистрированных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50366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Большеглушицкий район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58710"/>
                  </a:ext>
                </a:extLst>
              </a:tr>
              <a:tr h="679866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NT Somic Regular"/>
                        </a:rPr>
                        <a:t>Большечерниговский район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NT Somic Regular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407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4135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87" y="2659312"/>
            <a:ext cx="10515600" cy="8305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NT Somic Bold"/>
              </a:rPr>
              <a:t>Подробно ознакомиться с ОО-участниками:</a:t>
            </a:r>
            <a:br>
              <a:rPr lang="ru-RU" dirty="0">
                <a:latin typeface="NT Somic Bold"/>
              </a:rPr>
            </a:br>
            <a:br>
              <a:rPr lang="ru-RU" dirty="0">
                <a:latin typeface="NT Somic Bold"/>
              </a:rPr>
            </a:br>
            <a:endParaRPr lang="ru-RU" dirty="0">
              <a:latin typeface="NT Somic Bold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3ACBAB-7E46-7121-5E5A-A623AE68F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5226"/>
            <a:ext cx="10515600" cy="33416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latin typeface="NT Somic Regular"/>
                <a:hlinkClick r:id="rId2"/>
              </a:rPr>
              <a:t>https://knigipamyati.ru/books/regions/1121548</a:t>
            </a:r>
            <a:r>
              <a:rPr lang="ru-RU" sz="3200" dirty="0">
                <a:latin typeface="NT Somic Regular"/>
              </a:rPr>
              <a:t> </a:t>
            </a:r>
          </a:p>
          <a:p>
            <a:pPr marL="0" indent="0" algn="ctr">
              <a:buNone/>
            </a:pPr>
            <a:endParaRPr lang="ru-RU" sz="3200" dirty="0">
              <a:latin typeface="NT Somic Regular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145678-8614-A261-AE2C-A3973E31F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170" y="3552148"/>
            <a:ext cx="2702434" cy="270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347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3199"/>
            <a:ext cx="10515600" cy="1325563"/>
          </a:xfrm>
        </p:spPr>
        <p:txBody>
          <a:bodyPr/>
          <a:lstStyle/>
          <a:p>
            <a:r>
              <a:rPr lang="ru-RU" dirty="0">
                <a:latin typeface="NT Somic Bold"/>
              </a:rPr>
              <a:t>ЗАДАЧИ РЕГИОНАЛЬНОГО ШТАБА: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C6BC27-F2F0-96C3-19D3-732353688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5226"/>
            <a:ext cx="10515600" cy="3341684"/>
          </a:xfrm>
        </p:spPr>
        <p:txBody>
          <a:bodyPr>
            <a:normAutofit lnSpcReduction="10000"/>
          </a:bodyPr>
          <a:lstStyle/>
          <a:p>
            <a:r>
              <a:rPr lang="ru-RU" sz="3200" dirty="0">
                <a:latin typeface="NT Somic Regular"/>
              </a:rPr>
              <a:t>информирование ОО-участника</a:t>
            </a:r>
          </a:p>
          <a:p>
            <a:r>
              <a:rPr lang="ru-RU" sz="3200" dirty="0">
                <a:latin typeface="NT Somic Regular"/>
              </a:rPr>
              <a:t>сбор сведений о площадках, количестве участников. Сведение списков по региону</a:t>
            </a:r>
          </a:p>
          <a:p>
            <a:r>
              <a:rPr lang="ru-RU" sz="3200" dirty="0">
                <a:latin typeface="NT Somic Regular"/>
              </a:rPr>
              <a:t>взаимодействие с Проектным офисом</a:t>
            </a:r>
          </a:p>
          <a:p>
            <a:r>
              <a:rPr lang="ru-RU" sz="3200" dirty="0">
                <a:latin typeface="NT Somic Regular"/>
              </a:rPr>
              <a:t>модерация материалов, взаимодействие с ответственным лицом от ОО-участника, который выкладывает материалы на сайт</a:t>
            </a:r>
          </a:p>
          <a:p>
            <a:pPr marL="0" indent="0">
              <a:buNone/>
            </a:pPr>
            <a:endParaRPr lang="ru-RU" sz="3200" dirty="0">
              <a:latin typeface="NT Somi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495806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3199"/>
            <a:ext cx="10515600" cy="1325563"/>
          </a:xfrm>
        </p:spPr>
        <p:txBody>
          <a:bodyPr/>
          <a:lstStyle/>
          <a:p>
            <a:r>
              <a:rPr lang="ru-RU" dirty="0">
                <a:latin typeface="NT Somic Bold"/>
              </a:rPr>
              <a:t>АЛГОРИТМ ПРОВЕДЕНИЯ АКЦИИ: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C6BC27-F2F0-96C3-19D3-732353688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5226"/>
            <a:ext cx="10515600" cy="30182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dirty="0">
                <a:solidFill>
                  <a:srgbClr val="1A1A1A"/>
                </a:solidFill>
                <a:latin typeface="NT Somic Regular"/>
              </a:rPr>
              <a:t>Зарегистрировать ОО на сайте </a:t>
            </a:r>
            <a:r>
              <a:rPr lang="en-US" dirty="0">
                <a:solidFill>
                  <a:srgbClr val="1A1A1A"/>
                </a:solidFill>
                <a:latin typeface="NT Somic Regular"/>
                <a:hlinkClick r:id="rId2"/>
              </a:rPr>
              <a:t>https://knigipamyati.ru/</a:t>
            </a:r>
            <a:r>
              <a:rPr lang="ru-RU" dirty="0">
                <a:solidFill>
                  <a:srgbClr val="1A1A1A"/>
                </a:solidFill>
                <a:latin typeface="NT Somic Regular"/>
              </a:rPr>
              <a:t> </a:t>
            </a:r>
            <a:endParaRPr lang="ru-RU" b="0" i="0" dirty="0">
              <a:solidFill>
                <a:srgbClr val="1A1A1A"/>
              </a:solidFill>
              <a:effectLst/>
              <a:latin typeface="NT Somic Regular"/>
            </a:endParaRPr>
          </a:p>
          <a:p>
            <a:pPr algn="l"/>
            <a:r>
              <a:rPr lang="ru-RU" b="0" i="0" dirty="0">
                <a:solidFill>
                  <a:srgbClr val="1A1A1A"/>
                </a:solidFill>
                <a:effectLst/>
                <a:latin typeface="NT Somic Regular"/>
              </a:rPr>
              <a:t>Определить, будет ли ОО площадкой проведения</a:t>
            </a:r>
          </a:p>
          <a:p>
            <a:pPr algn="l"/>
            <a:r>
              <a:rPr lang="ru-RU" b="0" i="0" dirty="0">
                <a:solidFill>
                  <a:srgbClr val="1A1A1A"/>
                </a:solidFill>
                <a:effectLst/>
                <a:latin typeface="NT Somic Regular"/>
              </a:rPr>
              <a:t>Подготовить материалы для публикации на сайте</a:t>
            </a:r>
          </a:p>
          <a:p>
            <a:pPr algn="l"/>
            <a:r>
              <a:rPr lang="ru-RU" b="0" i="0" dirty="0">
                <a:solidFill>
                  <a:srgbClr val="1A1A1A"/>
                </a:solidFill>
                <a:effectLst/>
                <a:latin typeface="NT Somic Regular"/>
              </a:rPr>
              <a:t>Опубликовать материалы </a:t>
            </a:r>
          </a:p>
          <a:p>
            <a:pPr algn="l"/>
            <a:r>
              <a:rPr lang="ru-RU" b="0" i="0" dirty="0">
                <a:solidFill>
                  <a:srgbClr val="1A1A1A"/>
                </a:solidFill>
                <a:effectLst/>
                <a:latin typeface="NT Somic Regular"/>
              </a:rPr>
              <a:t>Организовать день выступления (при условии выбора ОО в качестве площадки)</a:t>
            </a:r>
          </a:p>
          <a:p>
            <a:pPr marL="0" indent="0" algn="l">
              <a:buNone/>
            </a:pPr>
            <a:r>
              <a:rPr lang="ru-RU" dirty="0">
                <a:solidFill>
                  <a:srgbClr val="1A1A1A"/>
                </a:solidFill>
                <a:latin typeface="NT Somic Regular"/>
              </a:rPr>
              <a:t>*Подготовить списки выступавших</a:t>
            </a:r>
            <a:endParaRPr lang="ru-RU" b="0" i="0" dirty="0">
              <a:solidFill>
                <a:srgbClr val="1A1A1A"/>
              </a:solidFill>
              <a:effectLst/>
              <a:latin typeface="NT Somic Regular"/>
            </a:endParaRPr>
          </a:p>
          <a:p>
            <a:pPr marL="0" indent="0">
              <a:buNone/>
            </a:pPr>
            <a:endParaRPr lang="ru-RU" dirty="0">
              <a:latin typeface="NT Somi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211426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9F021B-DB30-1ACC-4E9F-D8D40F00D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FBCDA8-982C-989F-6DBC-D8DAF4B18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00BC94-D6E6-2A92-608A-38A52CA6A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0"/>
            <a:ext cx="12125325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85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EB845-4EF8-F588-626E-B129FE22E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7862B5-A783-ED72-10CC-95ECD76DA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8A8565-5CD9-0067-7717-FC3613C47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71" y="0"/>
            <a:ext cx="12098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91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9356B8-1215-20E8-C851-949CCD80D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13A14C-7133-C63C-EB5D-664AD0C1C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3961B6-C5D1-ECB7-8B0B-4397E1EBC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46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08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958F4-68AE-BB80-B49B-8633682C5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F4B324-455F-ED75-0A0C-587207568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265B02-B72E-7E81-1F3A-0BD1520E6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5"/>
            <a:ext cx="12087225" cy="681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862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159E06-EF4E-E7A1-13FC-384D17F04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2F7546-C3E6-0297-416D-5B63E7484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6A1F44-A3BA-668B-DE32-90D5024CE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1077"/>
            <a:ext cx="12192000" cy="40423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3D139F-A04B-9FDD-E15F-D0150D754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30761"/>
            <a:ext cx="12192000" cy="292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928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EC65C2-A621-9E3B-C6FA-BB6311271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07C41-AEC5-8866-6591-34840C4F9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F66A96-42BA-5567-E1C9-DE9779562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871"/>
            <a:ext cx="12192000" cy="6379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78074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CDC53-3E06-B651-3F9F-57D4040F4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1DFD65-FEC8-7A35-D0E8-9821A36B2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D3E31B-79E5-0B74-9BA8-ACCBC133F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57" y="365125"/>
            <a:ext cx="11494486" cy="6127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412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4574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NT Somic Bold"/>
              </a:rPr>
              <a:t>ИНФОРМАЦИОННОЕ </a:t>
            </a:r>
            <a:br>
              <a:rPr lang="ru-RU" sz="3600" dirty="0">
                <a:latin typeface="NT Somic Bold"/>
              </a:rPr>
            </a:br>
            <a:r>
              <a:rPr lang="ru-RU" sz="3600" dirty="0">
                <a:latin typeface="NT Somic Bold"/>
              </a:rPr>
              <a:t>ОБЕСПЕЧЕНИЕ: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C6BC27-F2F0-96C3-19D3-732353688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2775"/>
            <a:ext cx="10515600" cy="3777999"/>
          </a:xfrm>
        </p:spPr>
        <p:txBody>
          <a:bodyPr>
            <a:normAutofit/>
          </a:bodyPr>
          <a:lstStyle/>
          <a:p>
            <a:r>
              <a:rPr lang="ru-RU" dirty="0">
                <a:latin typeface="NT Somic Regular"/>
              </a:rPr>
              <a:t>Организовать освещение акции в СМИ, социальных сетях (статьи, интервью, информация об открытии акции и т.д.). </a:t>
            </a:r>
            <a:r>
              <a:rPr lang="ru-RU" b="1" dirty="0">
                <a:latin typeface="NT Somic Regular"/>
              </a:rPr>
              <a:t>Не менее 4 публикаций.</a:t>
            </a:r>
          </a:p>
          <a:p>
            <a:r>
              <a:rPr lang="ru-RU" dirty="0">
                <a:latin typeface="NT Somic Regular"/>
              </a:rPr>
              <a:t>Использование официальных </a:t>
            </a:r>
            <a:r>
              <a:rPr lang="ru-RU" dirty="0" err="1">
                <a:latin typeface="NT Somic Regular"/>
              </a:rPr>
              <a:t>хэштегов</a:t>
            </a:r>
            <a:r>
              <a:rPr lang="ru-RU" dirty="0">
                <a:latin typeface="NT Somic Regular"/>
              </a:rPr>
              <a:t> акции:</a:t>
            </a:r>
          </a:p>
          <a:p>
            <a:endParaRPr lang="ru-RU" dirty="0">
              <a:latin typeface="NT Somic Regular"/>
            </a:endParaRPr>
          </a:p>
          <a:p>
            <a:pPr marL="0" indent="0" algn="ctr">
              <a:buNone/>
            </a:pPr>
            <a:r>
              <a:rPr lang="en-US" b="1" dirty="0">
                <a:latin typeface="NT Somic Regular"/>
              </a:rPr>
              <a:t>#</a:t>
            </a:r>
            <a:r>
              <a:rPr lang="ru-RU" b="1" dirty="0" err="1">
                <a:latin typeface="NT Somic Regular"/>
              </a:rPr>
              <a:t>КнигиПамятиРФ</a:t>
            </a:r>
            <a:r>
              <a:rPr lang="ru-RU" b="1" dirty="0">
                <a:latin typeface="NT Somic Regular"/>
              </a:rPr>
              <a:t>  </a:t>
            </a:r>
            <a:r>
              <a:rPr lang="en-US" b="1" dirty="0">
                <a:latin typeface="NT Somic Regular"/>
              </a:rPr>
              <a:t>#</a:t>
            </a:r>
            <a:r>
              <a:rPr lang="ru-RU" b="1" dirty="0" err="1">
                <a:latin typeface="NT Somic Regular"/>
              </a:rPr>
              <a:t>ГодПедагогаНаставника</a:t>
            </a:r>
            <a:r>
              <a:rPr lang="ru-RU" b="1" dirty="0">
                <a:latin typeface="NT Somic Regular"/>
              </a:rPr>
              <a:t> </a:t>
            </a:r>
            <a:r>
              <a:rPr lang="en-US" b="1" dirty="0">
                <a:latin typeface="NT Somic Regular"/>
              </a:rPr>
              <a:t># </a:t>
            </a:r>
            <a:r>
              <a:rPr lang="ru-RU" b="1" dirty="0" err="1">
                <a:latin typeface="NT Somic Regular"/>
              </a:rPr>
              <a:t>ДвижениеПервых</a:t>
            </a:r>
            <a:r>
              <a:rPr lang="ru-RU" b="1" dirty="0">
                <a:latin typeface="NT Somic Regular"/>
              </a:rPr>
              <a:t> </a:t>
            </a:r>
            <a:r>
              <a:rPr lang="en-US" b="1" dirty="0">
                <a:latin typeface="NT Somic Regular"/>
              </a:rPr>
              <a:t> #</a:t>
            </a:r>
            <a:r>
              <a:rPr lang="ru-RU" b="1" dirty="0" err="1">
                <a:latin typeface="NT Somic Regular"/>
              </a:rPr>
              <a:t>ГрантыПервых</a:t>
            </a:r>
            <a:r>
              <a:rPr lang="ru-RU" b="1" dirty="0">
                <a:latin typeface="NT Somic Regular"/>
              </a:rPr>
              <a:t>  </a:t>
            </a:r>
            <a:r>
              <a:rPr lang="en-US" b="1" dirty="0">
                <a:latin typeface="NT Somic Regular"/>
              </a:rPr>
              <a:t>#</a:t>
            </a:r>
            <a:r>
              <a:rPr lang="ru-RU" b="1" dirty="0" err="1">
                <a:latin typeface="NT Somic Regular"/>
              </a:rPr>
              <a:t>СамарскаяОбласть</a:t>
            </a:r>
            <a:r>
              <a:rPr lang="ru-RU" b="1" dirty="0">
                <a:latin typeface="NT Somic Regular"/>
              </a:rPr>
              <a:t>  </a:t>
            </a:r>
            <a:r>
              <a:rPr lang="en-US" b="1" dirty="0">
                <a:latin typeface="NT Somic Regular"/>
              </a:rPr>
              <a:t>#</a:t>
            </a:r>
            <a:r>
              <a:rPr lang="ru-RU" b="1" dirty="0" err="1">
                <a:latin typeface="NT Somic Regular"/>
              </a:rPr>
              <a:t>РегиональныйШтабСГСПУ</a:t>
            </a:r>
            <a:r>
              <a:rPr lang="ru-RU" b="1" dirty="0">
                <a:latin typeface="NT Somic Regular"/>
              </a:rPr>
              <a:t> </a:t>
            </a:r>
            <a:r>
              <a:rPr lang="en-US" b="1" dirty="0">
                <a:latin typeface="NT Somic Regular"/>
              </a:rPr>
              <a:t>#</a:t>
            </a:r>
            <a:r>
              <a:rPr lang="ru-RU" b="1" dirty="0">
                <a:latin typeface="NT Somic Regular"/>
              </a:rPr>
              <a:t>СГСПУ + </a:t>
            </a:r>
            <a:r>
              <a:rPr lang="ru-RU" b="1" dirty="0" err="1">
                <a:latin typeface="NT Somic Regular"/>
              </a:rPr>
              <a:t>хэштег</a:t>
            </a:r>
            <a:r>
              <a:rPr lang="ru-RU" b="1" dirty="0">
                <a:latin typeface="NT Somic Regular"/>
              </a:rPr>
              <a:t> образовательной организации</a:t>
            </a:r>
          </a:p>
          <a:p>
            <a:endParaRPr lang="ru-RU" dirty="0">
              <a:latin typeface="NT Somi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4241286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3199"/>
            <a:ext cx="10515600" cy="1325563"/>
          </a:xfrm>
        </p:spPr>
        <p:txBody>
          <a:bodyPr/>
          <a:lstStyle/>
          <a:p>
            <a:r>
              <a:rPr lang="ru-RU" dirty="0">
                <a:latin typeface="NT Somic Bold"/>
              </a:rPr>
              <a:t>ЗАДАЧИ (первоочередные):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C6BC27-F2F0-96C3-19D3-732353688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5226"/>
            <a:ext cx="10515600" cy="3341684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NT Somic Regular"/>
              </a:rPr>
              <a:t>предоставить информацию по количеству ОО, готовых стать площадкой проведения Акции (24.10.2023)</a:t>
            </a:r>
          </a:p>
          <a:p>
            <a:r>
              <a:rPr lang="ru-RU" sz="3200" dirty="0">
                <a:latin typeface="NT Somic Regular"/>
              </a:rPr>
              <a:t>проверить правильность наименования ОО на сайте. В случае ошибок – исправить</a:t>
            </a:r>
          </a:p>
          <a:p>
            <a:r>
              <a:rPr lang="ru-RU" sz="3200" dirty="0">
                <a:latin typeface="NT Somic Regular"/>
              </a:rPr>
              <a:t>подготовка материала и публикация его на сайте</a:t>
            </a:r>
          </a:p>
          <a:p>
            <a:r>
              <a:rPr lang="ru-RU" sz="3200" dirty="0">
                <a:latin typeface="NT Somic Regular"/>
              </a:rPr>
              <a:t>составление списков по участникам в Акции*</a:t>
            </a:r>
          </a:p>
          <a:p>
            <a:endParaRPr lang="ru-RU" sz="3200" dirty="0">
              <a:latin typeface="NT Somic Regular"/>
            </a:endParaRPr>
          </a:p>
          <a:p>
            <a:endParaRPr lang="ru-RU" sz="3200" dirty="0">
              <a:latin typeface="NT Somi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2747267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1D068-3963-5919-36CB-CA956875E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3906"/>
            <a:ext cx="10515600" cy="1325563"/>
          </a:xfrm>
        </p:spPr>
        <p:txBody>
          <a:bodyPr/>
          <a:lstStyle/>
          <a:p>
            <a:r>
              <a:rPr lang="ru-RU" dirty="0">
                <a:latin typeface="NT Somic Bold"/>
              </a:rPr>
              <a:t>РЕГИОНАЛЬНЫЙ ШТАБ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C6BC27-F2F0-96C3-19D3-732353688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5226"/>
            <a:ext cx="6091106" cy="6236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>
                <a:latin typeface="NT Somic Regular"/>
              </a:rPr>
              <a:t>Начальник управления по воспитательной и социальной работе СГСПУ</a:t>
            </a:r>
          </a:p>
          <a:p>
            <a:pPr marL="0" indent="0">
              <a:buNone/>
            </a:pPr>
            <a:endParaRPr lang="ru-RU" sz="2000" dirty="0">
              <a:latin typeface="NT Somic Regular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157F082-A1CB-A0D3-EB63-0CC299B778DC}"/>
              </a:ext>
            </a:extLst>
          </p:cNvPr>
          <p:cNvSpPr txBox="1">
            <a:spLocks/>
          </p:cNvSpPr>
          <p:nvPr/>
        </p:nvSpPr>
        <p:spPr>
          <a:xfrm>
            <a:off x="838200" y="18681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NT Somic Bold"/>
              </a:rPr>
              <a:t>Казаков Илья Дмитриевич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9BD0C319-BADE-3FEB-230A-360F55B3728D}"/>
              </a:ext>
            </a:extLst>
          </p:cNvPr>
          <p:cNvSpPr txBox="1">
            <a:spLocks/>
          </p:cNvSpPr>
          <p:nvPr/>
        </p:nvSpPr>
        <p:spPr>
          <a:xfrm>
            <a:off x="838200" y="3608664"/>
            <a:ext cx="6091106" cy="2070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NT Somic Regular"/>
                <a:hlinkClick r:id="rId2"/>
              </a:rPr>
              <a:t>kazakov.ilya@psga.ru</a:t>
            </a:r>
            <a:endParaRPr lang="en-US" sz="2000" dirty="0">
              <a:latin typeface="NT Somic Regular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000" dirty="0">
                <a:latin typeface="NT Somic Regular"/>
              </a:rPr>
              <a:t>Сот. </a:t>
            </a:r>
            <a:r>
              <a:rPr lang="en-US" sz="2000" dirty="0">
                <a:latin typeface="NT Somic Regular"/>
              </a:rPr>
              <a:t>+7-917-033-79-53</a:t>
            </a:r>
          </a:p>
          <a:p>
            <a:pPr marL="0" indent="0">
              <a:buNone/>
            </a:pPr>
            <a:r>
              <a:rPr lang="en-US" sz="2000" dirty="0">
                <a:latin typeface="NT Somic Regular"/>
              </a:rPr>
              <a:t>Viber</a:t>
            </a:r>
            <a:r>
              <a:rPr lang="ru-RU" sz="2000" dirty="0">
                <a:latin typeface="NT Somic Regular"/>
              </a:rPr>
              <a:t>/</a:t>
            </a:r>
            <a:r>
              <a:rPr lang="en-US" sz="2000" dirty="0">
                <a:latin typeface="NT Somic Regular"/>
              </a:rPr>
              <a:t>WhatsApp</a:t>
            </a:r>
            <a:r>
              <a:rPr lang="ru-RU" sz="2000" dirty="0">
                <a:latin typeface="NT Somic Regular"/>
              </a:rPr>
              <a:t>: </a:t>
            </a:r>
            <a:r>
              <a:rPr lang="en-US" sz="2000" dirty="0">
                <a:latin typeface="NT Somic Regular"/>
              </a:rPr>
              <a:t>+7-917-033-79-53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 err="1">
                <a:latin typeface="NT Somic Regular"/>
              </a:rPr>
              <a:t>Tg</a:t>
            </a:r>
            <a:r>
              <a:rPr lang="ru-RU" sz="2000" dirty="0">
                <a:latin typeface="NT Somic Regular"/>
              </a:rPr>
              <a:t>: </a:t>
            </a:r>
            <a:r>
              <a:rPr lang="en-US" sz="2000" dirty="0">
                <a:latin typeface="NT Somic Regular"/>
              </a:rPr>
              <a:t>@kazakov9737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000" dirty="0">
                <a:latin typeface="NT Somic Regular"/>
              </a:rPr>
              <a:t>ВК: </a:t>
            </a:r>
            <a:r>
              <a:rPr lang="en-US" sz="2000" dirty="0">
                <a:latin typeface="NT Somic Regular"/>
              </a:rPr>
              <a:t>vk.com/kazakov9737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NT Somic Regular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NT Somic Regular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B8881C6-F96A-88A4-A006-7CE5EDCA5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982" y="3295649"/>
            <a:ext cx="2705875" cy="274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5984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2424</TotalTime>
  <Words>793</Words>
  <Application>Microsoft Office PowerPoint</Application>
  <PresentationFormat>Широкоэкранный</PresentationFormat>
  <Paragraphs>176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Arial</vt:lpstr>
      <vt:lpstr>Calibri</vt:lpstr>
      <vt:lpstr>Calibri Light</vt:lpstr>
      <vt:lpstr>NT Somic</vt:lpstr>
      <vt:lpstr>NT Somic Bold</vt:lpstr>
      <vt:lpstr>NT Somic Regular</vt:lpstr>
      <vt:lpstr>Тема Office</vt:lpstr>
      <vt:lpstr>Презентация PowerPoint</vt:lpstr>
      <vt:lpstr>ОРГАНИЗАТОРЫ АКЦИИ:</vt:lpstr>
      <vt:lpstr>ЦЕЛИ АКЦИИ:</vt:lpstr>
      <vt:lpstr>УЧАСТНИКИ АКЦИИ:</vt:lpstr>
      <vt:lpstr>Акция предполагает организацию изучения школьниками и студентами образовательных организаций Российской Федерации страниц историй своих семей, относящихся к участию родственников в Великой Отечественной войне, а также работе в тылу.  Участникам предлагается изучить семейные архивы, побеседовать с родителями, дедушками и бабушками для уточнения фактов участия родственников в Великой Отечественной войне, а также провести поиск дополнительной информации на общедоступных электронных ресурсах.   На основе изучения материалов каждому участнику предлагается подготовить одноминутное публичное выступление с рассказом о своих родственниках, принимавших участие в войне, а также подготовить по одному слайду с демонстрацией их фотографий, имен и годов жизни (рождения, в случае пребывания героя в добром здравии). </vt:lpstr>
      <vt:lpstr>СРОКИ ПРОВЕДЕНИЯ   04.11.2023-04.12.2023 гг.</vt:lpstr>
      <vt:lpstr>ОФИЦИАЛЬНОЕ ОТКРЫТИЕ АКЦИИ В РЕГИОНЕ:</vt:lpstr>
      <vt:lpstr>КОЛИЧЕСТВО ОБРАЗОВАТЕЛЬНЫХ ОРГАНИЗАЦИЙ, ЗАРЕГИСТРИРОВАННЫХ НА САЙТЕ  АКЦИИ:  1034 </vt:lpstr>
      <vt:lpstr>КОЛИЧЕСТВО ОБРАЗОВАТЕЛЬНЫХ ОРГАНИЗАЦИЙ, ЗАРЕГИСТРИРОВАННЫХ НА САЙТЕ АКЦИИ ИЗ САМАРСКОЙ ОБЛАСТИ:  352 </vt:lpstr>
      <vt:lpstr>Презентация PowerPoint</vt:lpstr>
      <vt:lpstr>КОЛИЧЕСТВО ЗАРЕГИСТРИРОВАННЫХ  ОБРАЗОВАТЕЛЬНЫХ ОРГАНИЗАЦИЙ ПО ТЕРРИТОРИАЛЬНЫМ УПРАВЛЕНИЯМ  </vt:lpstr>
      <vt:lpstr>ЗАПАДНОЕ: 68</vt:lpstr>
      <vt:lpstr>КИНЕЛЬСКОЕ: 18</vt:lpstr>
      <vt:lpstr>ОТРАДНЕНСКОЕ: 25</vt:lpstr>
      <vt:lpstr>ПОВОЛЖСКОЕ: 12</vt:lpstr>
      <vt:lpstr>САМАРСКОЕ: 46</vt:lpstr>
      <vt:lpstr>СЕВЕРНОЕ: 19</vt:lpstr>
      <vt:lpstr>СЕВЕРО-ВОСТОЧНОЕ: 25</vt:lpstr>
      <vt:lpstr>СЕВЕРО-ЗАПАДНОЕ: 15</vt:lpstr>
      <vt:lpstr>ТОЛЬЯТТИНСКОЕ: 14</vt:lpstr>
      <vt:lpstr>ЦЕНТРАЛЬНОЕ: 2</vt:lpstr>
      <vt:lpstr>ЮГО-ВОСТОЧНОЕ: 25</vt:lpstr>
      <vt:lpstr>СЕВЕРО-ВОСТОЧНОЕ: 69</vt:lpstr>
      <vt:lpstr>ЮЖНОЕ: 14</vt:lpstr>
      <vt:lpstr>Подробно ознакомиться с ОО-участниками:  </vt:lpstr>
      <vt:lpstr>ЗАДАЧИ РЕГИОНАЛЬНОГО ШТАБА:</vt:lpstr>
      <vt:lpstr>АЛГОРИТМ ПРОВЕДЕНИЯ АКЦИИ: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ИНФОРМАЦИОННОЕ  ОБЕСПЕЧЕНИЕ:</vt:lpstr>
      <vt:lpstr>ЗАДАЧИ (первоочередные):</vt:lpstr>
      <vt:lpstr>РЕГИОНАЛЬНЫЙ ШТАБ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Даша Якубовская</dc:creator>
  <cp:lastModifiedBy>Казаков И.Д.</cp:lastModifiedBy>
  <cp:revision>26</cp:revision>
  <cp:lastPrinted>2023-09-20T07:09:39Z</cp:lastPrinted>
  <dcterms:created xsi:type="dcterms:W3CDTF">2023-09-17T09:55:10Z</dcterms:created>
  <dcterms:modified xsi:type="dcterms:W3CDTF">2023-10-21T08:55:24Z</dcterms:modified>
</cp:coreProperties>
</file>