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handoutMasterIdLst>
    <p:handoutMasterId r:id="rId16"/>
  </p:handoutMasterIdLst>
  <p:sldIdLst>
    <p:sldId id="256" r:id="rId2"/>
    <p:sldId id="258" r:id="rId3"/>
    <p:sldId id="260" r:id="rId4"/>
    <p:sldId id="263" r:id="rId5"/>
    <p:sldId id="264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7A0D4-4E71-4044-A097-B0F8C06CB7CA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BFB91-3C16-4361-9783-D2A6ABD27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210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B447CB-72A5-4213-8DEA-D1F59BCA46AE}"/>
              </a:ext>
            </a:extLst>
          </p:cNvPr>
          <p:cNvSpPr/>
          <p:nvPr userDrawn="1"/>
        </p:nvSpPr>
        <p:spPr>
          <a:xfrm>
            <a:off x="5746831" y="0"/>
            <a:ext cx="3397170" cy="704898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CA6A3313-0005-4834-8566-7A21A2EC58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" y="3429000"/>
            <a:ext cx="7886701" cy="2751882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563F5CE-457E-4C7E-871F-9A4FE29F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11818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1D4CC8E-85DC-49A9-AEE0-B931325B0A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944688"/>
            <a:ext cx="7886700" cy="13255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423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8458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Применение формирующего оценивания на уроке географии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4509120"/>
            <a:ext cx="5961112" cy="1752600"/>
          </a:xfrm>
        </p:spPr>
        <p:txBody>
          <a:bodyPr>
            <a:normAutofit/>
          </a:bodyPr>
          <a:lstStyle/>
          <a:p>
            <a:pPr lvl="0" algn="r">
              <a:buClr>
                <a:srgbClr val="A04DA3"/>
              </a:buClr>
            </a:pPr>
            <a:r>
              <a:rPr lang="ru-RU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Павлов </a:t>
            </a:r>
            <a:r>
              <a:rPr lang="ru-RU" dirty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И.С</a:t>
            </a:r>
            <a:r>
              <a:rPr lang="ru-RU" dirty="0" smtClean="0">
                <a:solidFill>
                  <a:srgbClr val="424456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endParaRPr lang="ru-RU" dirty="0">
              <a:solidFill>
                <a:srgbClr val="424456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географии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ГБОУ СОШ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«ОЦ» 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-Черкассы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8" b="2383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6F7FB16-5DA2-4A5C-AEEF-15DBC2586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11" y="0"/>
            <a:ext cx="5118181" cy="1000212"/>
          </a:xfrm>
        </p:spPr>
        <p:txBody>
          <a:bodyPr/>
          <a:lstStyle/>
          <a:p>
            <a:r>
              <a:rPr lang="ru-RU" b="1" dirty="0" smtClean="0"/>
              <a:t>ПОНЯТИЕ </a:t>
            </a:r>
            <a:endParaRPr lang="ru-RU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EA4506E-E212-41C2-B63F-12FABBF7ED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523" y="901874"/>
            <a:ext cx="5486400" cy="27557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Формирующее </a:t>
            </a:r>
            <a:r>
              <a:rPr lang="ru-RU" b="1" dirty="0" smtClean="0"/>
              <a:t>оценивание </a:t>
            </a:r>
            <a:r>
              <a:rPr lang="ru-RU" b="1" dirty="0"/>
              <a:t>– это целенаправленный непрерывный процесс наблюдения за учением ученика.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Оно </a:t>
            </a:r>
            <a:r>
              <a:rPr lang="ru-RU" b="1" dirty="0"/>
              <a:t>основывается на оценивании в соответствии с критериями и предполагает обратную связь.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043EB105-C551-4DE7-A166-E94818D402B9}"/>
              </a:ext>
            </a:extLst>
          </p:cNvPr>
          <p:cNvSpPr txBox="1">
            <a:spLocks/>
          </p:cNvSpPr>
          <p:nvPr/>
        </p:nvSpPr>
        <p:spPr>
          <a:xfrm>
            <a:off x="5943601" y="100208"/>
            <a:ext cx="3028166" cy="35573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Целью формирующего оценивания является корректировка деятельности учителя и учащихся в процессе обучения на основе промежуточных результатов, полученных в процессе обучения. 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9FAA15A-6C9A-4D1F-8C39-64C926F00794}"/>
              </a:ext>
            </a:extLst>
          </p:cNvPr>
          <p:cNvCxnSpPr>
            <a:cxnSpLocks/>
          </p:cNvCxnSpPr>
          <p:nvPr/>
        </p:nvCxnSpPr>
        <p:spPr>
          <a:xfrm>
            <a:off x="515509" y="748391"/>
            <a:ext cx="1788289" cy="0"/>
          </a:xfrm>
          <a:prstGeom prst="line">
            <a:avLst/>
          </a:prstGeom>
          <a:ln w="635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74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2869" y="0"/>
            <a:ext cx="6783627" cy="1112946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Формирующее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оценивание: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-108520" y="889349"/>
            <a:ext cx="9252519" cy="5754361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b="1" dirty="0" smtClean="0"/>
              <a:t>должно </a:t>
            </a:r>
            <a:r>
              <a:rPr lang="ru-RU" b="1" dirty="0"/>
              <a:t>помогать ребёнку учиться более эффективно и продуктивно; 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b="1" dirty="0" smtClean="0"/>
              <a:t>невозможно </a:t>
            </a:r>
            <a:r>
              <a:rPr lang="ru-RU" b="1" dirty="0"/>
              <a:t>без обратной связи учитель – ученик; 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b="1" dirty="0" smtClean="0"/>
              <a:t>может </a:t>
            </a:r>
            <a:r>
              <a:rPr lang="ru-RU" b="1" dirty="0"/>
              <a:t>быть и бальным и вербальным; 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b="1" dirty="0" smtClean="0"/>
              <a:t>проводится </a:t>
            </a:r>
            <a:r>
              <a:rPr lang="ru-RU" b="1" dirty="0"/>
              <a:t>на основе совместно разработанных учителем и учениками критериев; 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b="1" dirty="0" smtClean="0"/>
              <a:t>позволяет </a:t>
            </a:r>
            <a:r>
              <a:rPr lang="ru-RU" b="1" dirty="0"/>
              <a:t>сравнить новые образовательные результаты ребёнка с его предыдущими образовательными результатами;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- </a:t>
            </a:r>
            <a:r>
              <a:rPr lang="ru-RU" b="1" dirty="0"/>
              <a:t>невозможно без использования самооценки и </a:t>
            </a:r>
            <a:r>
              <a:rPr lang="ru-RU" b="1" dirty="0" smtClean="0"/>
              <a:t>    </a:t>
            </a:r>
            <a:r>
              <a:rPr lang="ru-RU" b="1" dirty="0" err="1" smtClean="0"/>
              <a:t>взаимооценки</a:t>
            </a:r>
            <a:r>
              <a:rPr lang="ru-RU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1825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3984"/>
            <a:ext cx="4589419" cy="546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613775"/>
            <a:ext cx="4276856" cy="5924811"/>
          </a:xfrm>
        </p:spPr>
        <p:txBody>
          <a:bodyPr>
            <a:normAutofit/>
          </a:bodyPr>
          <a:lstStyle/>
          <a:p>
            <a:r>
              <a:rPr lang="ru-RU" u="sng" dirty="0" smtClean="0"/>
              <a:t>География </a:t>
            </a:r>
            <a:r>
              <a:rPr lang="ru-RU" u="sng" dirty="0"/>
              <a:t>(5 класс)</a:t>
            </a:r>
            <a:endParaRPr lang="ru-RU" dirty="0"/>
          </a:p>
          <a:p>
            <a:r>
              <a:rPr lang="ru-RU" dirty="0"/>
              <a:t>Политическая, экономическая.</a:t>
            </a:r>
          </a:p>
          <a:p>
            <a:r>
              <a:rPr lang="ru-RU" dirty="0"/>
              <a:t>Изучает, исследует, анализирует.</a:t>
            </a:r>
          </a:p>
          <a:p>
            <a:r>
              <a:rPr lang="ru-RU" dirty="0"/>
              <a:t>Взаимодействие человека и природы.</a:t>
            </a:r>
          </a:p>
          <a:p>
            <a:r>
              <a:rPr lang="ru-RU" dirty="0"/>
              <a:t>Земля. </a:t>
            </a:r>
          </a:p>
          <a:p>
            <a:r>
              <a:rPr lang="ru-RU" u="sng" dirty="0" smtClean="0"/>
              <a:t>Тундра </a:t>
            </a:r>
            <a:r>
              <a:rPr lang="ru-RU" u="sng" dirty="0"/>
              <a:t>(7 класс)</a:t>
            </a:r>
            <a:endParaRPr lang="ru-RU" dirty="0"/>
          </a:p>
          <a:p>
            <a:r>
              <a:rPr lang="ru-RU" dirty="0"/>
              <a:t>Холодная, суровая.</a:t>
            </a:r>
          </a:p>
          <a:p>
            <a:r>
              <a:rPr lang="ru-RU" dirty="0"/>
              <a:t>Расположена, господствует, делится.</a:t>
            </a:r>
          </a:p>
          <a:p>
            <a:r>
              <a:rPr lang="ru-RU" dirty="0"/>
              <a:t>Характерен арктический, субарктический климат.</a:t>
            </a:r>
          </a:p>
          <a:p>
            <a:r>
              <a:rPr lang="ru-RU" dirty="0"/>
              <a:t>Холод.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062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avatars.mds.yandex.net/i?id=8e65ee533b2b613635f7a69efff7ba02cba17cd0-10577131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Пользователь\Pictures\vystuplieniie-na-tiemu-mietod-fishboun_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8429684" cy="6143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Arial Black" pitchFamily="34" charset="0"/>
              </a:rPr>
              <a:t>Приём «Верные – неверные утверждения»</a:t>
            </a:r>
            <a:endParaRPr lang="ru-RU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Коренные жители Ю. Америки – индейцы.</a:t>
            </a:r>
          </a:p>
          <a:p>
            <a:r>
              <a:rPr lang="ru-RU" dirty="0"/>
              <a:t>2. В Ю. Америке находилось могущественное государство инков с развитым хозяйством и культурой.</a:t>
            </a:r>
          </a:p>
          <a:p>
            <a:r>
              <a:rPr lang="ru-RU" dirty="0"/>
              <a:t>3. Большинство населения Ю. Америки говорит на английском языке.</a:t>
            </a:r>
          </a:p>
          <a:p>
            <a:r>
              <a:rPr lang="ru-RU" dirty="0"/>
              <a:t>4. На территории Ю. Америки много стран, как и в Африке.</a:t>
            </a:r>
          </a:p>
          <a:p>
            <a:r>
              <a:rPr lang="ru-RU" dirty="0"/>
              <a:t>5. Потомки от браков европейцев и индейцев – мулаты.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0"/>
          <a:ext cx="9143999" cy="6748446"/>
        </p:xfrm>
        <a:graphic>
          <a:graphicData uri="http://schemas.openxmlformats.org/drawingml/2006/table">
            <a:tbl>
              <a:tblPr/>
              <a:tblGrid>
                <a:gridCol w="1533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0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91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611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Ответ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Понимаю суть каждого вопроса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Знаю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Могу рассказать/ привести пример из текста для аргументации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Могу самостоятельно составить верные-неверные утверждения   к тексту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Оценка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8б=5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5-7б=4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3-4б=3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5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          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2б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5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НЕТ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0б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23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Затрудняюсь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1б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Прием «Лови ошибку»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анализ информации;</a:t>
            </a:r>
          </a:p>
          <a:p>
            <a:r>
              <a:rPr lang="ru-RU" dirty="0" smtClean="0"/>
              <a:t>- применение знаний в нестандартной ситуации;</a:t>
            </a:r>
          </a:p>
          <a:p>
            <a:r>
              <a:rPr lang="ru-RU" dirty="0" smtClean="0"/>
              <a:t>- критическое оценивание полученной информации.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20" y="857232"/>
            <a:ext cx="7943880" cy="1143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Приём «Концептуальная таблица»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9" y="2272284"/>
          <a:ext cx="8501122" cy="4556760"/>
        </p:xfrm>
        <a:graphic>
          <a:graphicData uri="http://schemas.openxmlformats.org/drawingml/2006/table">
            <a:tbl>
              <a:tblPr/>
              <a:tblGrid>
                <a:gridCol w="1394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6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Москва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Линии сравнения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Санкт-Петербург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1.В какой части страны расположен город?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2.Выход к морю        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3.Транспортное положение        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4.Положение на реке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4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5.Планировка города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А) Определите тип планировки (радиально-кольцевая,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дуговая, прямоугольная, линейная)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Б) явный центр города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В) год основания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Г) достопримечательности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07" marR="61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Приём «Толстый и тонкий вопрос»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«Тонкий» – репродуктивный ответ.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«Толстый» – глубокое осмысление, поиск дополнительной информации.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обучать применять на практике новые знания;</a:t>
            </a:r>
          </a:p>
          <a:p>
            <a:r>
              <a:rPr lang="ru-RU" dirty="0" smtClean="0"/>
              <a:t>2) умение формулировать вопросы;</a:t>
            </a:r>
          </a:p>
          <a:p>
            <a:r>
              <a:rPr lang="ru-RU" dirty="0" smtClean="0"/>
              <a:t>3) воспитание уважения к различным мнениям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066800"/>
          </a:xfrm>
        </p:spPr>
        <p:txBody>
          <a:bodyPr/>
          <a:lstStyle/>
          <a:p>
            <a:r>
              <a:rPr lang="ru-RU" dirty="0" smtClean="0"/>
              <a:t>Приём сопоставления двух карт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7" y="2285992"/>
          <a:ext cx="8215368" cy="3000396"/>
        </p:xfrm>
        <a:graphic>
          <a:graphicData uri="http://schemas.openxmlformats.org/drawingml/2006/table">
            <a:tbl>
              <a:tblPr/>
              <a:tblGrid>
                <a:gridCol w="273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9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00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Формы рельефа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Тектоническая структура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Полезные ископаемые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01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avatars.mds.yandex.net/i?id=7dbadc2cea061a64c24f69116234b278d39ca9c2-8312257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</TotalTime>
  <Words>388</Words>
  <Application>Microsoft Office PowerPoint</Application>
  <PresentationFormat>Экран (4:3)</PresentationFormat>
  <Paragraphs>75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Georgia</vt:lpstr>
      <vt:lpstr>Times New Roman</vt:lpstr>
      <vt:lpstr>Trebuchet MS</vt:lpstr>
      <vt:lpstr>Wingdings 2</vt:lpstr>
      <vt:lpstr>Городская</vt:lpstr>
      <vt:lpstr>Применение формирующего оценивания на уроке географии</vt:lpstr>
      <vt:lpstr>ПОНЯТИЕ </vt:lpstr>
      <vt:lpstr>Формирующее оценивание: </vt:lpstr>
      <vt:lpstr>Презентация PowerPoint</vt:lpstr>
      <vt:lpstr>Презентация PowerPoint</vt:lpstr>
      <vt:lpstr>Презентация PowerPoint</vt:lpstr>
      <vt:lpstr>Приём «Верные – неверные утверждения»</vt:lpstr>
      <vt:lpstr>Презентация PowerPoint</vt:lpstr>
      <vt:lpstr>Прием «Лови ошибку»</vt:lpstr>
      <vt:lpstr>Приём «Концептуальная таблица»</vt:lpstr>
      <vt:lpstr>Приём «Толстый и тонкий вопрос»</vt:lpstr>
      <vt:lpstr>Цель:</vt:lpstr>
      <vt:lpstr>Приём сопоставления двух карт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формирующего оценивания на уроке географии</dc:title>
  <dc:creator>ученик</dc:creator>
  <cp:lastModifiedBy>User</cp:lastModifiedBy>
  <cp:revision>10</cp:revision>
  <cp:lastPrinted>2025-03-28T06:40:48Z</cp:lastPrinted>
  <dcterms:created xsi:type="dcterms:W3CDTF">2025-03-19T06:03:23Z</dcterms:created>
  <dcterms:modified xsi:type="dcterms:W3CDTF">2025-03-28T06:41:04Z</dcterms:modified>
</cp:coreProperties>
</file>