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7" r:id="rId1"/>
  </p:sldMasterIdLst>
  <p:sldIdLst>
    <p:sldId id="256" r:id="rId2"/>
    <p:sldId id="277" r:id="rId3"/>
    <p:sldId id="278" r:id="rId4"/>
    <p:sldId id="285" r:id="rId5"/>
    <p:sldId id="286" r:id="rId6"/>
    <p:sldId id="287" r:id="rId7"/>
    <p:sldId id="288" r:id="rId8"/>
    <p:sldId id="257" r:id="rId9"/>
    <p:sldId id="289" r:id="rId10"/>
    <p:sldId id="290" r:id="rId11"/>
    <p:sldId id="291" r:id="rId12"/>
    <p:sldId id="263" r:id="rId13"/>
    <p:sldId id="260" r:id="rId14"/>
    <p:sldId id="284" r:id="rId15"/>
    <p:sldId id="27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43" autoAdjust="0"/>
  </p:normalViewPr>
  <p:slideViewPr>
    <p:cSldViewPr snapToGrid="0">
      <p:cViewPr varScale="1">
        <p:scale>
          <a:sx n="103" d="100"/>
          <a:sy n="103" d="100"/>
        </p:scale>
        <p:origin x="27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99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72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451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116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03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449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20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70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56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217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970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929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512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649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045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06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09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2708C17-BDD5-4EFD-A8F3-3BD2D3C70AD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1EAD0DB-C5C5-490B-BAC4-37E89B0C44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9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0003" y="721641"/>
            <a:ext cx="8809074" cy="1729457"/>
          </a:xfrm>
        </p:spPr>
        <p:txBody>
          <a:bodyPr/>
          <a:lstStyle/>
          <a:p>
            <a:pPr algn="ctr"/>
            <a:r>
              <a:rPr lang="ru-RU" sz="2000" b="1" dirty="0"/>
              <a:t>«Применение исследовательской технологии как средства целостного художественного восприятия у детей среднего и старшего школьного возраста»</a:t>
            </a:r>
            <a:br>
              <a:rPr lang="ru-RU" sz="2000" dirty="0"/>
            </a:br>
            <a:r>
              <a:rPr lang="ru-RU" sz="2000" b="1" dirty="0"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»</a:t>
            </a:r>
            <a:br>
              <a:rPr lang="ru-RU" sz="2000" dirty="0"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endParaRPr lang="ru-RU" sz="2000" i="1" dirty="0"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42" y="2630002"/>
            <a:ext cx="5715342" cy="355789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83679" y="5106573"/>
            <a:ext cx="50503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Выполнила: Терентьева Анна Николаевна</a:t>
            </a:r>
            <a:endParaRPr lang="ru-RU" dirty="0">
              <a:solidFill>
                <a:schemeClr val="bg1"/>
              </a:solidFill>
            </a:endParaRPr>
          </a:p>
          <a:p>
            <a:pPr eaLnBrk="0" hangingPunct="0"/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Преподаватель МБУ ДО «ДХШ»  г.о. Отрадный Самарской области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9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Gabriola" panose="04040605051002020D02" pitchFamily="82" charset="0"/>
              </a:rPr>
              <a:t>Актуальность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5042" y="2330134"/>
            <a:ext cx="8340739" cy="420624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важности приобщения ребёнка к культуре своего народа написано много, поскольку обращение к отечественному наследию воспитывает уважение, гордость за землю, на которой живёшь. Поэтому детям необходимо знать и изучать культуру своих предков. Именно акцент на знание истории народа, его культуры поможет в дальнейшем с уважением и интересом относиться к культурным традициям других народов.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Большое значение для познавательного, социально-личностного и нравственного развития детей имеет знакомство с родным краем, родной страной, ее историей и достопримечательностями.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летний период многие дети нашей художественной школы отдыхали в разных уголках нашей страны и за рубежом. Приходя в класс, рассказывали о городах, в которых побывали с экскурсией, об истории, интересных местах. Так возникла идея, более углубленно изучить историю архитектуры и исторические памятники древних городов России и родного края. </a:t>
            </a:r>
          </a:p>
          <a:p>
            <a:pPr algn="just"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917" y="875194"/>
            <a:ext cx="8761413" cy="984086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abriola" panose="04040605051002020D02" pitchFamily="82" charset="0"/>
              </a:rPr>
              <a:t>Цель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Gabriola" panose="04040605051002020D02" pitchFamily="82" charset="0"/>
              </a:rPr>
              <a:t>: </a:t>
            </a: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условий для </a:t>
            </a: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 </a:t>
            </a:r>
            <a:r>
              <a:rPr lang="ru-RU" sz="1800" kern="0">
                <a:latin typeface="Times New Roman" panose="02020603050405020304" pitchFamily="18" charset="0"/>
                <a:ea typeface="Times New Roman" panose="02020603050405020304" pitchFamily="18" charset="0"/>
              </a:rPr>
              <a:t>художественного восприятия, познавательных, </a:t>
            </a:r>
            <a:r>
              <a:rPr lang="ru-RU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духовно-нравственных качеств у детей среднего и старшего </a:t>
            </a:r>
            <a:r>
              <a:rPr lang="ru-RU" sz="1800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школьного возраста.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8642" y="2047826"/>
            <a:ext cx="9007734" cy="424539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</a:rPr>
              <a:t>      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Задачи: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Развивать у детей интерес к храмовой архитектуре и пейзажной живописи, желание ее внимательно рассматривать, эмоционально откликаться на настроение картины, ее красоту, осмысливать свое отношение к воспринимаемому пейзажу;</a:t>
            </a:r>
            <a:endParaRPr lang="ru-RU" sz="1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Подводить детей к пониманию того, что художественная картина есть отражение реальной жизни наших предков, изображая которую, художник выражает личные чувства и переживания. При этом он использует не только особый язык – средства выразительности живописи, но и знания истории искусств;</a:t>
            </a:r>
            <a:endParaRPr lang="ru-RU" sz="1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Обогатить словарь детей сенсорными, эмоционально-эстетическими и искусствоведческими терминами, которые дети смогут использовать в своих оценках и суждениях о произведении;</a:t>
            </a:r>
            <a:endParaRPr lang="ru-RU" sz="1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Развивать образную речь;</a:t>
            </a:r>
            <a:endParaRPr lang="ru-RU" sz="1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Развивать воображение и творческие возможности детей;</a:t>
            </a:r>
            <a:endParaRPr lang="ru-RU" sz="1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ru-RU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Обогащать и расширять художественный опыт школьников, поддерживать и направлять эмоционально-эстетическую трактовку образов;</a:t>
            </a:r>
          </a:p>
          <a:p>
            <a:pPr>
              <a:buFont typeface="+mj-lt"/>
              <a:buAutoNum type="arabicPeriod"/>
            </a:pPr>
            <a:r>
              <a:rPr lang="ru-RU" sz="1400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Поощрять и поддерживать их творческие находки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F71F6DF-B4EB-778D-85E4-7AC784A1D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764930"/>
              </p:ext>
            </p:extLst>
          </p:nvPr>
        </p:nvGraphicFramePr>
        <p:xfrm>
          <a:off x="779929" y="295836"/>
          <a:ext cx="10712823" cy="6322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357">
                  <a:extLst>
                    <a:ext uri="{9D8B030D-6E8A-4147-A177-3AD203B41FA5}">
                      <a16:colId xmlns:a16="http://schemas.microsoft.com/office/drawing/2014/main" val="2464072028"/>
                    </a:ext>
                  </a:extLst>
                </a:gridCol>
                <a:gridCol w="3578233">
                  <a:extLst>
                    <a:ext uri="{9D8B030D-6E8A-4147-A177-3AD203B41FA5}">
                      <a16:colId xmlns:a16="http://schemas.microsoft.com/office/drawing/2014/main" val="2479770488"/>
                    </a:ext>
                  </a:extLst>
                </a:gridCol>
                <a:gridCol w="3578233">
                  <a:extLst>
                    <a:ext uri="{9D8B030D-6E8A-4147-A177-3AD203B41FA5}">
                      <a16:colId xmlns:a16="http://schemas.microsoft.com/office/drawing/2014/main" val="2205454986"/>
                    </a:ext>
                  </a:extLst>
                </a:gridCol>
              </a:tblGrid>
              <a:tr h="327584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chemeClr val="bg1"/>
                          </a:solidFill>
                          <a:latin typeface="Gabriola" panose="04040605051002020D02" pitchFamily="82" charset="0"/>
                        </a:rPr>
                        <a:t>Система работы: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84875"/>
                  </a:ext>
                </a:extLst>
              </a:tr>
              <a:tr h="327584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abriola" panose="04040605051002020D02" pitchFamily="82" charset="0"/>
                        </a:rPr>
                        <a:t>Этапы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abriola" panose="04040605051002020D02" pitchFamily="82" charset="0"/>
                        </a:rPr>
                        <a:t>Задачи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Gabriola" panose="04040605051002020D02" pitchFamily="82" charset="0"/>
                        </a:rPr>
                        <a:t>Методы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612693"/>
                  </a:ext>
                </a:extLst>
              </a:tr>
              <a:tr h="1474128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Подготовительный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Постановка проблемы, выбор объекта для изображения</a:t>
                      </a:r>
                    </a:p>
                    <a:p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Воспроизведение собственных впечатлений, рассматривание иллюстраций и  материалов СМИ, </a:t>
                      </a:r>
                    </a:p>
                    <a:p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485570"/>
                  </a:ext>
                </a:extLst>
              </a:tr>
              <a:tr h="2239247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Исследовательская деятельность 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 собственного материала и изучение теории, посвященной данной теме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Изучение архивных материалов, фотографий, установление связей с работниками музеев, настоятелями храмов (по возможности), интернет-ресурсы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91397"/>
                  </a:ext>
                </a:extLst>
              </a:tr>
              <a:tr h="786201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Деятельностно-практический 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выполнение зарисовок, этюдов к композиции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Цветовые и тоновые решения рисунков, </a:t>
                      </a:r>
                      <a:r>
                        <a:rPr lang="ru-RU" sz="18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форэскизы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59414"/>
                  </a:ext>
                </a:extLst>
              </a:tr>
              <a:tr h="93903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Поддержка обучающихся в их творческой деятельности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изучение техник живописи</a:t>
                      </a:r>
                    </a:p>
                    <a:p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Мастер-классы, опыты, эксперименты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05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64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142B7-CD91-7458-40AC-49AEC28F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2400" dirty="0">
                <a:solidFill>
                  <a:schemeClr val="bg1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Большое значение для познавательного, социально-личностного и нравственного развития детей имеет знакомство с родным краем, родной страной, ее историей и достопримечательностями.</a:t>
            </a:r>
            <a:br>
              <a:rPr lang="ru-RU" sz="2400" dirty="0">
                <a:solidFill>
                  <a:schemeClr val="bg1"/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</a:br>
            <a:endParaRPr lang="ru-RU" sz="2400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5DF6AF-CFBA-57EB-7CB4-B471EB2D17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8766" y="2549711"/>
            <a:ext cx="4825158" cy="3416301"/>
          </a:xfrm>
        </p:spPr>
        <p:txBody>
          <a:bodyPr>
            <a:normAutofit lnSpcReduction="10000"/>
          </a:bodyPr>
          <a:lstStyle/>
          <a:p>
            <a:r>
              <a:rPr lang="ru-RU" sz="20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парк «Самарская Лука» основан 28 апреля 1984 г. Площадь парка — 131,9 тыс. га, из них почти половина покрыта лесом. Неповторимые формы рельефа, своеобразный микроклимат, удивительная красота гор, голубое ожерелье обрамляющей их Волги, уникальная флора и фауна снискали Самарской Луке и Жигулям мировую известность.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BF054ED-CA8F-7CCD-DB82-C153784E6C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28" y="2805953"/>
            <a:ext cx="5729692" cy="3078380"/>
          </a:xfrm>
        </p:spPr>
      </p:pic>
    </p:spTree>
    <p:extLst>
      <p:ext uri="{BB962C8B-B14F-4D97-AF65-F5344CB8AC3E}">
        <p14:creationId xmlns:p14="http://schemas.microsoft.com/office/powerpoint/2010/main" val="2802534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64F96B-F42A-4842-30B7-3AE6306E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Gabriola" panose="04040605051002020D02" pitchFamily="82" charset="0"/>
              </a:rPr>
              <a:t>Детские работы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5DCCEA5-F788-0148-F49E-28292C7993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697558"/>
            <a:ext cx="4824413" cy="3228183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2C8A8F58-6762-7918-61F2-DE3D4DD306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2683350"/>
            <a:ext cx="4824412" cy="3256600"/>
          </a:xfrm>
        </p:spPr>
      </p:pic>
    </p:spTree>
    <p:extLst>
      <p:ext uri="{BB962C8B-B14F-4D97-AF65-F5344CB8AC3E}">
        <p14:creationId xmlns:p14="http://schemas.microsoft.com/office/powerpoint/2010/main" val="3284975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641EBD-7F24-7F5F-94AA-CF5F3D796D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23" y="3429000"/>
            <a:ext cx="4844204" cy="32734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E0F6FD-5A05-E468-78AF-9A5D7703BA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533" y="164117"/>
            <a:ext cx="5225924" cy="35203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71BE3B-0291-A28E-27CC-3CFE3EF237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67" y="401945"/>
            <a:ext cx="4203622" cy="28425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381DF50-6889-20FE-805D-1CEA18A6E8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24" y="3752754"/>
            <a:ext cx="4078942" cy="283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8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3117" y="777922"/>
            <a:ext cx="6882334" cy="5474494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8BBA6B-EC15-106D-E506-7FFFD14929EA}"/>
              </a:ext>
            </a:extLst>
          </p:cNvPr>
          <p:cNvSpPr txBox="1"/>
          <p:nvPr/>
        </p:nvSpPr>
        <p:spPr>
          <a:xfrm>
            <a:off x="2758568" y="690283"/>
            <a:ext cx="64545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Х</a:t>
            </a:r>
            <a:r>
              <a:rPr lang="ru-RU" sz="3200" dirty="0">
                <a:solidFill>
                  <a:schemeClr val="bg1"/>
                </a:solidFill>
                <a:effectLst/>
                <a:latin typeface="Gabriola" panose="04040605051002020D02" pitchFamily="82" charset="0"/>
                <a:ea typeface="Calibri" panose="020F0502020204030204" pitchFamily="34" charset="0"/>
              </a:rPr>
              <a:t>удожественная картина есть отражение реальной жизни наших предков</a:t>
            </a:r>
            <a:endParaRPr lang="ru-RU" sz="3200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E2460C-C2ED-48C4-703B-3FA517CA864B}"/>
              </a:ext>
            </a:extLst>
          </p:cNvPr>
          <p:cNvSpPr txBox="1"/>
          <p:nvPr/>
        </p:nvSpPr>
        <p:spPr>
          <a:xfrm>
            <a:off x="3307977" y="2466763"/>
            <a:ext cx="25908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Город Отрадный появился на берегах реки Большой Кинель в 1956 году. Раньше на этом месте стояла крохотная деревушка Отрадное из 10 дворов, которую весной 1921 года основали выходцы из соседнего села Черновка - так им понравилось это «по­койное, благодатное место».</a:t>
            </a:r>
            <a:r>
              <a:rPr lang="ru-RU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736C4D-AF64-9080-E598-88D3FC1EA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24" y="2469308"/>
            <a:ext cx="5044143" cy="37831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969440F-1CA9-73C4-4822-A764CC0C2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98" y="2466763"/>
            <a:ext cx="1874551" cy="232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00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B11BA5-3752-3C00-3C24-85C6A09C9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Gabriola" panose="04040605051002020D02" pitchFamily="82" charset="0"/>
              </a:rPr>
              <a:t>Ретро-Отрадный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FE8765-D6A2-5D67-44DE-B59037262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CB0AFDF-69E5-77BA-6431-DBE9C0165385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56442DD-7755-5352-4432-0F8C85ACBE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A5AD8FF-7F89-CEC3-B0BB-B9EB2903A697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80A1C99F-8F51-B7A3-08FC-8C1EBE2733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AA6825A7-6EE2-AD73-681C-3723C7584893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06475C-A7AC-39CC-FED5-6FAD1C3BA2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1" y="2729041"/>
            <a:ext cx="3669411" cy="26138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0B32B7A-2EAF-DA3D-285D-83A5231B12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583" y="2729041"/>
            <a:ext cx="3466326" cy="24983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937F0A-1BEC-D161-E93E-0F7A5F038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373" y="3279878"/>
            <a:ext cx="3822222" cy="274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15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A3F49B-89DE-6EF6-DF80-C8943C346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846" y="3407185"/>
            <a:ext cx="3801256" cy="27700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814163-645C-4188-AFEC-6BEFA6294D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846" y="435086"/>
            <a:ext cx="3787815" cy="27067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732B88-3C58-EB36-CB71-DAB6698B1C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2" y="833719"/>
            <a:ext cx="6580518" cy="470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00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5">
            <a:extLst>
              <a:ext uri="{FF2B5EF4-FFF2-40B4-BE49-F238E27FC236}">
                <a16:creationId xmlns:a16="http://schemas.microsoft.com/office/drawing/2014/main" id="{E3C943C6-84FE-A6C0-0417-C53FA1ED1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202" y="1590754"/>
            <a:ext cx="5871882" cy="46975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4B8710-890D-FAEF-25CB-920D5A2F3FC9}"/>
              </a:ext>
            </a:extLst>
          </p:cNvPr>
          <p:cNvSpPr txBox="1"/>
          <p:nvPr/>
        </p:nvSpPr>
        <p:spPr>
          <a:xfrm>
            <a:off x="681319" y="766732"/>
            <a:ext cx="4123764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Одноглавый храм</a:t>
            </a:r>
            <a:r>
              <a:rPr lang="ru-RU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 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купол знаменует собой единство Бога, совершенство творения.</a:t>
            </a:r>
          </a:p>
          <a:p>
            <a:pPr>
              <a:spcAft>
                <a:spcPts val="1500"/>
              </a:spcAft>
            </a:pPr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Двуглавый храм</a:t>
            </a:r>
            <a:r>
              <a:rPr lang="ru-RU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 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два купола символизируют два естества Богочеловека Иисуса Христа.</a:t>
            </a:r>
          </a:p>
          <a:p>
            <a:pPr>
              <a:spcAft>
                <a:spcPts val="1500"/>
              </a:spcAft>
            </a:pPr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Трехглавый храм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- три купола символизируют Пресвятую Троицу.</a:t>
            </a:r>
          </a:p>
          <a:p>
            <a:pPr>
              <a:spcAft>
                <a:spcPts val="1500"/>
              </a:spcAft>
            </a:pPr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Пятиглавый храм</a:t>
            </a:r>
            <a:r>
              <a:rPr lang="ru-RU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 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пять куполов, один из которых возвышается над остальными, символизируют Христа, как Главу Церкви, и четырех евангелистов.</a:t>
            </a:r>
          </a:p>
          <a:p>
            <a:pPr>
              <a:spcAft>
                <a:spcPts val="1500"/>
              </a:spcAft>
            </a:pPr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Семиглавый храм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- семь куполов символизируют семь Таинств церкви, семь Вселенских Соборов, семь добродетелей.</a:t>
            </a:r>
          </a:p>
          <a:p>
            <a:pPr>
              <a:spcAft>
                <a:spcPts val="1500"/>
              </a:spcAft>
            </a:pPr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Девятиглавый храм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- девять куполов связаны с образом небесной Церкви, состоящей из девяти чинов ангелов и девяти чинов праведников.</a:t>
            </a:r>
          </a:p>
          <a:p>
            <a:pPr>
              <a:spcAft>
                <a:spcPts val="1500"/>
              </a:spcAft>
            </a:pPr>
            <a:r>
              <a:rPr lang="ru-RU" sz="12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Тринадцатиглавый</a:t>
            </a:r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храм</a:t>
            </a:r>
            <a:r>
              <a:rPr lang="ru-RU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тринадцать куполов символизируют Иисуса Христа и двенадцать апостолов.</a:t>
            </a:r>
          </a:p>
          <a:p>
            <a:pPr>
              <a:spcAft>
                <a:spcPts val="1500"/>
              </a:spcAft>
            </a:pPr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Двадцать пять глав</a:t>
            </a:r>
            <a:r>
              <a:rPr lang="ru-RU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 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могут быть знамением апокалиптического видения престола Святой Троицы и двадцати четырех старцев или обозначать похвалу Пресвятой Богородице, в зависимости от посвящения храма.</a:t>
            </a:r>
          </a:p>
          <a:p>
            <a:pPr algn="just"/>
            <a:r>
              <a:rPr lang="ru-RU" sz="12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Тридцать три главы</a:t>
            </a:r>
            <a:r>
              <a:rPr lang="ru-RU" sz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число земных лет Спасителя.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C9303F-CAA1-23B9-9ACF-588659390BC6}"/>
              </a:ext>
            </a:extLst>
          </p:cNvPr>
          <p:cNvSpPr txBox="1"/>
          <p:nvPr/>
        </p:nvSpPr>
        <p:spPr>
          <a:xfrm>
            <a:off x="3469341" y="156531"/>
            <a:ext cx="62304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kern="0" dirty="0">
                <a:solidFill>
                  <a:schemeClr val="accent1">
                    <a:lumMod val="75000"/>
                  </a:schemeClr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И</a:t>
            </a:r>
            <a:r>
              <a:rPr lang="ru-RU" sz="3200" kern="0" dirty="0">
                <a:solidFill>
                  <a:schemeClr val="accent1">
                    <a:lumMod val="75000"/>
                  </a:schemeClr>
                </a:solidFill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зучаем архитектуру древних городов России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37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5636" y="740585"/>
            <a:ext cx="8761413" cy="706964"/>
          </a:xfrm>
        </p:spPr>
        <p:txBody>
          <a:bodyPr/>
          <a:lstStyle/>
          <a:p>
            <a:pPr algn="ctr"/>
            <a:r>
              <a:rPr lang="ru-RU" dirty="0">
                <a:latin typeface="Gabriola" panose="04040605051002020D02" pitchFamily="82" charset="0"/>
              </a:rPr>
              <a:t>Деятельностно-практический этап</a:t>
            </a:r>
          </a:p>
        </p:txBody>
      </p:sp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14D41059-2CFD-C25F-4443-298128612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89" y="1814605"/>
            <a:ext cx="2013324" cy="2013324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CE779BC-BA5D-E01C-DBDA-2BD821CAB5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89" y="4274093"/>
            <a:ext cx="2414102" cy="241410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EF77C4A-E644-365A-79A1-8249C957B9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896" y="4450753"/>
            <a:ext cx="2237442" cy="223744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1C08723-1E95-109E-285F-9B33199197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550" y="4311539"/>
            <a:ext cx="2414102" cy="241410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400E960-B6F5-7380-243A-9DB7F983B5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089" y="1744140"/>
            <a:ext cx="2414102" cy="241410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17C361F-0FB4-D709-A922-51EED2350F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254" y="1744140"/>
            <a:ext cx="4564812" cy="273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76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latin typeface="Gabriola" panose="04040605051002020D02" pitchFamily="82" charset="0"/>
              </a:rPr>
              <a:t>          Работы детей</a:t>
            </a: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185CB74E-C75D-5C82-8727-B515ABDDA0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3" y="1592214"/>
            <a:ext cx="3319372" cy="4753630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A6D1461-95FD-479F-6E01-CE49E38186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408" y="2153663"/>
            <a:ext cx="2949228" cy="41921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726B14-A6CD-D171-19E8-1BB75423C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540" y="1592214"/>
            <a:ext cx="3327928" cy="469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42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effectLst/>
                <a:latin typeface="Gabriola" panose="04040605051002020D02" pitchFamily="82" charset="0"/>
                <a:ea typeface="Times New Roman" panose="02020603050405020304" pitchFamily="18" charset="0"/>
              </a:rPr>
              <a:t>Критерии эффективности </a:t>
            </a:r>
            <a:endParaRPr lang="ru-RU" sz="2800" dirty="0">
              <a:latin typeface="Gabriola" panose="04040605051002020D02" pitchFamily="82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B565FA-0853-B188-C312-245990870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416" y="2268071"/>
            <a:ext cx="6071784" cy="418651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Интерес детей к истории нашего края и России, желание ее внимательно изучать, эмоционально откликаться, видеть красоту ее наследия, осмысливать свое отношение;</a:t>
            </a:r>
          </a:p>
          <a:p>
            <a:pPr>
              <a:lnSpc>
                <a:spcPct val="115000"/>
              </a:lnSpc>
            </a:pP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Понимание языка живописи;</a:t>
            </a:r>
          </a:p>
          <a:p>
            <a:pPr>
              <a:lnSpc>
                <a:spcPct val="115000"/>
              </a:lnSpc>
            </a:pP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Умение использовать цвет (колорит) для передачи в рисунке времени года, состояния природы, настроения, временем суток;</a:t>
            </a:r>
          </a:p>
          <a:p>
            <a:pPr>
              <a:lnSpc>
                <a:spcPct val="115000"/>
              </a:lnSpc>
            </a:pP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Умение детьми использовать  искусствоведческие терминами в своих оценках и суждениях об архитектуре Древней Руси;</a:t>
            </a:r>
          </a:p>
          <a:p>
            <a:pPr>
              <a:lnSpc>
                <a:spcPct val="115000"/>
              </a:lnSpc>
            </a:pP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Развита образная речь, воображение и творческие возможности;</a:t>
            </a:r>
          </a:p>
          <a:p>
            <a:pPr>
              <a:lnSpc>
                <a:spcPct val="120000"/>
              </a:lnSpc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культурный код, </a:t>
            </a:r>
            <a:r>
              <a:rPr lang="ru-RU" sz="21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уникальные культурные особенности, доставшиеся нам от предков, суть жизни народа, его душа, его разум и сердце, его прошлое настоящее и будущее. </a:t>
            </a:r>
            <a:endParaRPr lang="ru-RU" sz="2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E1410F-0CC7-580C-A362-A9DE131CD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518" y="2706209"/>
            <a:ext cx="4278843" cy="26636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</a:t>
            </a:r>
            <a:r>
              <a:rPr lang="ru-RU"/>
              <a:t>за внимание!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3" y="2479628"/>
            <a:ext cx="76708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977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963</TotalTime>
  <Words>823</Words>
  <Application>Microsoft Office PowerPoint</Application>
  <PresentationFormat>Широкоэкранный</PresentationFormat>
  <Paragraphs>60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Gabriola</vt:lpstr>
      <vt:lpstr>Times New Roman</vt:lpstr>
      <vt:lpstr>Wingdings 3</vt:lpstr>
      <vt:lpstr>Ион (конференц-зал)</vt:lpstr>
      <vt:lpstr>«Применение исследовательской технологии как средства целостного художественного восприятия у детей среднего и старшего школьного возраста» » </vt:lpstr>
      <vt:lpstr>Актуальность</vt:lpstr>
      <vt:lpstr>Цель: создание условий для развития художественного восприятия, познавательных, духовно-нравственных качеств у детей среднего и старшего школьного возраста.</vt:lpstr>
      <vt:lpstr>Презентация PowerPoint</vt:lpstr>
      <vt:lpstr>Большое значение для познавательного, социально-личностного и нравственного развития детей имеет знакомство с родным краем, родной страной, ее историей и достопримечательностями. </vt:lpstr>
      <vt:lpstr>Детские работы</vt:lpstr>
      <vt:lpstr>Презентация PowerPoint</vt:lpstr>
      <vt:lpstr>Презентация PowerPoint</vt:lpstr>
      <vt:lpstr>Ретро-Отрадный</vt:lpstr>
      <vt:lpstr>Презентация PowerPoint</vt:lpstr>
      <vt:lpstr>Презентация PowerPoint</vt:lpstr>
      <vt:lpstr>Деятельностно-практический этап</vt:lpstr>
      <vt:lpstr>          Работы детей</vt:lpstr>
      <vt:lpstr>Критерии эффективности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Вячеслав Терентьев</cp:lastModifiedBy>
  <cp:revision>73</cp:revision>
  <dcterms:created xsi:type="dcterms:W3CDTF">2018-11-06T09:23:29Z</dcterms:created>
  <dcterms:modified xsi:type="dcterms:W3CDTF">2025-09-09T16:56:00Z</dcterms:modified>
</cp:coreProperties>
</file>