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40"/>
  </p:handoutMasterIdLst>
  <p:sldIdLst>
    <p:sldId id="256" r:id="rId2"/>
    <p:sldId id="273" r:id="rId3"/>
    <p:sldId id="274" r:id="rId4"/>
    <p:sldId id="276" r:id="rId5"/>
    <p:sldId id="278" r:id="rId6"/>
    <p:sldId id="277" r:id="rId7"/>
    <p:sldId id="279" r:id="rId8"/>
    <p:sldId id="280" r:id="rId9"/>
    <p:sldId id="301" r:id="rId10"/>
    <p:sldId id="303" r:id="rId11"/>
    <p:sldId id="283" r:id="rId12"/>
    <p:sldId id="281" r:id="rId13"/>
    <p:sldId id="284" r:id="rId14"/>
    <p:sldId id="322" r:id="rId15"/>
    <p:sldId id="290" r:id="rId16"/>
    <p:sldId id="323" r:id="rId17"/>
    <p:sldId id="291" r:id="rId18"/>
    <p:sldId id="324" r:id="rId19"/>
    <p:sldId id="292" r:id="rId20"/>
    <p:sldId id="325" r:id="rId21"/>
    <p:sldId id="288" r:id="rId22"/>
    <p:sldId id="289" r:id="rId23"/>
    <p:sldId id="285" r:id="rId24"/>
    <p:sldId id="317" r:id="rId25"/>
    <p:sldId id="328" r:id="rId26"/>
    <p:sldId id="309" r:id="rId27"/>
    <p:sldId id="311" r:id="rId28"/>
    <p:sldId id="313" r:id="rId29"/>
    <p:sldId id="315" r:id="rId30"/>
    <p:sldId id="326" r:id="rId31"/>
    <p:sldId id="329" r:id="rId32"/>
    <p:sldId id="318" r:id="rId33"/>
    <p:sldId id="319" r:id="rId34"/>
    <p:sldId id="320" r:id="rId35"/>
    <p:sldId id="321" r:id="rId36"/>
    <p:sldId id="298" r:id="rId37"/>
    <p:sldId id="299" r:id="rId38"/>
    <p:sldId id="300" r:id="rId3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69" d="100"/>
          <a:sy n="69" d="100"/>
        </p:scale>
        <p:origin x="1416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6" y="725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02F291-B4F2-4643-ADA6-AF45BA780D18}" type="datetimeFigureOut">
              <a:rPr lang="ru-RU" smtClean="0"/>
              <a:t>01.11.2025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77A72F-3DF9-4DF9-8E01-0ABD50C87F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16520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40453-E433-4EA1-8942-BFD767F3652E}" type="datetimeFigureOut">
              <a:rPr lang="ru-RU" smtClean="0"/>
              <a:pPr/>
              <a:t>01.11.2025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DCD4A20-0D6D-4795-9A04-6A32D740B1B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40453-E433-4EA1-8942-BFD767F3652E}" type="datetimeFigureOut">
              <a:rPr lang="ru-RU" smtClean="0"/>
              <a:pPr/>
              <a:t>01.11.2025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9DCD4A20-0D6D-4795-9A04-6A32D740B1B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40453-E433-4EA1-8942-BFD767F3652E}" type="datetimeFigureOut">
              <a:rPr lang="ru-RU" smtClean="0"/>
              <a:pPr/>
              <a:t>01.11.2025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DCD4A20-0D6D-4795-9A04-6A32D740B1B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6BA40453-E433-4EA1-8942-BFD767F3652E}" type="datetimeFigureOut">
              <a:rPr lang="ru-RU" smtClean="0"/>
              <a:pPr/>
              <a:t>01.11.2025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D4A20-0D6D-4795-9A04-6A32D740B1B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Содержимое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Содержимое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40453-E433-4EA1-8942-BFD767F3652E}" type="datetimeFigureOut">
              <a:rPr lang="ru-RU" smtClean="0"/>
              <a:pPr/>
              <a:t>01.11.2025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Содержимое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Содержимое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9DCD4A20-0D6D-4795-9A04-6A32D740B1B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40453-E433-4EA1-8942-BFD767F3652E}" type="datetimeFigureOut">
              <a:rPr lang="ru-RU" smtClean="0"/>
              <a:pPr/>
              <a:t>01.11.2025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9DCD4A20-0D6D-4795-9A04-6A32D740B1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40453-E433-4EA1-8942-BFD767F3652E}" type="datetimeFigureOut">
              <a:rPr lang="ru-RU" smtClean="0"/>
              <a:pPr/>
              <a:t>01.11.2025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9DCD4A20-0D6D-4795-9A04-6A32D740B1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Содержимое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DCD4A20-0D6D-4795-9A04-6A32D740B1B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40453-E433-4EA1-8942-BFD767F3652E}" type="datetimeFigureOut">
              <a:rPr lang="ru-RU" smtClean="0"/>
              <a:pPr/>
              <a:t>01.11.2025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9DCD4A20-0D6D-4795-9A04-6A32D740B1B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6BA40453-E433-4EA1-8942-BFD767F3652E}" type="datetimeFigureOut">
              <a:rPr lang="ru-RU" smtClean="0"/>
              <a:pPr/>
              <a:t>01.11.2025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40453-E433-4EA1-8942-BFD767F3652E}" type="datetimeFigureOut">
              <a:rPr lang="ru-RU" smtClean="0"/>
              <a:pPr/>
              <a:t>01.11.2025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D4A20-0D6D-4795-9A04-6A32D740B1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9DCD4A20-0D6D-4795-9A04-6A32D740B1B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40453-E433-4EA1-8942-BFD767F3652E}" type="datetimeFigureOut">
              <a:rPr lang="ru-RU" smtClean="0"/>
              <a:pPr/>
              <a:t>01.11.2025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6BA40453-E433-4EA1-8942-BFD767F3652E}" type="datetimeFigureOut">
              <a:rPr lang="ru-RU" smtClean="0"/>
              <a:pPr/>
              <a:t>01.11.2025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9DCD4A20-0D6D-4795-9A04-6A32D740B1B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hyperlink" Target="http://dl9.glitter-graphics.net/pub/619/619589ga2upyu3st.gif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cs11441.vkontakte.ru/u43721699/-5/x_3a4261e3.jpg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499992" y="3212976"/>
            <a:ext cx="4286850" cy="1973402"/>
          </a:xfrm>
        </p:spPr>
        <p:txBody>
          <a:bodyPr>
            <a:noAutofit/>
          </a:bodyPr>
          <a:lstStyle/>
          <a:p>
            <a:pPr algn="r"/>
            <a:r>
              <a:rPr lang="ru-RU" sz="2000" cap="none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2000" cap="none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читель </a:t>
            </a:r>
            <a:r>
              <a:rPr lang="ru-RU" sz="2000" cap="none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начальных классов</a:t>
            </a:r>
          </a:p>
          <a:p>
            <a:pPr algn="r"/>
            <a:r>
              <a:rPr lang="ru-RU" sz="2000" cap="none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ГБОУ СОШ № 2 «ОЦ» </a:t>
            </a:r>
            <a:endParaRPr lang="ru-RU" sz="2000" cap="none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2000" cap="none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2000" cap="none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cap="none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Кинель-Черкассы</a:t>
            </a:r>
            <a:endParaRPr lang="ru-RU" sz="2000" cap="none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r>
              <a:rPr lang="ru-RU" sz="2000" cap="none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Евдокимова Маргарита </a:t>
            </a:r>
            <a:r>
              <a:rPr lang="ru-RU" sz="2000" cap="none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Владимировна</a:t>
            </a:r>
          </a:p>
          <a:p>
            <a:endParaRPr lang="ru-RU" sz="2400" cap="none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764704"/>
            <a:ext cx="8712968" cy="2160240"/>
          </a:xfrm>
        </p:spPr>
        <p:txBody>
          <a:bodyPr>
            <a:normAutofit fontScale="90000"/>
          </a:bodyPr>
          <a:lstStyle/>
          <a:p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Применение проектно-задачной технологии обучения</a:t>
            </a:r>
            <a:b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 уроках литературного </a:t>
            </a: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чтения</a:t>
            </a:r>
            <a:r>
              <a:rPr lang="ru-RU" sz="5400" dirty="0" smtClean="0"/>
              <a:t/>
            </a:r>
            <a:br>
              <a:rPr lang="ru-RU" sz="5400" dirty="0" smtClean="0"/>
            </a:br>
            <a:endParaRPr lang="ru-RU" sz="5400" dirty="0"/>
          </a:p>
        </p:txBody>
      </p:sp>
      <p:pic>
        <p:nvPicPr>
          <p:cNvPr id="1026" name="Picture 2" descr="http://im7-tub-ru.yandex.net/i?id=4498257-01-16f-6380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2857496"/>
            <a:ext cx="2014764" cy="1719267"/>
          </a:xfrm>
          <a:prstGeom prst="rect">
            <a:avLst/>
          </a:prstGeom>
          <a:noFill/>
        </p:spPr>
      </p:pic>
      <p:pic>
        <p:nvPicPr>
          <p:cNvPr id="1028" name="Picture 4" descr="http://im0-tub-ru.yandex.net/i?id=343847402-26-7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43834" y="5286388"/>
            <a:ext cx="1133475" cy="12668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dl9.glitter-graphics.net/pub/619/619589ga2upyu3st.gif">
            <a:hlinkClick r:id="rId2"/>
          </p:cNvPr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7158" y="2714620"/>
            <a:ext cx="3152775" cy="3810000"/>
          </a:xfrm>
          <a:prstGeom prst="rect">
            <a:avLst/>
          </a:prstGeom>
          <a:noFill/>
        </p:spPr>
      </p:pic>
      <p:pic>
        <p:nvPicPr>
          <p:cNvPr id="1026" name="Picture 2" descr="http://im2-tub-ru.yandex.net/i?id=435114954-12-7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9618" y="571480"/>
            <a:ext cx="3239626" cy="185738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211960" y="836712"/>
            <a:ext cx="381642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Читательская грамотность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- один из самых важных параметров готовности к жизни в современном обществе. 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Картинка 1 из 2796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2714620"/>
            <a:ext cx="6552728" cy="3381375"/>
          </a:xfrm>
          <a:prstGeom prst="rect">
            <a:avLst/>
          </a:prstGeom>
          <a:noFill/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51520" y="589322"/>
            <a:ext cx="864096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Основное условие успешности </a:t>
            </a:r>
          </a:p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детей в обучении – </a:t>
            </a:r>
          </a:p>
          <a:p>
            <a:pPr lvl="0" indent="45085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информационная компетентность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914400"/>
            <a:ext cx="3131840" cy="990600"/>
          </a:xfrm>
        </p:spPr>
        <p:txBody>
          <a:bodyPr/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Читательские умения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1. Нахождение и воспроизведение</a:t>
            </a:r>
            <a:r>
              <a:rPr lang="ru-RU" dirty="0" smtClean="0"/>
              <a:t> школьником необходимой </a:t>
            </a:r>
            <a:r>
              <a:rPr lang="ru-RU" b="1" dirty="0" smtClean="0"/>
              <a:t>информации</a:t>
            </a:r>
            <a:r>
              <a:rPr lang="ru-RU" dirty="0" smtClean="0"/>
              <a:t>;</a:t>
            </a:r>
          </a:p>
          <a:p>
            <a:r>
              <a:rPr lang="ru-RU" b="1" dirty="0" smtClean="0"/>
              <a:t>2. Формулирование выводов</a:t>
            </a:r>
            <a:r>
              <a:rPr lang="ru-RU" dirty="0" smtClean="0"/>
              <a:t> по определенной части текста;</a:t>
            </a:r>
          </a:p>
          <a:p>
            <a:r>
              <a:rPr lang="ru-RU" b="1" dirty="0" smtClean="0"/>
              <a:t>3. Интерпретация действий основных героев,</a:t>
            </a:r>
            <a:r>
              <a:rPr lang="ru-RU" dirty="0" smtClean="0"/>
              <a:t> подтверждение примерами из текста; </a:t>
            </a:r>
          </a:p>
          <a:p>
            <a:r>
              <a:rPr lang="ru-RU" b="1" dirty="0" smtClean="0"/>
              <a:t>4. Первоначальный анализ структуры текста.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2"/>
          </p:nvPr>
        </p:nvSpPr>
        <p:spPr>
          <a:xfrm>
            <a:off x="381000" y="2924944"/>
            <a:ext cx="2362200" cy="320121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Picture 2" descr="http://im6-tub-ru.yandex.net/i?id=124841559-36-7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3933056"/>
            <a:ext cx="1913436" cy="18295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>
              <a:buFontTx/>
              <a:buChar char="-"/>
            </a:pPr>
            <a:r>
              <a:rPr lang="ru-RU" sz="2800" dirty="0" smtClean="0">
                <a:solidFill>
                  <a:srgbClr val="FF0000"/>
                </a:solidFill>
              </a:rPr>
              <a:t>Это система, набор заданий (действий), направленных на поиск лучшего пути достижения результата в виде реального «продукта». </a:t>
            </a:r>
          </a:p>
          <a:p>
            <a:pPr>
              <a:buFontTx/>
              <a:buChar char="-"/>
            </a:pP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391816"/>
          </a:xfrm>
        </p:spPr>
        <p:txBody>
          <a:bodyPr>
            <a:noAutofit/>
          </a:bodyPr>
          <a:lstStyle/>
          <a:p>
            <a:r>
              <a:rPr lang="ru-RU" sz="6000" b="1" dirty="0" smtClean="0"/>
              <a:t>Проектная задача</a:t>
            </a:r>
            <a:r>
              <a:rPr lang="ru-RU" sz="6000" dirty="0" smtClean="0"/>
              <a:t> </a:t>
            </a:r>
            <a:endParaRPr lang="ru-RU" sz="6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Универсальные учебные действия: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algn="just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ru-RU" sz="3200" b="1" u="sng" dirty="0" smtClean="0">
                <a:solidFill>
                  <a:srgbClr val="FF0000"/>
                </a:solidFill>
              </a:rPr>
              <a:t>Регулятивные УУД:</a:t>
            </a:r>
          </a:p>
          <a:p>
            <a:pPr algn="just"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sz="3200" b="1" i="1" dirty="0" err="1" smtClean="0"/>
              <a:t>рефлексировать</a:t>
            </a:r>
            <a:r>
              <a:rPr lang="ru-RU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(видеть проблему; анализировать сделанное – почему получилось, почему не получилось, видеть трудности, ошибки);</a:t>
            </a:r>
          </a:p>
          <a:p>
            <a:pPr algn="just"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sz="3200" b="1" i="1" dirty="0" err="1" smtClean="0"/>
              <a:t>целеполагать</a:t>
            </a:r>
            <a:r>
              <a:rPr lang="ru-RU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(ставить и удерживать цели);</a:t>
            </a:r>
          </a:p>
          <a:p>
            <a:pPr algn="just"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sz="3200" b="1" i="1" dirty="0" smtClean="0"/>
              <a:t>планировать</a:t>
            </a:r>
            <a:r>
              <a:rPr lang="ru-RU" sz="32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(составлять план своей деятельности);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752" y="620688"/>
            <a:ext cx="8503920" cy="5478360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sz="2800" b="1" u="sng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Познавательные УУД:</a:t>
            </a:r>
            <a:endParaRPr lang="ru-RU" sz="2800" b="1" u="sng" dirty="0" smtClean="0">
              <a:solidFill>
                <a:srgbClr val="FF0000"/>
              </a:solidFill>
              <a:latin typeface="+mj-lt"/>
            </a:endParaRPr>
          </a:p>
          <a:p>
            <a:pPr algn="just" eaLnBrk="0" hangingPunct="0">
              <a:buFont typeface="Wingdings" pitchFamily="2" charset="2"/>
              <a:buChar char="§"/>
            </a:pPr>
            <a:r>
              <a:rPr lang="ru-RU" sz="3200" b="1" dirty="0" smtClean="0">
                <a:solidFill>
                  <a:srgbClr val="595959"/>
                </a:solidFill>
                <a:latin typeface="Times New Roman" pitchFamily="18" charset="0"/>
                <a:cs typeface="Times New Roman" pitchFamily="18" charset="0"/>
              </a:rPr>
              <a:t>моделировать (представлять способ действия в виде схемы модели, выделяя все существенное и главное);</a:t>
            </a:r>
          </a:p>
          <a:p>
            <a:pPr algn="just" eaLnBrk="0" hangingPunct="0">
              <a:buFontTx/>
              <a:buChar char="•"/>
            </a:pPr>
            <a:endParaRPr lang="ru-RU" sz="2800" b="1" dirty="0" smtClean="0">
              <a:solidFill>
                <a:srgbClr val="7F6000"/>
              </a:solidFill>
              <a:latin typeface="+mj-lt"/>
            </a:endParaRPr>
          </a:p>
          <a:p>
            <a:pPr algn="just" eaLnBrk="0" hangingPunct="0"/>
            <a:r>
              <a:rPr lang="ru-RU" sz="2800" b="1" u="sng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Коммуникативные УУД:</a:t>
            </a:r>
            <a:endParaRPr lang="ru-RU" sz="2800" b="1" u="sng" dirty="0" smtClean="0">
              <a:solidFill>
                <a:srgbClr val="FF0000"/>
              </a:solidFill>
              <a:latin typeface="+mj-lt"/>
            </a:endParaRPr>
          </a:p>
          <a:p>
            <a:pPr algn="just" eaLnBrk="0" hangingPunct="0">
              <a:buFont typeface="Wingdings" pitchFamily="2" charset="2"/>
              <a:buChar char="§"/>
            </a:pPr>
            <a:r>
              <a:rPr lang="ru-RU" sz="3200" b="1" dirty="0" smtClean="0">
                <a:solidFill>
                  <a:srgbClr val="595959"/>
                </a:solidFill>
                <a:latin typeface="+mj-lt"/>
                <a:cs typeface="Times New Roman" pitchFamily="18" charset="0"/>
              </a:rPr>
              <a:t>проявлять инициативу при поиске способа (способов) решения задачи;</a:t>
            </a:r>
            <a:endParaRPr lang="ru-RU" sz="3200" b="1" dirty="0" smtClean="0">
              <a:solidFill>
                <a:srgbClr val="595959"/>
              </a:solidFill>
              <a:latin typeface="+mj-lt"/>
            </a:endParaRPr>
          </a:p>
          <a:p>
            <a:pPr algn="just" eaLnBrk="0" hangingPunct="0">
              <a:buFont typeface="Wingdings" pitchFamily="2" charset="2"/>
              <a:buChar char="§"/>
            </a:pPr>
            <a:r>
              <a:rPr lang="ru-RU" sz="3200" b="1" dirty="0" smtClean="0">
                <a:solidFill>
                  <a:srgbClr val="595959"/>
                </a:solidFill>
                <a:latin typeface="+mj-lt"/>
                <a:cs typeface="Times New Roman" pitchFamily="18" charset="0"/>
              </a:rPr>
              <a:t>вступать в коммуникацию (взаимодействовать при решении задачи, отстаивать  свою позицию, принимать или аргументировано отклонять точки зрения других).</a:t>
            </a:r>
            <a:endParaRPr lang="ru-RU" sz="3200" b="1" dirty="0" smtClean="0">
              <a:solidFill>
                <a:srgbClr val="595959"/>
              </a:solidFill>
              <a:latin typeface="+mj-lt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b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Этапы работы над проектной задачей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1. Формирование рабочих групп (4-6 человек).  Ознакомление учащихся с общим содержанием задачи.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2. Определение возможностей группы по выполнению отдельных заданий и их распределение между членами группы.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3. Выполнение отдельных заданий в группах.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4. Сведение отдельных выполненных заданий в один «продукт».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5. Представление результатов решения задачи. 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6. Рефлексия.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_2571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_2572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Продуктом ПЗ </a:t>
            </a:r>
            <a:r>
              <a:rPr lang="ru-RU" dirty="0" smtClean="0">
                <a:solidFill>
                  <a:srgbClr val="FF0000"/>
                </a:solidFill>
              </a:rPr>
              <a:t>может быть создание: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u-RU" sz="4000" dirty="0" smtClean="0"/>
              <a:t> -журнала или книги;</a:t>
            </a:r>
          </a:p>
          <a:p>
            <a:r>
              <a:rPr lang="ru-RU" sz="4000" dirty="0" smtClean="0"/>
              <a:t> -игры - </a:t>
            </a:r>
            <a:r>
              <a:rPr lang="ru-RU" sz="4000" dirty="0" err="1" smtClean="0"/>
              <a:t>ходилки</a:t>
            </a:r>
            <a:r>
              <a:rPr lang="ru-RU" sz="4000" dirty="0" smtClean="0"/>
              <a:t>;</a:t>
            </a:r>
          </a:p>
          <a:p>
            <a:r>
              <a:rPr lang="ru-RU" sz="4000" dirty="0" smtClean="0"/>
              <a:t>-спектакля;</a:t>
            </a:r>
          </a:p>
          <a:p>
            <a:r>
              <a:rPr lang="ru-RU" sz="4000" dirty="0" smtClean="0"/>
              <a:t>-коллажа;</a:t>
            </a:r>
          </a:p>
          <a:p>
            <a:r>
              <a:rPr lang="ru-RU" sz="4000" dirty="0" smtClean="0"/>
              <a:t>-макета и т.д.</a:t>
            </a:r>
          </a:p>
          <a:p>
            <a:endParaRPr lang="ru-RU" dirty="0"/>
          </a:p>
        </p:txBody>
      </p:sp>
      <p:pic>
        <p:nvPicPr>
          <p:cNvPr id="4" name="Picture 2" descr="http://im2-tub-ru.yandex.net/i?id=603911660-64-7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3861048"/>
            <a:ext cx="1656184" cy="20882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6000" u="sng" dirty="0" smtClean="0">
                <a:solidFill>
                  <a:srgbClr val="FF0000"/>
                </a:solidFill>
              </a:rPr>
              <a:t>Функции учителя</a:t>
            </a:r>
            <a:endParaRPr lang="ru-RU" sz="60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just"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консультирование;</a:t>
            </a:r>
          </a:p>
          <a:p>
            <a:pPr algn="just"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помощь в определении проблемы, замысла ее реализации; </a:t>
            </a:r>
          </a:p>
          <a:p>
            <a:pPr algn="just"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наблюдение за ходом работы учащихся;</a:t>
            </a:r>
          </a:p>
          <a:p>
            <a:pPr algn="just"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оказание помощи отдельным учащимся; поддержание рабочей обстановки в классе; </a:t>
            </a:r>
          </a:p>
          <a:p>
            <a:pPr algn="just"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нормирование труда школьников; </a:t>
            </a:r>
          </a:p>
          <a:p>
            <a:pPr algn="just" fontAlgn="auto"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оценка творческой  деятельности на каждом этапе.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752" y="260648"/>
            <a:ext cx="8503920" cy="6336704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3600" b="1" dirty="0" smtClean="0"/>
              <a:t>Задания для 1 группы.</a:t>
            </a:r>
          </a:p>
          <a:p>
            <a:pPr algn="ctr">
              <a:buNone/>
            </a:pPr>
            <a:endParaRPr lang="ru-RU" dirty="0" smtClean="0"/>
          </a:p>
          <a:p>
            <a:pPr marL="0" indent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 smtClean="0">
                <a:solidFill>
                  <a:srgbClr val="FF0000"/>
                </a:solidFill>
              </a:rPr>
              <a:t>Сегодня вам предоставляется возможность познакомиться с произведением Татьяны Пономаревой «Автобус» и создать страничку книги.</a:t>
            </a:r>
          </a:p>
          <a:p>
            <a:pPr algn="ctr"/>
            <a:r>
              <a:rPr lang="ru-RU" b="1" dirty="0" smtClean="0"/>
              <a:t>Этапы работы:</a:t>
            </a:r>
            <a:endParaRPr lang="ru-RU" dirty="0" smtClean="0"/>
          </a:p>
          <a:p>
            <a:pPr lvl="0">
              <a:buNone/>
            </a:pPr>
            <a:r>
              <a:rPr lang="ru-RU" dirty="0" smtClean="0"/>
              <a:t>1) Познакомьтесь с информацией, выданной вашей группе.</a:t>
            </a:r>
          </a:p>
          <a:p>
            <a:pPr marL="0" lvl="0" indent="274320" algn="just">
              <a:spcBef>
                <a:spcPts val="0"/>
              </a:spcBef>
            </a:pPr>
            <a:r>
              <a:rPr lang="ru-RU" dirty="0" smtClean="0"/>
              <a:t>-Ребята, вашей группе предстоит определить тему произведения, соответствует ли она названию? Затем определить основную мысль. Составить план из 3-х пунктов. Выяснить какими художественными приемами пользуется автор? Подтвердить словами из текста.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  <p:extLst>
      <p:ext uri="{BB962C8B-B14F-4D97-AF65-F5344CB8AC3E}">
        <p14:creationId xmlns:p14="http://schemas.microsoft.com/office/powerpoint/2010/main" val="4240092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Задания для 2 группы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274320" algn="just">
              <a:spcBef>
                <a:spcPts val="0"/>
              </a:spcBef>
              <a:buNone/>
            </a:pPr>
            <a:r>
              <a:rPr lang="ru-RU" dirty="0" smtClean="0">
                <a:solidFill>
                  <a:srgbClr val="FF0000"/>
                </a:solidFill>
              </a:rPr>
              <a:t>Сегодня вам предоставляется возможность познакомиться с произведением Татьяны Пономаревой «Автобус» и создать страничку книги.</a:t>
            </a:r>
          </a:p>
          <a:p>
            <a:pPr algn="ctr">
              <a:buNone/>
            </a:pPr>
            <a:r>
              <a:rPr lang="ru-RU" b="1" dirty="0" smtClean="0"/>
              <a:t>Этапы работы:</a:t>
            </a:r>
            <a:endParaRPr lang="ru-RU" dirty="0" smtClean="0"/>
          </a:p>
          <a:p>
            <a:pPr lvl="0">
              <a:buNone/>
            </a:pPr>
            <a:r>
              <a:rPr lang="ru-RU" dirty="0" smtClean="0"/>
              <a:t>1). Познакомьтесь с информацией, выданной вашей группе.</a:t>
            </a:r>
          </a:p>
          <a:p>
            <a:pPr marL="0" algn="just">
              <a:spcBef>
                <a:spcPts val="0"/>
              </a:spcBef>
            </a:pPr>
            <a:r>
              <a:rPr lang="ru-RU" dirty="0" smtClean="0"/>
              <a:t>-Ребята, вашей группе предстоит охарактеризовать главных героев. Доказать словами из текста. Проиллюстрировать героев, используя данную характеристику.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644424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0"/>
            <a:ext cx="8534400" cy="987552"/>
          </a:xfrm>
        </p:spPr>
        <p:txBody>
          <a:bodyPr/>
          <a:lstStyle/>
          <a:p>
            <a:r>
              <a:rPr lang="ru-RU" dirty="0" smtClean="0"/>
              <a:t>Задания для 3 группы: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01752" y="980728"/>
            <a:ext cx="8590728" cy="5472608"/>
          </a:xfrm>
        </p:spPr>
        <p:txBody>
          <a:bodyPr>
            <a:noAutofit/>
          </a:bodyPr>
          <a:lstStyle/>
          <a:p>
            <a:pPr marL="0" indent="274320" algn="just">
              <a:spcBef>
                <a:spcPts val="0"/>
              </a:spcBef>
              <a:buNone/>
            </a:pPr>
            <a:r>
              <a:rPr lang="ru-RU" sz="1600" dirty="0" smtClean="0">
                <a:solidFill>
                  <a:srgbClr val="FF0000"/>
                </a:solidFill>
              </a:rPr>
              <a:t>Сегодня вам предоставляется возможность познакомиться с произведением Татьяны Пономаревой «Автобус» и создать страничку книги.</a:t>
            </a:r>
          </a:p>
          <a:p>
            <a:pPr algn="ctr">
              <a:buNone/>
            </a:pPr>
            <a:r>
              <a:rPr lang="ru-RU" sz="1600" b="1" dirty="0" smtClean="0"/>
              <a:t>Этапы работы:</a:t>
            </a:r>
          </a:p>
          <a:p>
            <a:pPr marL="0" lvl="0" algn="just">
              <a:lnSpc>
                <a:spcPct val="120000"/>
              </a:lnSpc>
              <a:spcBef>
                <a:spcPts val="0"/>
              </a:spcBef>
              <a:buNone/>
            </a:pPr>
            <a:r>
              <a:rPr lang="ru-RU" sz="2000" dirty="0" smtClean="0"/>
              <a:t>1). Познакомьтесь с информацией, выданной вашей группе.</a:t>
            </a:r>
          </a:p>
          <a:p>
            <a:pPr>
              <a:buNone/>
            </a:pPr>
            <a:r>
              <a:rPr lang="ru-RU" sz="2000" dirty="0" smtClean="0"/>
              <a:t>-Ребята, вашей группе предстоит составить к данному тесту 8-12 вопросов, для начала вопросов используйте слова: </a:t>
            </a:r>
          </a:p>
          <a:p>
            <a:r>
              <a:rPr lang="ru-RU" sz="2000" dirty="0" err="1" smtClean="0"/>
              <a:t>Что_________________________________________________________</a:t>
            </a:r>
            <a:r>
              <a:rPr lang="ru-RU" sz="2000" dirty="0" smtClean="0"/>
              <a:t>?</a:t>
            </a:r>
          </a:p>
          <a:p>
            <a:r>
              <a:rPr lang="ru-RU" sz="2000" dirty="0" err="1" smtClean="0"/>
              <a:t>Кто______________________________________________________</a:t>
            </a:r>
            <a:r>
              <a:rPr lang="ru-RU" sz="2000" dirty="0" smtClean="0"/>
              <a:t> ?</a:t>
            </a:r>
          </a:p>
          <a:p>
            <a:r>
              <a:rPr lang="ru-RU" sz="2000" dirty="0" err="1" smtClean="0"/>
              <a:t>Когда_____________________________________________________</a:t>
            </a:r>
            <a:r>
              <a:rPr lang="ru-RU" sz="2000" dirty="0" smtClean="0"/>
              <a:t>?</a:t>
            </a:r>
          </a:p>
          <a:p>
            <a:r>
              <a:rPr lang="ru-RU" sz="2000" dirty="0" err="1" smtClean="0"/>
              <a:t>Сколько___________________________________________________</a:t>
            </a:r>
            <a:r>
              <a:rPr lang="ru-RU" sz="2000" dirty="0" smtClean="0"/>
              <a:t>?</a:t>
            </a:r>
          </a:p>
          <a:p>
            <a:r>
              <a:rPr lang="ru-RU" sz="2000" dirty="0" err="1" smtClean="0"/>
              <a:t>Где_______________________________________________________</a:t>
            </a:r>
            <a:r>
              <a:rPr lang="ru-RU" sz="2000" dirty="0" smtClean="0"/>
              <a:t>?</a:t>
            </a:r>
          </a:p>
          <a:p>
            <a:r>
              <a:rPr lang="ru-RU" sz="2000" dirty="0" err="1" smtClean="0"/>
              <a:t>Какие_____________________________________________________</a:t>
            </a:r>
            <a:r>
              <a:rPr lang="ru-RU" sz="2000" dirty="0" smtClean="0"/>
              <a:t>?</a:t>
            </a:r>
          </a:p>
          <a:p>
            <a:r>
              <a:rPr lang="ru-RU" sz="2000" dirty="0" err="1" smtClean="0"/>
              <a:t>Почему___________________________________________________</a:t>
            </a:r>
            <a:r>
              <a:rPr lang="ru-RU" sz="2000" dirty="0" smtClean="0"/>
              <a:t> ?</a:t>
            </a:r>
          </a:p>
          <a:p>
            <a:r>
              <a:rPr lang="ru-RU" sz="2000" dirty="0" err="1" smtClean="0"/>
              <a:t>Зачем_____________________________________________________</a:t>
            </a:r>
            <a:r>
              <a:rPr lang="ru-RU" sz="2000" dirty="0" smtClean="0"/>
              <a:t>?</a:t>
            </a:r>
          </a:p>
          <a:p>
            <a:r>
              <a:rPr lang="ru-RU" sz="2000" dirty="0" smtClean="0"/>
              <a:t>Придумайте и запишите свои вопросы: _________________________________________________________________</a:t>
            </a:r>
          </a:p>
          <a:p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135265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Задания для 4 группы: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pPr marL="0" indent="274320" algn="just">
              <a:spcBef>
                <a:spcPts val="0"/>
              </a:spcBef>
              <a:buNone/>
            </a:pPr>
            <a:r>
              <a:rPr lang="ru-RU" dirty="0" smtClean="0">
                <a:solidFill>
                  <a:srgbClr val="FF0000"/>
                </a:solidFill>
              </a:rPr>
              <a:t>Сегодня вам предоставляется возможность познакомиться с произведением Татьяны Пономаревой «Автобус» и создать страничку книги.</a:t>
            </a:r>
          </a:p>
          <a:p>
            <a:pPr algn="ctr">
              <a:buNone/>
            </a:pPr>
            <a:r>
              <a:rPr lang="ru-RU" b="1" dirty="0" smtClean="0"/>
              <a:t>Этапы работы:</a:t>
            </a:r>
            <a:endParaRPr lang="ru-RU" dirty="0" smtClean="0"/>
          </a:p>
          <a:p>
            <a:pPr lvl="0">
              <a:buNone/>
            </a:pPr>
            <a:r>
              <a:rPr lang="ru-RU" dirty="0" smtClean="0"/>
              <a:t>1). Познакомьтесь с информацией, выданной вашей группе.</a:t>
            </a:r>
          </a:p>
          <a:p>
            <a:pPr marL="0" algn="just">
              <a:lnSpc>
                <a:spcPct val="110000"/>
              </a:lnSpc>
              <a:spcBef>
                <a:spcPts val="0"/>
              </a:spcBef>
              <a:buNone/>
            </a:pPr>
            <a:r>
              <a:rPr lang="ru-RU" dirty="0" smtClean="0"/>
              <a:t>-Ребята, вашей группе предстоит определить жанр произведения (сказка, рассказ, небылица), привести доказательства. Прочитать произведение, заменив слово автобус словом пес. Проиллюстрировать, используя слово пес.</a:t>
            </a:r>
          </a:p>
          <a:p>
            <a:pPr lvl="0">
              <a:buNone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3999" cy="6858000"/>
          </a:xfrm>
        </p:spPr>
      </p:pic>
    </p:spTree>
    <p:extLst>
      <p:ext uri="{BB962C8B-B14F-4D97-AF65-F5344CB8AC3E}">
        <p14:creationId xmlns:p14="http://schemas.microsoft.com/office/powerpoint/2010/main" val="286133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2</a:t>
            </a:r>
            <a:r>
              <a:rPr lang="ru-RU" sz="3200" dirty="0" smtClean="0"/>
              <a:t>) Создайте страницу книги, отражающей основные мысли вашего текста на листе А4, соблюдая следующие критерии: </a:t>
            </a:r>
          </a:p>
          <a:p>
            <a:pPr lvl="0"/>
            <a:r>
              <a:rPr lang="ru-RU" sz="3200" dirty="0" smtClean="0"/>
              <a:t>логичное изложение материала,</a:t>
            </a:r>
          </a:p>
          <a:p>
            <a:pPr lvl="0"/>
            <a:r>
              <a:rPr lang="ru-RU" sz="3200" dirty="0" smtClean="0"/>
              <a:t>объем найденной информации,</a:t>
            </a:r>
          </a:p>
          <a:p>
            <a:pPr lvl="0"/>
            <a:r>
              <a:rPr lang="ru-RU" sz="3200" dirty="0" smtClean="0"/>
              <a:t>аккуратность выполнения.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0">
              <a:buNone/>
            </a:pPr>
            <a:r>
              <a:rPr lang="ru-RU" dirty="0" smtClean="0"/>
              <a:t>3. Оформляйте страницу в соответствии с планом:</a:t>
            </a:r>
          </a:p>
          <a:p>
            <a:pPr lvl="0"/>
            <a:r>
              <a:rPr lang="ru-RU" dirty="0" smtClean="0"/>
              <a:t>Название странички.</a:t>
            </a:r>
          </a:p>
          <a:p>
            <a:pPr lvl="0"/>
            <a:r>
              <a:rPr lang="ru-RU" dirty="0" smtClean="0"/>
              <a:t>Краткая (основная) информация о прочитанном.</a:t>
            </a:r>
          </a:p>
          <a:p>
            <a:pPr lvl="0"/>
            <a:r>
              <a:rPr lang="ru-RU" dirty="0" smtClean="0"/>
              <a:t>Иллюстрации (рисунки)</a:t>
            </a:r>
          </a:p>
          <a:p>
            <a:r>
              <a:rPr lang="ru-RU" dirty="0" smtClean="0"/>
              <a:t>4) Эту информацию необходимо презентовать в кабинете.</a:t>
            </a:r>
          </a:p>
          <a:p>
            <a:r>
              <a:rPr lang="ru-RU" dirty="0" smtClean="0"/>
              <a:t>5) Время выполнения работы – 30 минут.</a:t>
            </a:r>
          </a:p>
          <a:p>
            <a:r>
              <a:rPr lang="ru-RU" dirty="0" smtClean="0"/>
              <a:t>6) Время презентации 3-4 минуты.</a:t>
            </a:r>
          </a:p>
          <a:p>
            <a:pPr algn="ctr">
              <a:buNone/>
            </a:pPr>
            <a:r>
              <a:rPr lang="ru-RU" b="1" i="1" dirty="0" smtClean="0"/>
              <a:t>Желаем вам успехов!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1"/>
          <p:cNvSpPr>
            <a:spLocks noChangeArrowheads="1"/>
          </p:cNvSpPr>
          <p:nvPr/>
        </p:nvSpPr>
        <p:spPr bwMode="auto">
          <a:xfrm>
            <a:off x="395536" y="315466"/>
            <a:ext cx="8496944" cy="6186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Сегодня вам предоставляется возможность познакомиться с произведением</a:t>
            </a:r>
          </a:p>
          <a:p>
            <a:pPr marL="0" marR="0" lvl="0" indent="45085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Татьяны Пономаревой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«Автобус» и создать страничку книги.</a:t>
            </a:r>
          </a:p>
          <a:p>
            <a:pPr marL="0" marR="0" lvl="0" indent="45085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Этапы работы: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 Познакомьтесь с информацией, выданной вашей группе.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-Ребята, вашей группе предстоит охарактеризовать главных героев. Доказать </a:t>
            </a:r>
          </a:p>
          <a:p>
            <a:pPr marL="0" marR="0" lvl="0" indent="45085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словами из текста.     Проиллюстрировать героев, используя данную характеристику.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 Создайте страницу книги, отражающей основные мысли вашего текста на листе А4. Соблюдая следующие критерии: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логичное изложение материала,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объем найденной информации,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аккуратность выполнения.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 Оформляйте страницу в соответствии с планом: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Название статьи.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Краткая (основная) информация о прочитанном.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Иллюстрации (рисунки)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4) Эту информацию необходимо презентовать в кабинете.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5) Время выполнения работы – 40 минут.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6) Время презентации 3-4 минуты.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Желаем вам успехов!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Правила работы в группе при решении проектных задач: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sz="quarter" idx="1"/>
          </p:nvPr>
        </p:nvSpPr>
        <p:spPr>
          <a:xfrm>
            <a:off x="301752" y="1124744"/>
            <a:ext cx="8503920" cy="4974304"/>
          </a:xfrm>
        </p:spPr>
        <p:txBody>
          <a:bodyPr>
            <a:normAutofit fontScale="25000" lnSpcReduction="20000"/>
          </a:bodyPr>
          <a:lstStyle/>
          <a:p>
            <a:endParaRPr lang="ru-RU" dirty="0" smtClean="0"/>
          </a:p>
          <a:p>
            <a:pPr marL="0" indent="0" algn="just">
              <a:lnSpc>
                <a:spcPct val="120000"/>
              </a:lnSpc>
              <a:spcBef>
                <a:spcPts val="0"/>
              </a:spcBef>
            </a:pPr>
            <a:r>
              <a:rPr lang="ru-RU" sz="9600" cap="none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* Работай в группе дружно, помни - вы одна команда.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</a:pPr>
            <a:r>
              <a:rPr lang="ru-RU" sz="9600" cap="none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* Принимай активное участие в работе, не стой в стороне.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</a:pPr>
            <a:r>
              <a:rPr lang="ru-RU" sz="9600" cap="none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* Не бойся высказывать своё мнение.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</a:pPr>
            <a:r>
              <a:rPr lang="ru-RU" sz="9600" cap="none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* Работай тихо, не старайся всех перекричать. Уважай мнение других участников группы.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</a:pPr>
            <a:r>
              <a:rPr lang="ru-RU" sz="9600" cap="none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* Думай сам, а не рассчитывай на других.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</a:pPr>
            <a:r>
              <a:rPr lang="ru-RU" sz="9600" cap="none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* Отвечай у доски громко, чётко, кратко.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</a:pPr>
            <a:r>
              <a:rPr lang="ru-RU" sz="9600" cap="none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* В случае неправильного ответа группы не вини никого, отвечай за себя. Помни, что каждый человек имеет право на ошибку.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</a:pPr>
            <a:r>
              <a:rPr lang="ru-RU" sz="9600" cap="none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* Если вы не можете выбрать того, кто будет представлять вашу группу у доски, то примените считалочку или жребий.</a:t>
            </a:r>
          </a:p>
          <a:p>
            <a:pPr marL="0" indent="0" algn="ctr">
              <a:lnSpc>
                <a:spcPct val="120000"/>
              </a:lnSpc>
              <a:spcBef>
                <a:spcPts val="0"/>
              </a:spcBef>
            </a:pPr>
            <a:r>
              <a:rPr lang="ru-RU" sz="9600" dirty="0" smtClean="0">
                <a:solidFill>
                  <a:schemeClr val="tx1"/>
                </a:solidFill>
              </a:rPr>
              <a:t>Удачи!</a:t>
            </a:r>
          </a:p>
          <a:p>
            <a:pPr marL="0" indent="0" algn="just">
              <a:lnSpc>
                <a:spcPct val="120000"/>
              </a:lnSpc>
              <a:spcBef>
                <a:spcPts val="0"/>
              </a:spcBef>
            </a:pPr>
            <a:r>
              <a:rPr lang="ru-RU" sz="9600" dirty="0" smtClean="0">
                <a:solidFill>
                  <a:schemeClr val="tx1"/>
                </a:solidFill>
              </a:rPr>
              <a:t> </a:t>
            </a:r>
          </a:p>
          <a:p>
            <a:pPr marL="0" indent="0">
              <a:lnSpc>
                <a:spcPct val="120000"/>
              </a:lnSpc>
            </a:pPr>
            <a:endParaRPr lang="ru-RU" sz="9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179512" y="2348880"/>
            <a:ext cx="8784976" cy="3960440"/>
          </a:xfrm>
        </p:spPr>
        <p:txBody>
          <a:bodyPr>
            <a:normAutofit/>
          </a:bodyPr>
          <a:lstStyle/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Показатели для оценивания:</a:t>
            </a:r>
          </a:p>
          <a:p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(2-5 б.)</a:t>
            </a:r>
          </a:p>
          <a:p>
            <a:pPr indent="457200" algn="just">
              <a:lnSpc>
                <a:spcPct val="150000"/>
              </a:lnSpc>
              <a:spcBef>
                <a:spcPts val="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Включенность в работу</a:t>
            </a:r>
          </a:p>
          <a:p>
            <a:pPr indent="457200" algn="just">
              <a:lnSpc>
                <a:spcPct val="150000"/>
              </a:lnSpc>
              <a:spcBef>
                <a:spcPts val="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Умение слушать партнера</a:t>
            </a:r>
          </a:p>
          <a:p>
            <a:pPr indent="457200" algn="just">
              <a:lnSpc>
                <a:spcPct val="150000"/>
              </a:lnSpc>
              <a:spcBef>
                <a:spcPts val="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Умение доказывать свое мнение</a:t>
            </a:r>
          </a:p>
          <a:p>
            <a:pPr indent="457200" algn="just">
              <a:lnSpc>
                <a:spcPct val="150000"/>
              </a:lnSpc>
              <a:spcBef>
                <a:spcPts val="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Аккуратность выполненной работы</a:t>
            </a:r>
          </a:p>
          <a:p>
            <a:pPr indent="457200" algn="just">
              <a:lnSpc>
                <a:spcPct val="150000"/>
              </a:lnSpc>
              <a:spcBef>
                <a:spcPts val="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Работа группы как команды</a:t>
            </a: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fontAlgn="auto">
              <a:spcBef>
                <a:spcPts val="0"/>
              </a:spcBef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sz="2400" dirty="0" smtClean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u="sng" dirty="0" smtClean="0">
                <a:solidFill>
                  <a:schemeClr val="accent4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Вариант организации рефлексии</a:t>
            </a:r>
            <a:endParaRPr lang="ru-RU" sz="4000" b="1" dirty="0">
              <a:solidFill>
                <a:schemeClr val="accent4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55989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IMG_2574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Содержимое 7" descr="IMG_2573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7999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Содержимое 4" descr="IMG_2577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Содержимое 5" descr="IMG_2579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8543" y="77263"/>
            <a:ext cx="2883363" cy="2271617"/>
          </a:xfrm>
        </p:spPr>
      </p:pic>
      <p:pic>
        <p:nvPicPr>
          <p:cNvPr id="1027" name="Picture 3" descr="F:\окр. конференция Вектор чтения\лето в чайнике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2928542" cy="37214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:\окр. конференция Вектор чтения\лето в чайнике (2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8543" y="2492896"/>
            <a:ext cx="2867593" cy="20615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F:\окр. конференция Вектор чтения\лето в чайнике 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2691" y="125248"/>
            <a:ext cx="3167494" cy="2386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F:\окр. конференция Вектор чтения\лето в чайнике 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6620" y="2662939"/>
            <a:ext cx="3099636" cy="2494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F:\окр. конференция Вектор чтения\лето в чайнике 5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01460">
            <a:off x="1427577" y="3245807"/>
            <a:ext cx="3001933" cy="2947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:\окр. конференция Вектор чтения\доклад в скрепке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201140">
            <a:off x="5868884" y="3675067"/>
            <a:ext cx="2785225" cy="2280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4606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-19846"/>
            <a:ext cx="8534400" cy="758952"/>
          </a:xfrm>
        </p:spPr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796"/>
            <a:ext cx="3325213" cy="4572000"/>
          </a:xfrm>
        </p:spPr>
      </p:pic>
      <p:pic>
        <p:nvPicPr>
          <p:cNvPr id="3074" name="Picture 2" descr="F:\окр. конференция Вектор чтения\прогноз погоды 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54649">
            <a:off x="5922303" y="894126"/>
            <a:ext cx="2923719" cy="2303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F:\окр. конференция Вектор чтения\прогноз погоды 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476672"/>
            <a:ext cx="3497808" cy="2847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F:\окр. конференция Вектор чтения\прогноз погоды 3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3503" y="3167856"/>
            <a:ext cx="3713447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F:\окр. конференция Вектор чтения\прогноз погоды 4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7330" y="3607107"/>
            <a:ext cx="3234860" cy="2587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8358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96815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Сборник рассказов Т. Пономаревой </a:t>
            </a:r>
            <a:br>
              <a:rPr lang="ru-RU" dirty="0" smtClean="0"/>
            </a:br>
            <a:r>
              <a:rPr lang="ru-RU" dirty="0" smtClean="0"/>
              <a:t>«Укротитель макарон»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9244" y="1527175"/>
            <a:ext cx="3429000" cy="4572000"/>
          </a:xfrm>
        </p:spPr>
      </p:pic>
    </p:spTree>
    <p:extLst>
      <p:ext uri="{BB962C8B-B14F-4D97-AF65-F5344CB8AC3E}">
        <p14:creationId xmlns:p14="http://schemas.microsoft.com/office/powerpoint/2010/main" val="4097153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958421"/>
          </a:xfrm>
        </p:spPr>
      </p:pic>
    </p:spTree>
    <p:extLst>
      <p:ext uri="{BB962C8B-B14F-4D97-AF65-F5344CB8AC3E}">
        <p14:creationId xmlns:p14="http://schemas.microsoft.com/office/powerpoint/2010/main" val="3252106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939035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751867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u="sng" dirty="0" smtClean="0">
                <a:solidFill>
                  <a:schemeClr val="accent4">
                    <a:lumMod val="75000"/>
                  </a:schemeClr>
                </a:solidFill>
              </a:rPr>
              <a:t>Результаты: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301752" y="1052736"/>
            <a:ext cx="8503920" cy="5046312"/>
          </a:xfrm>
        </p:spPr>
        <p:txBody>
          <a:bodyPr>
            <a:noAutofit/>
          </a:bodyPr>
          <a:lstStyle/>
          <a:p>
            <a:pPr marL="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возрос познавательный интерес обучающихся;</a:t>
            </a:r>
          </a:p>
          <a:p>
            <a:pPr marL="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повысилась мотивация к учебной деятельности;</a:t>
            </a:r>
          </a:p>
          <a:p>
            <a:pPr marL="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появился интерес к освоению нового материала;</a:t>
            </a:r>
          </a:p>
          <a:p>
            <a:pPr marL="0" algn="just">
              <a:lnSpc>
                <a:spcPct val="150000"/>
              </a:lnSpc>
              <a:spcBef>
                <a:spcPts val="0"/>
              </a:spcBef>
              <a:buFont typeface="Wingdings" pitchFamily="2" charset="2"/>
              <a:buChar char="§"/>
              <a:defRPr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ребята научились находить и отбирать необходимую информацию в соответствии с заданной целью, сравнивать данные, находить отличия, характеризовать героев, находить доказательства в тексте, формулировать выводы;</a:t>
            </a:r>
            <a:endParaRPr lang="ru-RU" sz="2200" b="1" dirty="0" smtClean="0">
              <a:solidFill>
                <a:schemeClr val="tx1">
                  <a:lumMod val="65000"/>
                  <a:lumOff val="3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повысилась активность на уроках, исчезла боязнь неправильного ответа, излишняя застенчивость;</a:t>
            </a:r>
          </a:p>
          <a:p>
            <a:pPr marL="0" algn="just"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§"/>
              <a:defRPr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ребята стали более самостоятельными и коммуникабельными.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251520" y="2636912"/>
            <a:ext cx="8640960" cy="3744416"/>
          </a:xfr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indent="457200" algn="just">
              <a:lnSpc>
                <a:spcPct val="150000"/>
              </a:lnSpc>
              <a:spcBef>
                <a:spcPts val="0"/>
              </a:spcBef>
            </a:pPr>
            <a:r>
              <a:rPr lang="ru-RU" sz="2400" cap="none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Проектно-задачная технология на уроках литературного чтения является целесообразной и полезной учебной деятельностью, которая играет большую роль в развитии читательской грамотности ребёнка.</a:t>
            </a:r>
            <a:endParaRPr lang="ru-RU" sz="2400" cap="none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951384"/>
          </a:xfrm>
        </p:spPr>
        <p:txBody>
          <a:bodyPr>
            <a:noAutofit/>
          </a:bodyPr>
          <a:lstStyle/>
          <a:p>
            <a:r>
              <a:rPr lang="ru-RU" sz="8000" u="sng" dirty="0" smtClean="0">
                <a:solidFill>
                  <a:schemeClr val="bg1"/>
                </a:solidFill>
              </a:rPr>
              <a:t>Вывод</a:t>
            </a:r>
            <a:endParaRPr lang="ru-RU" sz="80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"/>
          <p:cNvSpPr>
            <a:spLocks noGrp="1"/>
          </p:cNvSpPr>
          <p:nvPr>
            <p:ph type="body" idx="1"/>
          </p:nvPr>
        </p:nvSpPr>
        <p:spPr>
          <a:xfrm>
            <a:off x="251520" y="3068960"/>
            <a:ext cx="8712968" cy="1347465"/>
          </a:xfrm>
        </p:spPr>
        <p:txBody>
          <a:bodyPr>
            <a:normAutofit fontScale="92500"/>
          </a:bodyPr>
          <a:lstStyle/>
          <a:p>
            <a:r>
              <a:rPr lang="ru-RU" sz="5400" dirty="0" smtClean="0"/>
              <a:t>Творческих успехов!</a:t>
            </a:r>
          </a:p>
          <a:p>
            <a:endParaRPr lang="ru-RU" sz="5400" dirty="0" smtClean="0"/>
          </a:p>
          <a:p>
            <a:endParaRPr lang="ru-RU" sz="5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 smtClean="0"/>
              <a:t>Спасибо за внимание!</a:t>
            </a:r>
            <a:endParaRPr lang="ru-RU" sz="5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703</TotalTime>
  <Words>1036</Words>
  <Application>Microsoft Office PowerPoint</Application>
  <PresentationFormat>Экран (4:3)</PresentationFormat>
  <Paragraphs>141</Paragraphs>
  <Slides>38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46" baseType="lpstr">
      <vt:lpstr>Arial</vt:lpstr>
      <vt:lpstr>Calibri</vt:lpstr>
      <vt:lpstr>Franklin Gothic Book</vt:lpstr>
      <vt:lpstr>Franklin Gothic Medium</vt:lpstr>
      <vt:lpstr>Times New Roman</vt:lpstr>
      <vt:lpstr>Wingdings</vt:lpstr>
      <vt:lpstr>Wingdings 2</vt:lpstr>
      <vt:lpstr>Официальная</vt:lpstr>
      <vt:lpstr>   Применение проектно-задачной технологии обучения на уроках литературного чтения </vt:lpstr>
      <vt:lpstr>Презентация PowerPoint</vt:lpstr>
      <vt:lpstr>Презентация PowerPoint</vt:lpstr>
      <vt:lpstr>Читательские умения</vt:lpstr>
      <vt:lpstr>Проектная задача </vt:lpstr>
      <vt:lpstr>Универсальные учебные действия:</vt:lpstr>
      <vt:lpstr>Презентация PowerPoint</vt:lpstr>
      <vt:lpstr>Этапы работы над проектной задачей</vt:lpstr>
      <vt:lpstr>Презентация PowerPoint</vt:lpstr>
      <vt:lpstr>Презентация PowerPoint</vt:lpstr>
      <vt:lpstr>Продуктом ПЗ может быть создание:</vt:lpstr>
      <vt:lpstr>Функции учителя</vt:lpstr>
      <vt:lpstr>Презентация PowerPoint</vt:lpstr>
      <vt:lpstr>Презентация PowerPoint</vt:lpstr>
      <vt:lpstr>Задания для 2 группы</vt:lpstr>
      <vt:lpstr>Презентация PowerPoint</vt:lpstr>
      <vt:lpstr>Задания для 3 группы:</vt:lpstr>
      <vt:lpstr>Презентация PowerPoint</vt:lpstr>
      <vt:lpstr>Задания для 4 группы:</vt:lpstr>
      <vt:lpstr>Презентация PowerPoint</vt:lpstr>
      <vt:lpstr>Презентация PowerPoint</vt:lpstr>
      <vt:lpstr>Презентация PowerPoint</vt:lpstr>
      <vt:lpstr>Презентация PowerPoint</vt:lpstr>
      <vt:lpstr>Правила работы в группе при решении проектных задач:</vt:lpstr>
      <vt:lpstr>Вариант организации рефлексии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Сборник рассказов Т. Пономаревой  «Укротитель макарон»</vt:lpstr>
      <vt:lpstr>Презентация PowerPoint</vt:lpstr>
      <vt:lpstr>Презентация PowerPoint</vt:lpstr>
      <vt:lpstr>Презентация PowerPoint</vt:lpstr>
      <vt:lpstr>Результаты:</vt:lpstr>
      <vt:lpstr>Вывод</vt:lpstr>
      <vt:lpstr>Спасибо за внимание!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Пользователь</dc:creator>
  <cp:lastModifiedBy>User</cp:lastModifiedBy>
  <cp:revision>88</cp:revision>
  <cp:lastPrinted>2025-11-01T08:01:29Z</cp:lastPrinted>
  <dcterms:created xsi:type="dcterms:W3CDTF">2012-06-28T04:31:43Z</dcterms:created>
  <dcterms:modified xsi:type="dcterms:W3CDTF">2025-11-01T08:01:46Z</dcterms:modified>
</cp:coreProperties>
</file>