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78" r:id="rId2"/>
    <p:sldId id="295" r:id="rId3"/>
    <p:sldId id="275" r:id="rId4"/>
    <p:sldId id="277" r:id="rId5"/>
    <p:sldId id="279" r:id="rId6"/>
    <p:sldId id="280" r:id="rId7"/>
    <p:sldId id="281" r:id="rId8"/>
    <p:sldId id="282" r:id="rId9"/>
    <p:sldId id="283" r:id="rId10"/>
    <p:sldId id="284" r:id="rId11"/>
    <p:sldId id="286" r:id="rId12"/>
    <p:sldId id="289" r:id="rId13"/>
    <p:sldId id="287" r:id="rId14"/>
    <p:sldId id="285" r:id="rId15"/>
    <p:sldId id="294" r:id="rId16"/>
    <p:sldId id="292" r:id="rId17"/>
    <p:sldId id="293" r:id="rId18"/>
    <p:sldId id="29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B25BB-1E86-4815-BB12-8A79CA248491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74E30-6D85-4822-9386-FF66D44625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744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062664" cy="34563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Применение </a:t>
            </a:r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проектных задач на уроках литературного чтения на примере </a:t>
            </a:r>
            <a:r>
              <a:rPr lang="ru-RU" sz="5400" b="1" dirty="0" smtClean="0">
                <a:solidFill>
                  <a:schemeClr val="tx1"/>
                </a:solidFill>
                <a:latin typeface="Monotype Corsiva" pitchFamily="66" charset="0"/>
              </a:rPr>
              <a:t>«</a:t>
            </a:r>
            <a:r>
              <a:rPr lang="ru-RU" sz="5400" dirty="0" smtClean="0">
                <a:solidFill>
                  <a:schemeClr val="tx1"/>
                </a:solidFill>
                <a:latin typeface="Monotype Corsiva" pitchFamily="66" charset="0"/>
              </a:rPr>
              <a:t>Сказки  о потерянном времени</a:t>
            </a:r>
            <a:r>
              <a:rPr lang="ru-RU" sz="5400" b="1" dirty="0" smtClean="0">
                <a:solidFill>
                  <a:schemeClr val="tx1"/>
                </a:solidFill>
                <a:latin typeface="Monotype Corsiva" pitchFamily="66" charset="0"/>
              </a:rPr>
              <a:t>» </a:t>
            </a:r>
            <a:r>
              <a:rPr lang="ru-RU" sz="5400" dirty="0">
                <a:solidFill>
                  <a:schemeClr val="tx1"/>
                </a:solidFill>
                <a:latin typeface="Monotype Corsiva" pitchFamily="66" charset="0"/>
              </a:rPr>
              <a:t>Е.Л. Шварца </a:t>
            </a:r>
            <a:endParaRPr lang="ru-RU" sz="5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949280"/>
            <a:ext cx="6491048" cy="64807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Созонова В.В</a:t>
            </a:r>
            <a:r>
              <a:rPr lang="ru-RU" dirty="0" smtClean="0">
                <a:solidFill>
                  <a:schemeClr val="tx1"/>
                </a:solidFill>
              </a:rPr>
              <a:t>.,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начальных классов ГБОУ СОШ «ОЦ» с. Тимашево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1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</a:p>
          <a:p>
            <a:pPr marL="109728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/>
              <a:t>Обобщение </a:t>
            </a:r>
            <a:r>
              <a:rPr lang="ru-RU" dirty="0"/>
              <a:t>по произведению </a:t>
            </a:r>
            <a:r>
              <a:rPr lang="ru-RU" dirty="0" err="1"/>
              <a:t>Е.Л.Шварца</a:t>
            </a:r>
            <a:r>
              <a:rPr lang="ru-RU" dirty="0"/>
              <a:t> «Сказка о потерянном времени»: определение главной мысли, интерпретация событий.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54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Отгадайте видео загадку от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ребят начальной школы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О чём идёт речь?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4800" b="1" dirty="0" smtClean="0">
                <a:solidFill>
                  <a:schemeClr val="tx1"/>
                </a:solidFill>
                <a:latin typeface="Monotype Corsiva" pitchFamily="66" charset="0"/>
              </a:rPr>
              <a:t>Введение в тему урока</a:t>
            </a:r>
            <a: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48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Skazka-o-poteryannom-vremeni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299344"/>
            <a:ext cx="2920004" cy="253112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5" name="Рисунок 4" descr="1486487045_766-pesochnye-chasy.gif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0549" y="3573016"/>
            <a:ext cx="758972" cy="200598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7852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Вчера в школу обратились за помощью работники библиотеки. В честь юбилейной даты 125 лет со дня рождения прославленного писателя-сказочника 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Е. Л. Шварца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 сделать плакат по увлекательному произведению «СКАЗКА О ПОТЕРЯННОМ ВРЕМЕНИ».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Поможем?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chemeClr val="tx1"/>
                </a:solidFill>
                <a:latin typeface="Monotype Corsiva" pitchFamily="66" charset="0"/>
              </a:rPr>
              <a:t>Постановка темы урока, проблема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5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564904"/>
            <a:ext cx="6275040" cy="3312368"/>
          </a:xfrm>
        </p:spPr>
        <p:txBody>
          <a:bodyPr>
            <a:normAutofit fontScale="92500" lnSpcReduction="20000"/>
          </a:bodyPr>
          <a:lstStyle/>
          <a:p>
            <a:pPr lvl="0" algn="ctr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b="1" dirty="0" smtClean="0"/>
              <a:t>ЗАДАНИЕ </a:t>
            </a:r>
            <a:r>
              <a:rPr lang="ru-RU" b="1" dirty="0"/>
              <a:t>ДЛЯ 1 </a:t>
            </a:r>
            <a:r>
              <a:rPr lang="ru-RU" b="1" dirty="0" smtClean="0"/>
              <a:t>ГРУППЫ</a:t>
            </a:r>
          </a:p>
          <a:p>
            <a:pPr marL="109728" indent="0" algn="ctr">
              <a:buNone/>
            </a:pPr>
            <a:endParaRPr lang="ru-RU" dirty="0"/>
          </a:p>
          <a:p>
            <a:pPr lvl="0"/>
            <a:r>
              <a:rPr lang="ru-RU" dirty="0"/>
              <a:t>Расположите картинки в соответствии с сюжетом сказки. </a:t>
            </a:r>
          </a:p>
          <a:p>
            <a:pPr lvl="0"/>
            <a:r>
              <a:rPr lang="ru-RU" dirty="0"/>
              <a:t>Приклейте картинки в шаблоны.</a:t>
            </a:r>
          </a:p>
          <a:p>
            <a:pPr marL="109728" lvl="0" indent="0">
              <a:buNone/>
            </a:pPr>
            <a:r>
              <a:rPr lang="ru-RU" dirty="0"/>
              <a:t>Получится картинный план.</a:t>
            </a:r>
          </a:p>
          <a:p>
            <a:pPr lvl="0"/>
            <a:r>
              <a:rPr lang="ru-RU" dirty="0" smtClean="0"/>
              <a:t>Кратко перескажите сказку по плану.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  <a:t>Работа в группах</a:t>
            </a:r>
            <a:endParaRPr lang="ru-RU" sz="48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027" name="Picture 3" descr="C:\Users\Учитель-00042\Desktop\Новая папка\20210324_1227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20688"/>
            <a:ext cx="4065998" cy="304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27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/>
              </a:rPr>
              <a:t>РАБОТА </a:t>
            </a:r>
            <a:r>
              <a:rPr lang="ru-RU" sz="3200" dirty="0">
                <a:solidFill>
                  <a:schemeClr val="tx1"/>
                </a:solidFill>
                <a:effectLst/>
              </a:rPr>
              <a:t>1 ГРУППЫ.</a:t>
            </a:r>
            <a:br>
              <a:rPr lang="ru-RU" sz="3200" dirty="0">
                <a:solidFill>
                  <a:schemeClr val="tx1"/>
                </a:solidFill>
                <a:effectLst/>
              </a:rPr>
            </a:br>
            <a:endParaRPr lang="ru-RU" sz="3200" dirty="0">
              <a:solidFill>
                <a:schemeClr val="tx1"/>
              </a:solidFill>
              <a:effectLst/>
            </a:endParaRPr>
          </a:p>
        </p:txBody>
      </p:sp>
      <p:pic>
        <p:nvPicPr>
          <p:cNvPr id="2050" name="Picture 2" descr="C:\Users\Учитель-00042\Desktop\Новая папка\20210323_0839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40" y="1052736"/>
            <a:ext cx="4241444" cy="31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читель-00042\Desktop\Новая папка\20210324_1228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501" y="2780928"/>
            <a:ext cx="48965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74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88641"/>
            <a:ext cx="6059016" cy="35283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b="1" dirty="0"/>
              <a:t>ЗАДАНИЕ ДЛЯ 2 </a:t>
            </a:r>
            <a:r>
              <a:rPr lang="ru-RU" b="1" dirty="0" smtClean="0"/>
              <a:t>ГРУППЫ</a:t>
            </a:r>
          </a:p>
          <a:p>
            <a:pPr marL="109728" indent="0" algn="ctr">
              <a:buNone/>
            </a:pPr>
            <a:endParaRPr lang="ru-RU" dirty="0"/>
          </a:p>
          <a:p>
            <a:r>
              <a:rPr lang="ru-RU" dirty="0"/>
              <a:t> Составьте характеристику героев сказки по схеме. Для работы используйте опорные слова.</a:t>
            </a:r>
          </a:p>
          <a:p>
            <a:pPr lvl="0"/>
            <a:r>
              <a:rPr lang="ru-RU" dirty="0"/>
              <a:t>Внимательно рассмотрите картинки, возможно, в них скрываются подсказки.</a:t>
            </a:r>
          </a:p>
          <a:p>
            <a:pPr lvl="0"/>
            <a:r>
              <a:rPr lang="ru-RU" dirty="0"/>
              <a:t>Затем подберите к каждой иллюстрации подходящие опорные слова и вклейте их.</a:t>
            </a:r>
          </a:p>
          <a:p>
            <a:pPr lvl="0"/>
            <a:r>
              <a:rPr lang="ru-RU" dirty="0"/>
              <a:t>Подготовить защиту по выполненной работе.</a:t>
            </a:r>
          </a:p>
          <a:p>
            <a:endParaRPr lang="ru-RU" dirty="0"/>
          </a:p>
        </p:txBody>
      </p:sp>
      <p:pic>
        <p:nvPicPr>
          <p:cNvPr id="3074" name="Picture 2" descr="C:\Users\Учитель-00042\Desktop\Новая папка\20210323_0836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377" y="3068960"/>
            <a:ext cx="4536504" cy="3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87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Учитель-00042\Desktop\Новая папка\20210324_1219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51845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Учитель-00042\Desktop\Новая папка\20210324_1220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12976"/>
            <a:ext cx="4932040" cy="369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70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4896543"/>
          </a:xfrm>
        </p:spPr>
        <p:txBody>
          <a:bodyPr>
            <a:normAutofit fontScale="92500" lnSpcReduction="10000"/>
          </a:bodyPr>
          <a:lstStyle/>
          <a:p>
            <a:pPr marL="109728" indent="0" algn="ctr">
              <a:buNone/>
            </a:pPr>
            <a:r>
              <a:rPr lang="ru-RU" b="1" dirty="0"/>
              <a:t>ЗАДАНИЕ ДЛЯ 3 </a:t>
            </a:r>
            <a:r>
              <a:rPr lang="ru-RU" b="1" dirty="0" smtClean="0"/>
              <a:t>ГРУППЫ</a:t>
            </a:r>
          </a:p>
          <a:p>
            <a:pPr marL="109728" indent="0" algn="ctr">
              <a:buNone/>
            </a:pPr>
            <a:endParaRPr lang="ru-RU" dirty="0"/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отзывами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книге.</a:t>
            </a:r>
          </a:p>
          <a:p>
            <a:pPr marL="109728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вами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лежат отзывы,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задача внимательно прочитать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их, выбрать тот,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котором содержится главная мысль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сказки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дополнить его,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там пропущены слова.</a:t>
            </a:r>
          </a:p>
          <a:p>
            <a:pPr marL="109728" lv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Будьте внимательны, слова должны подходить по смыслу.</a:t>
            </a:r>
          </a:p>
          <a:p>
            <a:pPr lvl="0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Подготовьте выразительное чтение.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22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88641"/>
            <a:ext cx="6491064" cy="5040560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 О  ПОТЕРЯННОМ   ВРЕМЕНИ» - ЭТО ОЧЕНЬ  ИНТЕРЕСНАЯ  И  ПОУЧИТЕЛЬНАЯ  ИСТОРИЯ. В  НЕЙ   ГОВОРИТСЯ  О   МАЛЬЧИКЕ  ……… ЗУБОВЕ, КОТОРЫЙ ПОСТОЯННО ГОВОРИЛ «УСПЕЮ».  ОДНАЖДЫ  ЭТОТ  МАЛЬЧИК  ПРЕВРАТИЛСЯ В ………..  . ЕГО НЕ УЗНАЛА ДАЖЕ РОДНАЯ…....... .НО  ПЕТЯ  ПОНЯЛ, КАК  МОЖНО  ВЕРНУТЬ  ПОТЕРЯННОЕ  ……….   . ДЛЯ ЭТОГО  НУЖНО  БЫЛО  НАЙТИ, ………….., КОТОРЫЕ ТОЖЕ, КАК  И  ПЕТЯ, СТАЛИ СТАРИЧКАМИ И ……………..  . В ИТОГЕ, МАЛЬЧИК НАШЁЛ ТОВАРИЩЕЙ   И  ВМЕСТЕ  С  НИМИ  ВЕРНУЛ  ПОТЕРЯННОЕ  …………  .   СКАЗКА  УЧИТ НЕ ТРАТИТЬ    ВРЕМЯ   ………..  . ВЕДЬ  ЧЕЛОВЕК, КОТОРЫЙ   ТРАТИТ   ВРЕМЯ  ПОПУСТУ,  САМ НЕ  ЗАМЕЧАЕТ, КАК   СТАРЕЕТ.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3" name="Picture 3" descr="C:\Users\Учитель-00042\Desktop\Новая папка\20210324_1228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124" y="4383215"/>
            <a:ext cx="3408378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38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Защита работ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Users\Учитель-00042\Desktop\Новая папка\klQC_iVv2I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5128924" cy="384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Учитель-00042\Desktop\Новая папка\xMzTBX_3X2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963" y="2492896"/>
            <a:ext cx="5820137" cy="436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28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144028" y="1138885"/>
            <a:ext cx="743408" cy="766268"/>
            <a:chOff x="1271142" y="1265427"/>
            <a:chExt cx="826009" cy="851409"/>
          </a:xfrm>
        </p:grpSpPr>
        <p:sp>
          <p:nvSpPr>
            <p:cNvPr id="2" name="Овал 1"/>
            <p:cNvSpPr/>
            <p:nvPr/>
          </p:nvSpPr>
          <p:spPr>
            <a:xfrm>
              <a:off x="1271142" y="1265427"/>
              <a:ext cx="826009" cy="851409"/>
            </a:xfrm>
            <a:prstGeom prst="ellipse">
              <a:avLst/>
            </a:prstGeom>
            <a:solidFill>
              <a:schemeClr val="accent1">
                <a:alpha val="1000"/>
              </a:schemeClr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72844" y="1435709"/>
              <a:ext cx="622605" cy="427468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ru-RU" sz="1900">
                  <a:solidFill>
                    <a:srgbClr val="000000"/>
                  </a:solidFill>
                  <a:latin typeface="Arial - 36"/>
                </a:rPr>
                <a:t>1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384058" y="2807664"/>
            <a:ext cx="743408" cy="766267"/>
            <a:chOff x="1537842" y="3119627"/>
            <a:chExt cx="826009" cy="851408"/>
          </a:xfrm>
        </p:grpSpPr>
        <p:sp>
          <p:nvSpPr>
            <p:cNvPr id="5" name="Овал 4"/>
            <p:cNvSpPr/>
            <p:nvPr/>
          </p:nvSpPr>
          <p:spPr>
            <a:xfrm>
              <a:off x="1537842" y="3119627"/>
              <a:ext cx="826009" cy="851408"/>
            </a:xfrm>
            <a:prstGeom prst="ellipse">
              <a:avLst/>
            </a:prstGeom>
            <a:solidFill>
              <a:schemeClr val="accent1">
                <a:alpha val="1000"/>
              </a:schemeClr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39544" y="3289909"/>
              <a:ext cx="622605" cy="427468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ru-RU" sz="1900">
                  <a:solidFill>
                    <a:srgbClr val="000000"/>
                  </a:solidFill>
                  <a:latin typeface="Arial - 36"/>
                </a:rPr>
                <a:t>2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087128" y="2979116"/>
            <a:ext cx="743407" cy="766266"/>
            <a:chOff x="3430142" y="3310128"/>
            <a:chExt cx="826008" cy="851407"/>
          </a:xfrm>
        </p:grpSpPr>
        <p:sp>
          <p:nvSpPr>
            <p:cNvPr id="8" name="Овал 7"/>
            <p:cNvSpPr/>
            <p:nvPr/>
          </p:nvSpPr>
          <p:spPr>
            <a:xfrm>
              <a:off x="3430142" y="3310128"/>
              <a:ext cx="826008" cy="851407"/>
            </a:xfrm>
            <a:prstGeom prst="ellipse">
              <a:avLst/>
            </a:prstGeom>
            <a:solidFill>
              <a:schemeClr val="accent1">
                <a:alpha val="1000"/>
              </a:schemeClr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31844" y="3480409"/>
              <a:ext cx="622604" cy="427468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ru-RU" sz="1900">
                  <a:solidFill>
                    <a:srgbClr val="000000"/>
                  </a:solidFill>
                  <a:latin typeface="Arial - 36"/>
                </a:rPr>
                <a:t>3</a:t>
              </a:r>
            </a:p>
          </p:txBody>
        </p:sp>
      </p:grpSp>
      <p:pic>
        <p:nvPicPr>
          <p:cNvPr id="11" name="Рисунок 10" descr="gear-whatsapp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12517050">
            <a:off x="594360" y="605790"/>
            <a:ext cx="1828800" cy="18288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2" name="Рисунок 11" descr="gear-whatsapp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4950751">
            <a:off x="845820" y="2274570"/>
            <a:ext cx="1828800" cy="18288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3" name="Рисунок 12" descr="gear-whatsapp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2032650">
            <a:off x="2537460" y="2446020"/>
            <a:ext cx="1828800" cy="18288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4" name="Рисунок 13" descr="scale_600.gif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570" y="445771"/>
            <a:ext cx="4193095" cy="381464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15" name="Рисунок 14" descr="27be3459da0f53d520b629db3148f0b6.gif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60571" y="445770"/>
            <a:ext cx="4189895" cy="381167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8600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Monotype Corsiva" pitchFamily="66" charset="0"/>
              </a:rPr>
              <a:t>Полученный продукт – </a:t>
            </a:r>
            <a:r>
              <a:rPr lang="ru-RU" dirty="0" smtClean="0">
                <a:solidFill>
                  <a:schemeClr val="tx1"/>
                </a:solidFill>
                <a:latin typeface="Monotype Corsiva" pitchFamily="66" charset="0"/>
              </a:rPr>
              <a:t>плакат </a:t>
            </a:r>
            <a:r>
              <a:rPr lang="ru-RU" dirty="0">
                <a:solidFill>
                  <a:schemeClr val="tx1"/>
                </a:solidFill>
                <a:latin typeface="Monotype Corsiva" pitchFamily="66" charset="0"/>
              </a:rPr>
              <a:t>по сказке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Учитель-00042\Desktop\Учитель года Созонова\Фото с урока СКАЗКА О ПОТЕРЯННОМ ВРЕМЕНИ\20210325_1649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947" y="1481138"/>
            <a:ext cx="661810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9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7"/>
            <a:ext cx="2818656" cy="4896544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Вам </a:t>
            </a:r>
            <a:r>
              <a:rPr lang="ru-RU" dirty="0"/>
              <a:t>необходимо  из предложенных ситуаций зачеркнуть ненужные, а из оставшихся составить короткое продолжение сказки.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Творческое задание для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сех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Учитель-00042\Desktop\Новая папка\20210323_0838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418" y="1169368"/>
            <a:ext cx="4179000" cy="5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61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Самооценка урока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2" name="Picture 2" descr="C:\Users\Учитель-00042\Desktop\Новая папка\20210323_083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7397682" cy="554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27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72b6dba461239da4527f689ba12d912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1047000">
            <a:off x="937260" y="-125730"/>
            <a:ext cx="6858000" cy="564642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 rot="21080339">
            <a:off x="1885950" y="1680210"/>
            <a:ext cx="2331102" cy="637097"/>
          </a:xfrm>
          <a:prstGeom prst="rect">
            <a:avLst/>
          </a:prstGeom>
          <a:noFill/>
        </p:spPr>
        <p:txBody>
          <a:bodyPr vert="horz" lIns="82296" tIns="41148" rIns="82296" bIns="41148" rtlCol="0">
            <a:spAutoFit/>
          </a:bodyPr>
          <a:lstStyle/>
          <a:p>
            <a:r>
              <a:rPr lang="ru-RU" sz="900">
                <a:solidFill>
                  <a:srgbClr val="000000"/>
                </a:solidFill>
                <a:latin typeface="Arial - 17"/>
              </a:rPr>
              <a:t>На уроке я понял, что ...</a:t>
            </a:r>
          </a:p>
          <a:p>
            <a:endParaRPr lang="ru-RU" sz="900">
              <a:solidFill>
                <a:srgbClr val="000000"/>
              </a:solidFill>
              <a:latin typeface="Arial - 17"/>
            </a:endParaRPr>
          </a:p>
          <a:p>
            <a:endParaRPr lang="ru-RU" sz="900">
              <a:solidFill>
                <a:srgbClr val="000000"/>
              </a:solidFill>
              <a:latin typeface="Arial - 17"/>
            </a:endParaRPr>
          </a:p>
          <a:p>
            <a:r>
              <a:rPr lang="ru-RU" sz="900">
                <a:solidFill>
                  <a:srgbClr val="000000"/>
                </a:solidFill>
                <a:latin typeface="Arial - 17"/>
              </a:rPr>
              <a:t>Сегодня я научился ...</a:t>
            </a:r>
          </a:p>
        </p:txBody>
      </p:sp>
      <p:sp>
        <p:nvSpPr>
          <p:cNvPr id="4" name="TextBox 3"/>
          <p:cNvSpPr txBox="1"/>
          <p:nvPr/>
        </p:nvSpPr>
        <p:spPr>
          <a:xfrm rot="20995860">
            <a:off x="4594860" y="1280160"/>
            <a:ext cx="2331149" cy="221599"/>
          </a:xfrm>
          <a:prstGeom prst="rect">
            <a:avLst/>
          </a:prstGeom>
          <a:noFill/>
        </p:spPr>
        <p:txBody>
          <a:bodyPr vert="horz" lIns="82296" tIns="41148" rIns="82296" bIns="41148" rtlCol="0">
            <a:spAutoFit/>
          </a:bodyPr>
          <a:lstStyle/>
          <a:p>
            <a:r>
              <a:rPr lang="ru-RU" sz="900">
                <a:solidFill>
                  <a:srgbClr val="000000"/>
                </a:solidFill>
                <a:latin typeface="Arial - 17"/>
              </a:rPr>
              <a:t>Теперь я буду...</a:t>
            </a:r>
          </a:p>
        </p:txBody>
      </p:sp>
      <p:pic>
        <p:nvPicPr>
          <p:cNvPr id="5" name="Рисунок 4" descr="instrumenti12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6410" y="2000250"/>
            <a:ext cx="1226324" cy="10891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95486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196753"/>
            <a:ext cx="3744416" cy="3240359"/>
          </a:xfrm>
        </p:spPr>
        <p:txBody>
          <a:bodyPr>
            <a:normAutofit fontScale="77500" lnSpcReduction="20000"/>
          </a:bodyPr>
          <a:lstStyle/>
          <a:p>
            <a:pPr marL="109728" indent="0" algn="ctr">
              <a:buNone/>
            </a:pPr>
            <a:r>
              <a:rPr lang="ru-RU" dirty="0"/>
              <a:t>С часами дружба хороша!</a:t>
            </a:r>
          </a:p>
          <a:p>
            <a:pPr marL="109728" indent="0" algn="ctr">
              <a:buNone/>
            </a:pPr>
            <a:r>
              <a:rPr lang="ru-RU" dirty="0"/>
              <a:t>Работай, отдыхай,</a:t>
            </a:r>
          </a:p>
          <a:p>
            <a:pPr marL="109728" indent="0" algn="ctr">
              <a:buNone/>
            </a:pPr>
            <a:r>
              <a:rPr lang="ru-RU" dirty="0"/>
              <a:t>Уроки делай не спеша</a:t>
            </a:r>
          </a:p>
          <a:p>
            <a:pPr marL="109728" indent="0" algn="ctr">
              <a:buNone/>
            </a:pPr>
            <a:r>
              <a:rPr lang="ru-RU" dirty="0"/>
              <a:t>И книги не забывай!</a:t>
            </a:r>
          </a:p>
          <a:p>
            <a:pPr marL="109728" indent="0" algn="ctr">
              <a:buNone/>
            </a:pPr>
            <a:r>
              <a:rPr lang="ru-RU" dirty="0"/>
              <a:t>Чтоб вечером, ложась в кровать,</a:t>
            </a:r>
          </a:p>
          <a:p>
            <a:pPr marL="109728" indent="0" algn="ctr">
              <a:buNone/>
            </a:pPr>
            <a:r>
              <a:rPr lang="ru-RU" dirty="0"/>
              <a:t>Когда наступит срок,</a:t>
            </a:r>
          </a:p>
          <a:p>
            <a:pPr marL="109728" indent="0" algn="ctr">
              <a:buNone/>
            </a:pPr>
            <a:r>
              <a:rPr lang="ru-RU" dirty="0"/>
              <a:t>Ты мог уверенно сказать:</a:t>
            </a:r>
          </a:p>
          <a:p>
            <a:pPr marL="109728" indent="0" algn="ctr">
              <a:buNone/>
            </a:pPr>
            <a:r>
              <a:rPr lang="ru-RU" dirty="0"/>
              <a:t>«Хороший был денёк</a:t>
            </a:r>
            <a:r>
              <a:rPr lang="ru-RU" dirty="0" smtClean="0"/>
              <a:t>!»</a:t>
            </a:r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endParaRPr lang="ru-RU" dirty="0"/>
          </a:p>
          <a:p>
            <a:pPr marL="109728" indent="0" algn="ctr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РЕФЛЕКСИЯ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09120"/>
            <a:ext cx="8980686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 descr="C:\Users\Учитель-00042\Desktop\Новая папка\20210324_1305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3982599" cy="298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Учитель-00042\Desktop\Новая папка\20210323_0841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905" y="4869160"/>
            <a:ext cx="1369693" cy="182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65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72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СПАСИБО </a:t>
            </a:r>
          </a:p>
          <a:p>
            <a:pPr marL="109728" indent="0" algn="ctr">
              <a:buNone/>
            </a:pPr>
            <a:r>
              <a:rPr lang="ru-RU" sz="72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ЗА</a:t>
            </a:r>
          </a:p>
          <a:p>
            <a:pPr marL="109728" indent="0" algn="ctr">
              <a:buNone/>
            </a:pPr>
            <a:r>
              <a:rPr lang="ru-RU" sz="72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ВНИМАНИЕ!</a:t>
            </a:r>
            <a:endParaRPr lang="ru-RU" sz="7200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929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716</TotalTime>
  <Words>447</Words>
  <Application>Microsoft Office PowerPoint</Application>
  <PresentationFormat>Экран (4:3)</PresentationFormat>
  <Paragraphs>68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 - 17</vt:lpstr>
      <vt:lpstr>Arial - 36</vt:lpstr>
      <vt:lpstr>Batang</vt:lpstr>
      <vt:lpstr>Calibri</vt:lpstr>
      <vt:lpstr>Lucida Sans Unicode</vt:lpstr>
      <vt:lpstr>Monotype Corsiva</vt:lpstr>
      <vt:lpstr>Times New Roman</vt:lpstr>
      <vt:lpstr>Verdana</vt:lpstr>
      <vt:lpstr>Wingdings 2</vt:lpstr>
      <vt:lpstr>Wingdings 3</vt:lpstr>
      <vt:lpstr>Открытая</vt:lpstr>
      <vt:lpstr> Применение проектных задач на уроках литературного чтения на примере «Сказки  о потерянном времени» Е.Л. Шварца </vt:lpstr>
      <vt:lpstr>Презентация PowerPoint</vt:lpstr>
      <vt:lpstr> Введение в тему урока </vt:lpstr>
      <vt:lpstr>Постановка темы урока, проблема </vt:lpstr>
      <vt:lpstr> Работа в группах</vt:lpstr>
      <vt:lpstr>РАБОТА 1 ГРУППЫ. </vt:lpstr>
      <vt:lpstr>Презентация PowerPoint</vt:lpstr>
      <vt:lpstr>Презентация PowerPoint</vt:lpstr>
      <vt:lpstr>Презентация PowerPoint</vt:lpstr>
      <vt:lpstr>Презентация PowerPoint</vt:lpstr>
      <vt:lpstr>Защита работ</vt:lpstr>
      <vt:lpstr>Презентация PowerPoint</vt:lpstr>
      <vt:lpstr>Полученный продукт – плакат по сказке</vt:lpstr>
      <vt:lpstr>Творческое задание для всех</vt:lpstr>
      <vt:lpstr>Самооценка урока</vt:lpstr>
      <vt:lpstr>Презентация PowerPoint</vt:lpstr>
      <vt:lpstr>РЕФЛЕКСИЯ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в 4 а классе по сказке  «Королевство Кривых зеркал»</dc:title>
  <dc:creator>Таня</dc:creator>
  <cp:lastModifiedBy>User</cp:lastModifiedBy>
  <cp:revision>48</cp:revision>
  <cp:lastPrinted>2025-11-01T07:55:35Z</cp:lastPrinted>
  <dcterms:created xsi:type="dcterms:W3CDTF">2020-12-01T04:13:29Z</dcterms:created>
  <dcterms:modified xsi:type="dcterms:W3CDTF">2025-11-01T07:55:57Z</dcterms:modified>
</cp:coreProperties>
</file>