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342" r:id="rId2"/>
    <p:sldId id="415" r:id="rId3"/>
    <p:sldId id="367" r:id="rId4"/>
    <p:sldId id="380" r:id="rId5"/>
    <p:sldId id="387" r:id="rId6"/>
    <p:sldId id="390" r:id="rId7"/>
    <p:sldId id="420" r:id="rId8"/>
    <p:sldId id="369" r:id="rId9"/>
    <p:sldId id="389" r:id="rId10"/>
    <p:sldId id="418" r:id="rId11"/>
    <p:sldId id="377" r:id="rId12"/>
    <p:sldId id="416" r:id="rId13"/>
    <p:sldId id="419" r:id="rId14"/>
    <p:sldId id="408" r:id="rId15"/>
    <p:sldId id="411" r:id="rId16"/>
    <p:sldId id="412" r:id="rId17"/>
    <p:sldId id="413" r:id="rId18"/>
    <p:sldId id="414" r:id="rId19"/>
    <p:sldId id="404" r:id="rId20"/>
    <p:sldId id="407" r:id="rId21"/>
    <p:sldId id="405" r:id="rId22"/>
    <p:sldId id="406" r:id="rId23"/>
    <p:sldId id="399" r:id="rId24"/>
    <p:sldId id="401" r:id="rId25"/>
    <p:sldId id="402" r:id="rId26"/>
    <p:sldId id="417" r:id="rId27"/>
    <p:sldId id="396" r:id="rId28"/>
    <p:sldId id="392" r:id="rId29"/>
    <p:sldId id="393" r:id="rId30"/>
    <p:sldId id="394" r:id="rId31"/>
    <p:sldId id="354" r:id="rId32"/>
  </p:sldIdLst>
  <p:sldSz cx="12192000" cy="6858000"/>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443F833-54DF-4220-B733-18A5B66DE465}">
          <p14:sldIdLst>
            <p14:sldId id="342"/>
            <p14:sldId id="415"/>
            <p14:sldId id="367"/>
            <p14:sldId id="380"/>
            <p14:sldId id="387"/>
            <p14:sldId id="390"/>
            <p14:sldId id="420"/>
            <p14:sldId id="369"/>
            <p14:sldId id="389"/>
            <p14:sldId id="418"/>
            <p14:sldId id="377"/>
            <p14:sldId id="416"/>
            <p14:sldId id="419"/>
            <p14:sldId id="408"/>
            <p14:sldId id="411"/>
            <p14:sldId id="412"/>
            <p14:sldId id="413"/>
            <p14:sldId id="414"/>
            <p14:sldId id="404"/>
            <p14:sldId id="407"/>
            <p14:sldId id="405"/>
            <p14:sldId id="406"/>
            <p14:sldId id="399"/>
            <p14:sldId id="401"/>
            <p14:sldId id="402"/>
            <p14:sldId id="417"/>
            <p14:sldId id="396"/>
            <p14:sldId id="392"/>
            <p14:sldId id="393"/>
            <p14:sldId id="394"/>
            <p14:sldId id="35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38" autoAdjust="0"/>
    <p:restoredTop sz="94162" autoAdjust="0"/>
  </p:normalViewPr>
  <p:slideViewPr>
    <p:cSldViewPr snapToGrid="0">
      <p:cViewPr varScale="1">
        <p:scale>
          <a:sx n="67" d="100"/>
          <a:sy n="67" d="100"/>
        </p:scale>
        <p:origin x="1008" y="60"/>
      </p:cViewPr>
      <p:guideLst/>
    </p:cSldViewPr>
  </p:slideViewPr>
  <p:notesTextViewPr>
    <p:cViewPr>
      <p:scale>
        <a:sx n="1" d="1"/>
        <a:sy n="1" d="1"/>
      </p:scale>
      <p:origin x="0" y="0"/>
    </p:cViewPr>
  </p:notesTextViewPr>
  <p:sorterViewPr>
    <p:cViewPr varScale="1">
      <p:scale>
        <a:sx n="100" d="100"/>
        <a:sy n="100" d="100"/>
      </p:scale>
      <p:origin x="0" y="-1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B12A833B-E5D5-4797-B805-667878D2C85F}" type="datetimeFigureOut">
              <a:rPr lang="ru-RU" smtClean="0"/>
              <a:t>02.03.2022</a:t>
            </a:fld>
            <a:endParaRPr lang="ru-RU"/>
          </a:p>
        </p:txBody>
      </p:sp>
      <p:sp>
        <p:nvSpPr>
          <p:cNvPr id="4" name="Образ слайда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5659C66C-F6B7-44BB-AEED-8F9AAA3D0158}" type="slidenum">
              <a:rPr lang="ru-RU" smtClean="0"/>
              <a:t>‹#›</a:t>
            </a:fld>
            <a:endParaRPr lang="ru-RU"/>
          </a:p>
        </p:txBody>
      </p:sp>
    </p:spTree>
    <p:extLst>
      <p:ext uri="{BB962C8B-B14F-4D97-AF65-F5344CB8AC3E}">
        <p14:creationId xmlns:p14="http://schemas.microsoft.com/office/powerpoint/2010/main" val="2724042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9B12879-AC08-4B86-A980-B80149F54ADC}" type="datetimeFigureOut">
              <a:rPr lang="ru-RU" smtClean="0"/>
              <a:t>02.03.2022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2482383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B12879-AC08-4B86-A980-B80149F54ADC}" type="datetimeFigureOut">
              <a:rPr lang="ru-RU" smtClean="0"/>
              <a:t>02.03.2022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3465025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B12879-AC08-4B86-A980-B80149F54ADC}" type="datetimeFigureOut">
              <a:rPr lang="ru-RU" smtClean="0"/>
              <a:t>02.03.2022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887341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9B12879-AC08-4B86-A980-B80149F54ADC}" type="datetimeFigureOut">
              <a:rPr lang="ru-RU" smtClean="0"/>
              <a:t>02.03.2022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53889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9B12879-AC08-4B86-A980-B80149F54ADC}" type="datetimeFigureOut">
              <a:rPr lang="ru-RU" smtClean="0"/>
              <a:t>02.03.2022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99403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9B12879-AC08-4B86-A980-B80149F54ADC}" type="datetimeFigureOut">
              <a:rPr lang="ru-RU" smtClean="0"/>
              <a:t>02.03.2022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728233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B12879-AC08-4B86-A980-B80149F54ADC}" type="datetimeFigureOut">
              <a:rPr lang="ru-RU" smtClean="0"/>
              <a:t>02.03.2022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237422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B12879-AC08-4B86-A980-B80149F54ADC}" type="datetimeFigureOut">
              <a:rPr lang="ru-RU" smtClean="0"/>
              <a:t>02.03.2022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847212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B12879-AC08-4B86-A980-B80149F54ADC}" type="datetimeFigureOut">
              <a:rPr lang="ru-RU" smtClean="0"/>
              <a:t>02.03.2022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376271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B12879-AC08-4B86-A980-B80149F54ADC}" type="datetimeFigureOut">
              <a:rPr lang="ru-RU" smtClean="0"/>
              <a:t>02.03.2022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3527254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B12879-AC08-4B86-A980-B80149F54ADC}" type="datetimeFigureOut">
              <a:rPr lang="ru-RU" smtClean="0"/>
              <a:t>02.03.2022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A1851D-C6AC-4842-A169-5C3637F58E5D}" type="slidenum">
              <a:rPr lang="ru-RU" smtClean="0"/>
              <a:t>‹#›</a:t>
            </a:fld>
            <a:endParaRPr lang="ru-RU"/>
          </a:p>
        </p:txBody>
      </p:sp>
    </p:spTree>
    <p:extLst>
      <p:ext uri="{BB962C8B-B14F-4D97-AF65-F5344CB8AC3E}">
        <p14:creationId xmlns:p14="http://schemas.microsoft.com/office/powerpoint/2010/main" val="1255131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12879-AC08-4B86-A980-B80149F54ADC}" type="datetimeFigureOut">
              <a:rPr lang="ru-RU" smtClean="0"/>
              <a:t>02.03.2022</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1851D-C6AC-4842-A169-5C3637F58E5D}" type="slidenum">
              <a:rPr lang="ru-RU" smtClean="0"/>
              <a:t>‹#›</a:t>
            </a:fld>
            <a:endParaRPr lang="ru-RU"/>
          </a:p>
        </p:txBody>
      </p:sp>
    </p:spTree>
    <p:extLst>
      <p:ext uri="{BB962C8B-B14F-4D97-AF65-F5344CB8AC3E}">
        <p14:creationId xmlns:p14="http://schemas.microsoft.com/office/powerpoint/2010/main" val="19374139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578069" y="1150150"/>
            <a:ext cx="10689020" cy="2387600"/>
          </a:xfrm>
        </p:spPr>
        <p:txBody>
          <a:bodyPr>
            <a:noAutofit/>
          </a:bodyPr>
          <a:lstStyle/>
          <a:p>
            <a:r>
              <a:rPr lang="ru-RU" sz="4800" b="1" dirty="0">
                <a:solidFill>
                  <a:srgbClr val="002060"/>
                </a:solidFill>
              </a:rPr>
              <a:t> </a:t>
            </a:r>
            <a:r>
              <a:rPr lang="ru-RU" sz="3600" b="1" dirty="0" smtClean="0">
                <a:solidFill>
                  <a:schemeClr val="bg1">
                    <a:lumMod val="50000"/>
                  </a:schemeClr>
                </a:solidFill>
                <a:latin typeface="Arial Black" panose="020B0A04020102020204" pitchFamily="34" charset="0"/>
              </a:rPr>
              <a:t>Профилактика</a:t>
            </a:r>
            <a:r>
              <a:rPr lang="ru-RU" sz="3600" b="1" dirty="0">
                <a:solidFill>
                  <a:schemeClr val="bg1">
                    <a:lumMod val="50000"/>
                  </a:schemeClr>
                </a:solidFill>
                <a:latin typeface="Arial Black" panose="020B0A04020102020204" pitchFamily="34" charset="0"/>
              </a:rPr>
              <a:t/>
            </a:r>
            <a:br>
              <a:rPr lang="ru-RU" sz="3600" b="1" dirty="0">
                <a:solidFill>
                  <a:schemeClr val="bg1">
                    <a:lumMod val="50000"/>
                  </a:schemeClr>
                </a:solidFill>
                <a:latin typeface="Arial Black" panose="020B0A04020102020204" pitchFamily="34" charset="0"/>
              </a:rPr>
            </a:br>
            <a:r>
              <a:rPr lang="ru-RU" sz="3600" b="1" dirty="0" smtClean="0">
                <a:solidFill>
                  <a:schemeClr val="bg1">
                    <a:lumMod val="50000"/>
                  </a:schemeClr>
                </a:solidFill>
                <a:latin typeface="Arial Black" panose="020B0A04020102020204" pitchFamily="34" charset="0"/>
              </a:rPr>
              <a:t> деструктивного поведения учащихся. Формы и технологии</a:t>
            </a:r>
            <a:endParaRPr lang="ru-RU" sz="3600" b="1" dirty="0">
              <a:solidFill>
                <a:schemeClr val="bg1">
                  <a:lumMod val="50000"/>
                </a:schemeClr>
              </a:solidFill>
              <a:latin typeface="Arial Black" panose="020B0A04020102020204" pitchFamily="34" charset="0"/>
            </a:endParaRPr>
          </a:p>
        </p:txBody>
      </p:sp>
      <p:sp>
        <p:nvSpPr>
          <p:cNvPr id="3" name="Текст 2"/>
          <p:cNvSpPr>
            <a:spLocks noGrp="1"/>
          </p:cNvSpPr>
          <p:nvPr>
            <p:ph type="subTitle" idx="1"/>
          </p:nvPr>
        </p:nvSpPr>
        <p:spPr>
          <a:xfrm>
            <a:off x="1178102" y="4136421"/>
            <a:ext cx="9144000" cy="1655762"/>
          </a:xfrm>
        </p:spPr>
        <p:txBody>
          <a:bodyPr/>
          <a:lstStyle/>
          <a:p>
            <a:r>
              <a:rPr lang="ru-RU" i="1" dirty="0" smtClean="0"/>
              <a:t>Апасова Светлана Владимировна, заместитель директора МБОУ ОДПО ЦРО </a:t>
            </a:r>
            <a:r>
              <a:rPr lang="ru-RU" i="1" dirty="0" err="1" smtClean="0"/>
              <a:t>г.о</a:t>
            </a:r>
            <a:r>
              <a:rPr lang="ru-RU" i="1" dirty="0" smtClean="0"/>
              <a:t>. Самара, кандидат педагогических наук</a:t>
            </a:r>
            <a:endParaRPr lang="ru-RU" i="1" dirty="0"/>
          </a:p>
        </p:txBody>
      </p:sp>
      <p:pic>
        <p:nvPicPr>
          <p:cNvPr id="6" name="Рисунок 5"/>
          <p:cNvPicPr>
            <a:picLocks noChangeAspect="1"/>
          </p:cNvPicPr>
          <p:nvPr/>
        </p:nvPicPr>
        <p:blipFill>
          <a:blip r:embed="rId2"/>
          <a:stretch>
            <a:fillRect/>
          </a:stretch>
        </p:blipFill>
        <p:spPr>
          <a:xfrm>
            <a:off x="8502869" y="111491"/>
            <a:ext cx="3477410" cy="1181644"/>
          </a:xfrm>
          <a:prstGeom prst="rect">
            <a:avLst/>
          </a:prstGeom>
        </p:spPr>
      </p:pic>
    </p:spTree>
    <p:extLst>
      <p:ext uri="{BB962C8B-B14F-4D97-AF65-F5344CB8AC3E}">
        <p14:creationId xmlns:p14="http://schemas.microsoft.com/office/powerpoint/2010/main" val="1243559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2388" y="0"/>
            <a:ext cx="11909612" cy="1325563"/>
          </a:xfrm>
        </p:spPr>
        <p:txBody>
          <a:bodyPr>
            <a:normAutofit/>
          </a:bodyPr>
          <a:lstStyle/>
          <a:p>
            <a:pPr algn="ctr"/>
            <a:r>
              <a:rPr lang="ru-RU" sz="3200" b="1" dirty="0">
                <a:solidFill>
                  <a:schemeClr val="bg1">
                    <a:lumMod val="50000"/>
                  </a:schemeClr>
                </a:solidFill>
                <a:latin typeface="Arial" panose="020B0604020202020204" pitchFamily="34" charset="0"/>
                <a:cs typeface="Arial" panose="020B0604020202020204" pitchFamily="34" charset="0"/>
              </a:rPr>
              <a:t>Риски и способы защиты в социальной ситуации развития подростка</a:t>
            </a:r>
            <a:endParaRPr lang="ru-RU" sz="3200" dirty="0">
              <a:solidFill>
                <a:schemeClr val="bg1">
                  <a:lumMod val="50000"/>
                </a:schemeClr>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xmlns="" id="{28F793A7-C324-430E-BE48-F818A3D36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47296" y="2232212"/>
            <a:ext cx="2767903" cy="2835567"/>
          </a:xfrm>
          <a:prstGeom prst="rect">
            <a:avLst/>
          </a:prstGeom>
        </p:spPr>
      </p:pic>
      <p:sp>
        <p:nvSpPr>
          <p:cNvPr id="6" name="Блок-схема: память с последовательным доступом 11">
            <a:extLst>
              <a:ext uri="{FF2B5EF4-FFF2-40B4-BE49-F238E27FC236}">
                <a16:creationId xmlns:a16="http://schemas.microsoft.com/office/drawing/2014/main" xmlns="" id="{58D750A3-37F0-496F-A9B1-684A66D95E2E}"/>
              </a:ext>
            </a:extLst>
          </p:cNvPr>
          <p:cNvSpPr/>
          <p:nvPr/>
        </p:nvSpPr>
        <p:spPr>
          <a:xfrm>
            <a:off x="457200" y="1681461"/>
            <a:ext cx="2931459" cy="1592159"/>
          </a:xfrm>
          <a:prstGeom prst="flowChartMagneticTape">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smtClean="0">
                <a:solidFill>
                  <a:srgbClr val="000000"/>
                </a:solidFill>
              </a:rPr>
              <a:t>Индивидуально-психологические </a:t>
            </a:r>
            <a:r>
              <a:rPr lang="ru-RU" dirty="0">
                <a:solidFill>
                  <a:srgbClr val="000000"/>
                </a:solidFill>
              </a:rPr>
              <a:t>и личностные характеристики</a:t>
            </a:r>
            <a:endParaRPr lang="ru-RU" dirty="0">
              <a:solidFill>
                <a:srgbClr val="292934"/>
              </a:solidFill>
            </a:endParaRPr>
          </a:p>
        </p:txBody>
      </p:sp>
      <p:sp>
        <p:nvSpPr>
          <p:cNvPr id="9" name="TextBox 8"/>
          <p:cNvSpPr txBox="1"/>
          <p:nvPr/>
        </p:nvSpPr>
        <p:spPr>
          <a:xfrm>
            <a:off x="161793" y="1171674"/>
            <a:ext cx="1237337" cy="369332"/>
          </a:xfrm>
          <a:prstGeom prst="rect">
            <a:avLst/>
          </a:prstGeom>
          <a:noFill/>
        </p:spPr>
        <p:txBody>
          <a:bodyPr wrap="square" rtlCol="0">
            <a:spAutoFit/>
          </a:bodyPr>
          <a:lstStyle/>
          <a:p>
            <a:pPr algn="ctr"/>
            <a:r>
              <a:rPr lang="ru-RU" b="1" dirty="0">
                <a:solidFill>
                  <a:srgbClr val="C00000"/>
                </a:solidFill>
              </a:rPr>
              <a:t>Риски </a:t>
            </a:r>
          </a:p>
        </p:txBody>
      </p:sp>
      <p:sp>
        <p:nvSpPr>
          <p:cNvPr id="10" name="Стрелка: вправо 8">
            <a:extLst>
              <a:ext uri="{FF2B5EF4-FFF2-40B4-BE49-F238E27FC236}">
                <a16:creationId xmlns:a16="http://schemas.microsoft.com/office/drawing/2014/main" xmlns="" id="{715C9A11-FB41-4E90-9104-5CEF5C5801EC}"/>
              </a:ext>
            </a:extLst>
          </p:cNvPr>
          <p:cNvSpPr/>
          <p:nvPr/>
        </p:nvSpPr>
        <p:spPr>
          <a:xfrm>
            <a:off x="965948" y="3489063"/>
            <a:ext cx="2617693" cy="1686582"/>
          </a:xfrm>
          <a:prstGeom prst="rightArrow">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350" dirty="0" smtClean="0">
                <a:solidFill>
                  <a:srgbClr val="292934"/>
                </a:solidFill>
              </a:rPr>
              <a:t>Асоциальное окружение </a:t>
            </a:r>
          </a:p>
          <a:p>
            <a:pPr algn="ctr"/>
            <a:r>
              <a:rPr lang="ru-RU" sz="1350" dirty="0" smtClean="0">
                <a:solidFill>
                  <a:srgbClr val="292934"/>
                </a:solidFill>
              </a:rPr>
              <a:t>Сверстники, более  старшие друзья</a:t>
            </a:r>
            <a:endParaRPr lang="ru-RU" sz="1350" dirty="0">
              <a:solidFill>
                <a:srgbClr val="292934"/>
              </a:solidFill>
            </a:endParaRPr>
          </a:p>
        </p:txBody>
      </p:sp>
      <p:sp>
        <p:nvSpPr>
          <p:cNvPr id="11" name="Стрелка: вправо 9">
            <a:extLst>
              <a:ext uri="{FF2B5EF4-FFF2-40B4-BE49-F238E27FC236}">
                <a16:creationId xmlns:a16="http://schemas.microsoft.com/office/drawing/2014/main" xmlns="" id="{5753661E-3944-4595-987F-C86C1DA96BF4}"/>
              </a:ext>
            </a:extLst>
          </p:cNvPr>
          <p:cNvSpPr/>
          <p:nvPr/>
        </p:nvSpPr>
        <p:spPr>
          <a:xfrm>
            <a:off x="770966" y="5067779"/>
            <a:ext cx="3007658" cy="1682646"/>
          </a:xfrm>
          <a:prstGeom prst="rightArrow">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350" dirty="0" err="1" smtClean="0">
                <a:solidFill>
                  <a:srgbClr val="292934"/>
                </a:solidFill>
              </a:rPr>
              <a:t>Медийное</a:t>
            </a:r>
            <a:r>
              <a:rPr lang="ru-RU" sz="1350" dirty="0" smtClean="0">
                <a:solidFill>
                  <a:srgbClr val="292934"/>
                </a:solidFill>
              </a:rPr>
              <a:t> </a:t>
            </a:r>
            <a:r>
              <a:rPr lang="ru-RU" sz="1350" dirty="0">
                <a:solidFill>
                  <a:srgbClr val="292934"/>
                </a:solidFill>
              </a:rPr>
              <a:t>пространство, </a:t>
            </a:r>
          </a:p>
          <a:p>
            <a:pPr algn="ctr"/>
            <a:r>
              <a:rPr lang="ru-RU" sz="1350" dirty="0">
                <a:solidFill>
                  <a:srgbClr val="292934"/>
                </a:solidFill>
              </a:rPr>
              <a:t>Отрицательный </a:t>
            </a:r>
            <a:r>
              <a:rPr lang="ru-RU" sz="1350" dirty="0" smtClean="0">
                <a:solidFill>
                  <a:srgbClr val="292934"/>
                </a:solidFill>
              </a:rPr>
              <a:t>контент</a:t>
            </a:r>
            <a:endParaRPr lang="ru-RU" sz="1350" dirty="0">
              <a:solidFill>
                <a:srgbClr val="292934"/>
              </a:solidFill>
            </a:endParaRPr>
          </a:p>
        </p:txBody>
      </p:sp>
      <p:sp>
        <p:nvSpPr>
          <p:cNvPr id="12" name="TextBox 11"/>
          <p:cNvSpPr txBox="1"/>
          <p:nvPr/>
        </p:nvSpPr>
        <p:spPr>
          <a:xfrm>
            <a:off x="10353200" y="1110119"/>
            <a:ext cx="1237337" cy="646331"/>
          </a:xfrm>
          <a:prstGeom prst="rect">
            <a:avLst/>
          </a:prstGeom>
          <a:noFill/>
        </p:spPr>
        <p:txBody>
          <a:bodyPr wrap="square" rtlCol="0">
            <a:spAutoFit/>
          </a:bodyPr>
          <a:lstStyle/>
          <a:p>
            <a:pPr algn="ctr"/>
            <a:r>
              <a:rPr lang="ru-RU" b="1" dirty="0">
                <a:solidFill>
                  <a:srgbClr val="C00000"/>
                </a:solidFill>
              </a:rPr>
              <a:t>Способы защиты</a:t>
            </a:r>
          </a:p>
        </p:txBody>
      </p:sp>
      <p:sp>
        <p:nvSpPr>
          <p:cNvPr id="13" name="Облачко с текстом: овальное 17">
            <a:extLst>
              <a:ext uri="{FF2B5EF4-FFF2-40B4-BE49-F238E27FC236}">
                <a16:creationId xmlns:a16="http://schemas.microsoft.com/office/drawing/2014/main" xmlns="" id="{38F5F66E-C2A2-4CEC-965B-7D91A972BA0E}"/>
              </a:ext>
            </a:extLst>
          </p:cNvPr>
          <p:cNvSpPr/>
          <p:nvPr/>
        </p:nvSpPr>
        <p:spPr>
          <a:xfrm>
            <a:off x="7610104" y="1455376"/>
            <a:ext cx="3361764" cy="1547975"/>
          </a:xfrm>
          <a:prstGeom prst="wedgeEllipseCallou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a:solidFill>
                  <a:srgbClr val="000000"/>
                </a:solidFill>
              </a:rPr>
              <a:t>Принятие и понимание самого себя, ощущение «нужности», </a:t>
            </a:r>
          </a:p>
        </p:txBody>
      </p:sp>
      <p:sp>
        <p:nvSpPr>
          <p:cNvPr id="14" name="Стрелка: влево 14">
            <a:extLst>
              <a:ext uri="{FF2B5EF4-FFF2-40B4-BE49-F238E27FC236}">
                <a16:creationId xmlns:a16="http://schemas.microsoft.com/office/drawing/2014/main" xmlns="" id="{B8C668C1-2839-4A54-8BF6-EB365EC90E2B}"/>
              </a:ext>
            </a:extLst>
          </p:cNvPr>
          <p:cNvSpPr/>
          <p:nvPr/>
        </p:nvSpPr>
        <p:spPr>
          <a:xfrm>
            <a:off x="8123927" y="3133165"/>
            <a:ext cx="3077472" cy="1632292"/>
          </a:xfrm>
          <a:prstGeom prst="leftArrow">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350" dirty="0">
                <a:solidFill>
                  <a:srgbClr val="292934"/>
                </a:solidFill>
              </a:rPr>
              <a:t>Позитивное окружение (родители / педагоги / друзья)</a:t>
            </a:r>
          </a:p>
        </p:txBody>
      </p:sp>
      <p:sp>
        <p:nvSpPr>
          <p:cNvPr id="15" name="Стрелка влево 14"/>
          <p:cNvSpPr/>
          <p:nvPr/>
        </p:nvSpPr>
        <p:spPr>
          <a:xfrm>
            <a:off x="8123927" y="4913375"/>
            <a:ext cx="3147457" cy="1703367"/>
          </a:xfrm>
          <a:prstGeom prst="lef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err="1" smtClean="0">
                <a:solidFill>
                  <a:srgbClr val="292934"/>
                </a:solidFill>
              </a:rPr>
              <a:t>Медийое</a:t>
            </a:r>
            <a:r>
              <a:rPr lang="ru-RU" sz="1350" dirty="0" smtClean="0">
                <a:solidFill>
                  <a:srgbClr val="292934"/>
                </a:solidFill>
              </a:rPr>
              <a:t> </a:t>
            </a:r>
            <a:r>
              <a:rPr lang="ru-RU" sz="1350" dirty="0">
                <a:solidFill>
                  <a:srgbClr val="292934"/>
                </a:solidFill>
              </a:rPr>
              <a:t>пространство, </a:t>
            </a:r>
          </a:p>
          <a:p>
            <a:pPr algn="ctr"/>
            <a:r>
              <a:rPr lang="ru-RU" sz="1350" dirty="0" smtClean="0">
                <a:solidFill>
                  <a:srgbClr val="292934"/>
                </a:solidFill>
              </a:rPr>
              <a:t>Положительный  </a:t>
            </a:r>
            <a:r>
              <a:rPr lang="ru-RU" sz="1350" dirty="0">
                <a:solidFill>
                  <a:srgbClr val="292934"/>
                </a:solidFill>
              </a:rPr>
              <a:t>контент</a:t>
            </a:r>
          </a:p>
        </p:txBody>
      </p:sp>
    </p:spTree>
    <p:extLst>
      <p:ext uri="{BB962C8B-B14F-4D97-AF65-F5344CB8AC3E}">
        <p14:creationId xmlns:p14="http://schemas.microsoft.com/office/powerpoint/2010/main" val="364787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6152" y="833717"/>
            <a:ext cx="10943897" cy="5639081"/>
          </a:xfrm>
        </p:spPr>
        <p:txBody>
          <a:bodyPr>
            <a:normAutofit/>
          </a:bodyPr>
          <a:lstStyle/>
          <a:p>
            <a:pPr marL="0" indent="0" algn="just">
              <a:buNone/>
            </a:pPr>
            <a:r>
              <a:rPr lang="ru-RU" b="1" i="1" dirty="0"/>
              <a:t>На индивидуальном уровне:</a:t>
            </a:r>
          </a:p>
          <a:p>
            <a:pPr marL="0" indent="0" algn="just">
              <a:buNone/>
            </a:pPr>
            <a:r>
              <a:rPr lang="ru-RU" dirty="0"/>
              <a:t>- изучение особенностей личности подростков, занятия с психологом по коррекции их поведения;</a:t>
            </a:r>
          </a:p>
          <a:p>
            <a:pPr marL="0" indent="0" algn="just">
              <a:buNone/>
            </a:pPr>
            <a:r>
              <a:rPr lang="ru-RU" dirty="0"/>
              <a:t> - индивидуальные консультации психолога по проблемам подростка;</a:t>
            </a:r>
          </a:p>
          <a:p>
            <a:pPr marL="0" indent="0" algn="just">
              <a:buNone/>
            </a:pPr>
            <a:r>
              <a:rPr lang="ru-RU" dirty="0"/>
              <a:t> - индивидуальные и коллективные профилактические беседы с подростками;</a:t>
            </a:r>
          </a:p>
          <a:p>
            <a:pPr algn="just">
              <a:buFontTx/>
              <a:buChar char="-"/>
            </a:pPr>
            <a:r>
              <a:rPr lang="ru-RU" dirty="0" smtClean="0"/>
              <a:t>вовлечение </a:t>
            </a:r>
            <a:r>
              <a:rPr lang="ru-RU" dirty="0"/>
              <a:t>подростков в общественно-значимую деятельность через реализацию   социальных проектов</a:t>
            </a:r>
            <a:r>
              <a:rPr lang="ru-RU" dirty="0" smtClean="0"/>
              <a:t>;</a:t>
            </a:r>
          </a:p>
          <a:p>
            <a:pPr algn="just">
              <a:buFontTx/>
              <a:buChar char="-"/>
            </a:pPr>
            <a:r>
              <a:rPr lang="ru-RU" dirty="0" smtClean="0"/>
              <a:t>вовлечение в добровольчество </a:t>
            </a:r>
            <a:r>
              <a:rPr lang="ru-RU" dirty="0"/>
              <a:t>в сфере пропаганды </a:t>
            </a:r>
            <a:r>
              <a:rPr lang="ru-RU" dirty="0" smtClean="0"/>
              <a:t>ЗОЖ;</a:t>
            </a:r>
            <a:endParaRPr lang="ru-RU" dirty="0"/>
          </a:p>
          <a:p>
            <a:pPr marL="0" indent="0" algn="just">
              <a:buNone/>
            </a:pPr>
            <a:r>
              <a:rPr lang="en-US" dirty="0"/>
              <a:t>-</a:t>
            </a:r>
            <a:r>
              <a:rPr lang="ru-RU" dirty="0"/>
              <a:t> вовлечение учащихся в систему объединений дополнительного образования с целью организации занятости в свободное время. </a:t>
            </a:r>
          </a:p>
          <a:p>
            <a:endParaRPr lang="ru-RU" dirty="0"/>
          </a:p>
        </p:txBody>
      </p:sp>
    </p:spTree>
    <p:extLst>
      <p:ext uri="{BB962C8B-B14F-4D97-AF65-F5344CB8AC3E}">
        <p14:creationId xmlns:p14="http://schemas.microsoft.com/office/powerpoint/2010/main" val="488073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677694" y="1264596"/>
            <a:ext cx="10896600" cy="5352244"/>
          </a:xfrm>
          <a:prstGeom prst="rect">
            <a:avLst/>
          </a:prstGeom>
        </p:spPr>
      </p:pic>
      <p:sp>
        <p:nvSpPr>
          <p:cNvPr id="2" name="Прямоугольник 1"/>
          <p:cNvSpPr/>
          <p:nvPr/>
        </p:nvSpPr>
        <p:spPr>
          <a:xfrm>
            <a:off x="677694" y="4904772"/>
            <a:ext cx="10896600" cy="171206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Заголовок 2"/>
          <p:cNvSpPr>
            <a:spLocks noGrp="1"/>
          </p:cNvSpPr>
          <p:nvPr>
            <p:ph type="title"/>
          </p:nvPr>
        </p:nvSpPr>
        <p:spPr>
          <a:xfrm>
            <a:off x="454768" y="306760"/>
            <a:ext cx="11342451" cy="1325563"/>
          </a:xfrm>
          <a:solidFill>
            <a:schemeClr val="bg1">
              <a:lumMod val="65000"/>
            </a:schemeClr>
          </a:solidFill>
          <a:ln>
            <a:solidFill>
              <a:schemeClr val="bg1">
                <a:lumMod val="50000"/>
              </a:schemeClr>
            </a:solidFill>
          </a:ln>
        </p:spPr>
        <p:txBody>
          <a:bodyPr>
            <a:normAutofit/>
          </a:bodyPr>
          <a:lstStyle/>
          <a:p>
            <a:pPr algn="ctr"/>
            <a:r>
              <a:rPr lang="ru-RU" sz="4000" b="1" dirty="0" smtClean="0">
                <a:solidFill>
                  <a:schemeClr val="bg1"/>
                </a:solidFill>
              </a:rPr>
              <a:t>Маркеры, отражающие состояние ребенка</a:t>
            </a:r>
            <a:endParaRPr lang="ru-RU" sz="4000" b="1" dirty="0">
              <a:solidFill>
                <a:schemeClr val="bg1"/>
              </a:solidFill>
            </a:endParaRPr>
          </a:p>
        </p:txBody>
      </p:sp>
    </p:spTree>
    <p:extLst>
      <p:ext uri="{BB962C8B-B14F-4D97-AF65-F5344CB8AC3E}">
        <p14:creationId xmlns:p14="http://schemas.microsoft.com/office/powerpoint/2010/main" val="14105905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64026" y="301798"/>
            <a:ext cx="10548257" cy="5930499"/>
          </a:xfrm>
          <a:prstGeom prst="rect">
            <a:avLst/>
          </a:prstGeom>
        </p:spPr>
      </p:pic>
      <p:sp>
        <p:nvSpPr>
          <p:cNvPr id="3" name="Прямоугольник 2"/>
          <p:cNvSpPr/>
          <p:nvPr/>
        </p:nvSpPr>
        <p:spPr>
          <a:xfrm>
            <a:off x="664026" y="5671457"/>
            <a:ext cx="10548257" cy="783772"/>
          </a:xfrm>
          <a:prstGeom prst="rect">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600" b="1" dirty="0" smtClean="0">
                <a:solidFill>
                  <a:schemeClr val="tx1">
                    <a:lumMod val="85000"/>
                    <a:lumOff val="15000"/>
                  </a:schemeClr>
                </a:solidFill>
                <a:latin typeface="Arial Black" panose="020B0A04020102020204" pitchFamily="34" charset="0"/>
              </a:rPr>
              <a:t>     Эмоции, речь ребенка</a:t>
            </a:r>
            <a:endParaRPr lang="ru-RU" sz="3600" b="1" dirty="0">
              <a:solidFill>
                <a:schemeClr val="tx1">
                  <a:lumMod val="85000"/>
                  <a:lumOff val="15000"/>
                </a:schemeClr>
              </a:solidFill>
              <a:latin typeface="Arial Black" panose="020B0A04020102020204" pitchFamily="34" charset="0"/>
            </a:endParaRPr>
          </a:p>
        </p:txBody>
      </p:sp>
    </p:spTree>
    <p:extLst>
      <p:ext uri="{BB962C8B-B14F-4D97-AF65-F5344CB8AC3E}">
        <p14:creationId xmlns:p14="http://schemas.microsoft.com/office/powerpoint/2010/main" val="2689368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4096" y="154546"/>
            <a:ext cx="11217498" cy="1107584"/>
          </a:xfrm>
          <a:solidFill>
            <a:schemeClr val="bg1">
              <a:lumMod val="65000"/>
            </a:schemeClr>
          </a:solidFill>
        </p:spPr>
        <p:txBody>
          <a:bodyPr>
            <a:normAutofit/>
          </a:bodyPr>
          <a:lstStyle/>
          <a:p>
            <a:pPr algn="ctr"/>
            <a:r>
              <a:rPr lang="ru-RU" sz="4000" b="1" dirty="0" smtClean="0">
                <a:solidFill>
                  <a:schemeClr val="bg1"/>
                </a:solidFill>
                <a:latin typeface="Arial Black" panose="020B0A04020102020204" pitchFamily="34" charset="0"/>
              </a:rPr>
              <a:t>Внешний вид: мимика, поза, одежда</a:t>
            </a:r>
            <a:endParaRPr lang="ru-RU" sz="4000" b="1" dirty="0">
              <a:solidFill>
                <a:schemeClr val="bg1"/>
              </a:solidFill>
              <a:latin typeface="Arial Black" panose="020B0A04020102020204" pitchFamily="34" charset="0"/>
            </a:endParaRPr>
          </a:p>
        </p:txBody>
      </p:sp>
      <p:pic>
        <p:nvPicPr>
          <p:cNvPr id="4" name="Объект 3"/>
          <p:cNvPicPr>
            <a:picLocks noGrp="1" noChangeAspect="1"/>
          </p:cNvPicPr>
          <p:nvPr>
            <p:ph idx="1"/>
          </p:nvPr>
        </p:nvPicPr>
        <p:blipFill>
          <a:blip r:embed="rId2"/>
          <a:stretch>
            <a:fillRect/>
          </a:stretch>
        </p:blipFill>
        <p:spPr>
          <a:xfrm>
            <a:off x="137203" y="1448035"/>
            <a:ext cx="6441067" cy="3621332"/>
          </a:xfrm>
          <a:prstGeom prst="rect">
            <a:avLst/>
          </a:prstGeom>
        </p:spPr>
      </p:pic>
      <p:pic>
        <p:nvPicPr>
          <p:cNvPr id="5" name="Рисунок 4"/>
          <p:cNvPicPr>
            <a:picLocks noChangeAspect="1"/>
          </p:cNvPicPr>
          <p:nvPr/>
        </p:nvPicPr>
        <p:blipFill>
          <a:blip r:embed="rId3"/>
          <a:stretch>
            <a:fillRect/>
          </a:stretch>
        </p:blipFill>
        <p:spPr>
          <a:xfrm>
            <a:off x="6578270" y="1448036"/>
            <a:ext cx="5801571" cy="3621332"/>
          </a:xfrm>
          <a:prstGeom prst="rect">
            <a:avLst/>
          </a:prstGeom>
        </p:spPr>
      </p:pic>
      <p:sp>
        <p:nvSpPr>
          <p:cNvPr id="6" name="Прямоугольник 5"/>
          <p:cNvSpPr/>
          <p:nvPr/>
        </p:nvSpPr>
        <p:spPr>
          <a:xfrm>
            <a:off x="137202" y="4610637"/>
            <a:ext cx="6365425" cy="45873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6684135" y="4610637"/>
            <a:ext cx="5602310" cy="458730"/>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49009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2652" y="0"/>
            <a:ext cx="11272837" cy="1128713"/>
          </a:xfrm>
        </p:spPr>
        <p:txBody>
          <a:bodyPr>
            <a:normAutofit/>
          </a:bodyPr>
          <a:lstStyle/>
          <a:p>
            <a:pPr algn="ctr"/>
            <a:r>
              <a:rPr lang="ru-RU" sz="2800" b="1" dirty="0" smtClean="0">
                <a:solidFill>
                  <a:srgbClr val="002060"/>
                </a:solidFill>
                <a:latin typeface="Arial" panose="020B0604020202020204" pitchFamily="34" charset="0"/>
                <a:cs typeface="Arial" panose="020B0604020202020204" pitchFamily="34" charset="0"/>
              </a:rPr>
              <a:t>Полезный досуг в дополнительном образовании</a:t>
            </a:r>
            <a:endParaRPr lang="ru-RU" sz="2800" b="1" dirty="0">
              <a:solidFill>
                <a:srgbClr val="002060"/>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idx="1"/>
          </p:nvPr>
        </p:nvPicPr>
        <p:blipFill>
          <a:blip r:embed="rId2"/>
          <a:stretch>
            <a:fillRect/>
          </a:stretch>
        </p:blipFill>
        <p:spPr>
          <a:xfrm>
            <a:off x="1028700" y="1024287"/>
            <a:ext cx="10244138" cy="5759516"/>
          </a:xfrm>
          <a:prstGeom prst="rect">
            <a:avLst/>
          </a:prstGeom>
        </p:spPr>
      </p:pic>
      <p:sp>
        <p:nvSpPr>
          <p:cNvPr id="5" name="Прямоугольник 4"/>
          <p:cNvSpPr/>
          <p:nvPr/>
        </p:nvSpPr>
        <p:spPr>
          <a:xfrm>
            <a:off x="1028700" y="1024286"/>
            <a:ext cx="10244138" cy="8188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771525" y="6429375"/>
            <a:ext cx="10701338" cy="428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1161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7863"/>
            <a:ext cx="12192000" cy="1023056"/>
          </a:xfrm>
          <a:solidFill>
            <a:schemeClr val="bg1">
              <a:lumMod val="50000"/>
            </a:schemeClr>
          </a:solidFill>
        </p:spPr>
        <p:txBody>
          <a:bodyPr>
            <a:normAutofit/>
          </a:bodyPr>
          <a:lstStyle/>
          <a:p>
            <a:pPr algn="ctr"/>
            <a:r>
              <a:rPr lang="ru-RU" b="1" dirty="0" smtClean="0">
                <a:solidFill>
                  <a:schemeClr val="bg1"/>
                </a:solidFill>
                <a:latin typeface="Arial" panose="020B0604020202020204" pitchFamily="34" charset="0"/>
                <a:cs typeface="Arial" panose="020B0604020202020204" pitchFamily="34" charset="0"/>
              </a:rPr>
              <a:t>Профилактика подросткового суицида</a:t>
            </a:r>
            <a:endParaRPr lang="ru-RU" b="1" dirty="0">
              <a:solidFill>
                <a:schemeClr val="bg1"/>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651641" y="1975945"/>
            <a:ext cx="11098925" cy="4201018"/>
          </a:xfrm>
        </p:spPr>
        <p:txBody>
          <a:bodyPr/>
          <a:lstStyle/>
          <a:p>
            <a:r>
              <a:rPr lang="ru-RU" dirty="0" smtClean="0"/>
              <a:t>В первую очередь от нас требуется внимание и наблюдательность</a:t>
            </a:r>
          </a:p>
          <a:p>
            <a:pPr algn="just"/>
            <a:r>
              <a:rPr lang="ru-RU" dirty="0" smtClean="0"/>
              <a:t>Всякое резкое и необъяснимое изменение в психологическом состоянии и поведении подростка является сигналом тревоги как для педагога, так и для родителей</a:t>
            </a:r>
          </a:p>
          <a:p>
            <a:r>
              <a:rPr lang="ru-RU" dirty="0" smtClean="0"/>
              <a:t>Особое внимание подросткам группы риска</a:t>
            </a:r>
          </a:p>
          <a:p>
            <a:pPr algn="just"/>
            <a:r>
              <a:rPr lang="ru-RU" dirty="0" smtClean="0"/>
              <a:t>Следует чаще говорить с подростком о его проблемах. Переживания по поводу проблемы, кажущейся взрослому пустяком, может стать причиной суицида.</a:t>
            </a:r>
            <a:endParaRPr lang="ru-RU" dirty="0"/>
          </a:p>
        </p:txBody>
      </p:sp>
    </p:spTree>
    <p:extLst>
      <p:ext uri="{BB962C8B-B14F-4D97-AF65-F5344CB8AC3E}">
        <p14:creationId xmlns:p14="http://schemas.microsoft.com/office/powerpoint/2010/main" val="303052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2022" y="506794"/>
            <a:ext cx="11723437" cy="948519"/>
          </a:xfrm>
          <a:solidFill>
            <a:schemeClr val="bg1">
              <a:lumMod val="50000"/>
            </a:schemeClr>
          </a:solidFill>
        </p:spPr>
        <p:txBody>
          <a:bodyPr>
            <a:normAutofit/>
          </a:bodyPr>
          <a:lstStyle/>
          <a:p>
            <a:r>
              <a:rPr lang="ru-RU" sz="3600" b="1" dirty="0" smtClean="0">
                <a:solidFill>
                  <a:schemeClr val="bg1"/>
                </a:solidFill>
                <a:latin typeface="Arial Black" panose="020B0A04020102020204" pitchFamily="34" charset="0"/>
              </a:rPr>
              <a:t>Направления  работы </a:t>
            </a:r>
            <a:r>
              <a:rPr lang="ru-RU" sz="3600" b="1" dirty="0" smtClean="0">
                <a:solidFill>
                  <a:schemeClr val="bg1"/>
                </a:solidFill>
                <a:latin typeface="Arial Black" panose="020B0A04020102020204" pitchFamily="34" charset="0"/>
              </a:rPr>
              <a:t>на </a:t>
            </a:r>
            <a:r>
              <a:rPr lang="ru-RU" sz="3600" b="1" dirty="0">
                <a:solidFill>
                  <a:schemeClr val="bg1"/>
                </a:solidFill>
                <a:latin typeface="Arial Black" panose="020B0A04020102020204" pitchFamily="34" charset="0"/>
              </a:rPr>
              <a:t>уровне </a:t>
            </a:r>
            <a:r>
              <a:rPr lang="ru-RU" sz="3600" b="1" dirty="0" smtClean="0">
                <a:solidFill>
                  <a:schemeClr val="bg1"/>
                </a:solidFill>
                <a:latin typeface="Arial Black" panose="020B0A04020102020204" pitchFamily="34" charset="0"/>
              </a:rPr>
              <a:t>класса</a:t>
            </a:r>
            <a:endParaRPr lang="ru-RU" sz="3600" dirty="0">
              <a:solidFill>
                <a:schemeClr val="bg1"/>
              </a:solidFill>
              <a:latin typeface="Arial Black" panose="020B0A04020102020204" pitchFamily="34" charset="0"/>
            </a:endParaRPr>
          </a:p>
        </p:txBody>
      </p:sp>
      <p:sp>
        <p:nvSpPr>
          <p:cNvPr id="3" name="Объект 2"/>
          <p:cNvSpPr>
            <a:spLocks noGrp="1"/>
          </p:cNvSpPr>
          <p:nvPr>
            <p:ph idx="1"/>
          </p:nvPr>
        </p:nvSpPr>
        <p:spPr>
          <a:xfrm>
            <a:off x="352022" y="1788458"/>
            <a:ext cx="11362764" cy="4408013"/>
          </a:xfrm>
        </p:spPr>
        <p:txBody>
          <a:bodyPr>
            <a:normAutofit/>
          </a:bodyPr>
          <a:lstStyle/>
          <a:p>
            <a:pPr marL="514350" indent="-514350">
              <a:buAutoNum type="arabicPeriod"/>
            </a:pPr>
            <a:r>
              <a:rPr lang="ru-RU" sz="3200" b="1" dirty="0" smtClean="0"/>
              <a:t>«Ценности</a:t>
            </a:r>
            <a:r>
              <a:rPr lang="ru-RU" sz="3200" b="1" dirty="0"/>
              <a:t>, и мы</a:t>
            </a:r>
            <a:r>
              <a:rPr lang="ru-RU" sz="3200" b="1" dirty="0" smtClean="0"/>
              <a:t>»</a:t>
            </a:r>
          </a:p>
          <a:p>
            <a:pPr marL="514350" indent="-514350">
              <a:buAutoNum type="arabicPeriod"/>
            </a:pPr>
            <a:r>
              <a:rPr lang="ru-RU" sz="3200" b="1" dirty="0" smtClean="0"/>
              <a:t> «Мы </a:t>
            </a:r>
            <a:r>
              <a:rPr lang="ru-RU" sz="3200" b="1" dirty="0"/>
              <a:t>за ЗОЖ</a:t>
            </a:r>
            <a:r>
              <a:rPr lang="ru-RU" sz="3200" b="1" dirty="0" smtClean="0"/>
              <a:t>»</a:t>
            </a:r>
          </a:p>
          <a:p>
            <a:pPr marL="514350" indent="-514350">
              <a:buAutoNum type="arabicPeriod"/>
            </a:pPr>
            <a:r>
              <a:rPr lang="ru-RU" sz="3200" b="1" dirty="0" smtClean="0"/>
              <a:t>«</a:t>
            </a:r>
            <a:r>
              <a:rPr lang="ru-RU" sz="3200" b="1" dirty="0"/>
              <a:t>Мы вместе</a:t>
            </a:r>
            <a:r>
              <a:rPr lang="ru-RU" sz="3200" b="1" dirty="0" smtClean="0"/>
              <a:t>» </a:t>
            </a:r>
          </a:p>
          <a:p>
            <a:pPr marL="514350" indent="-514350">
              <a:buAutoNum type="arabicPeriod"/>
            </a:pPr>
            <a:r>
              <a:rPr lang="ru-RU" sz="3200" b="1" dirty="0" smtClean="0"/>
              <a:t>«</a:t>
            </a:r>
            <a:r>
              <a:rPr lang="ru-RU" sz="3200" b="1" dirty="0"/>
              <a:t>Мы команда</a:t>
            </a:r>
            <a:r>
              <a:rPr lang="ru-RU" sz="3200" b="1" dirty="0" smtClean="0"/>
              <a:t>»</a:t>
            </a:r>
          </a:p>
          <a:p>
            <a:pPr marL="514350" indent="-514350">
              <a:buAutoNum type="arabicPeriod"/>
            </a:pPr>
            <a:r>
              <a:rPr lang="ru-RU" sz="3200" b="1" dirty="0"/>
              <a:t>«Мы и закон</a:t>
            </a:r>
            <a:r>
              <a:rPr lang="ru-RU" sz="3200" b="1" dirty="0" smtClean="0"/>
              <a:t>»</a:t>
            </a:r>
            <a:endParaRPr lang="ru-RU" sz="3200" b="1" dirty="0"/>
          </a:p>
        </p:txBody>
      </p:sp>
    </p:spTree>
    <p:extLst>
      <p:ext uri="{BB962C8B-B14F-4D97-AF65-F5344CB8AC3E}">
        <p14:creationId xmlns:p14="http://schemas.microsoft.com/office/powerpoint/2010/main" val="2479051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324784"/>
            <a:ext cx="12192000" cy="1060263"/>
          </a:xfrm>
          <a:solidFill>
            <a:schemeClr val="bg1">
              <a:lumMod val="65000"/>
            </a:schemeClr>
          </a:solidFill>
        </p:spPr>
        <p:txBody>
          <a:bodyPr>
            <a:normAutofit/>
          </a:bodyPr>
          <a:lstStyle/>
          <a:p>
            <a:pPr algn="ctr"/>
            <a:r>
              <a:rPr lang="ru-RU" sz="2800" dirty="0" smtClean="0">
                <a:solidFill>
                  <a:schemeClr val="bg1"/>
                </a:solidFill>
                <a:latin typeface="Arial Black" panose="020B0A04020102020204" pitchFamily="34" charset="0"/>
              </a:rPr>
              <a:t>Учебные пособия издательства «Просвещение»</a:t>
            </a:r>
            <a:endParaRPr lang="ru-RU" sz="2800" dirty="0">
              <a:solidFill>
                <a:schemeClr val="bg1"/>
              </a:solidFill>
              <a:latin typeface="Arial Black" panose="020B0A04020102020204" pitchFamily="34" charset="0"/>
            </a:endParaRPr>
          </a:p>
        </p:txBody>
      </p:sp>
      <p:pic>
        <p:nvPicPr>
          <p:cNvPr id="1026" name="Picture 2" descr="Здорово быть здоровым. 7-9 классы"/>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208386" y="1825625"/>
            <a:ext cx="3109228" cy="4351338"/>
          </a:xfrm>
          <a:prstGeom prst="rect">
            <a:avLst/>
          </a:prstGeom>
          <a:noFill/>
          <a:ln w="381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1028" name="Picture 4" descr="Здорово быть здоровым. 1-4 классы. Учебное пособие для общеобразовательных организаций"/>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837654" y="1825625"/>
            <a:ext cx="3182692" cy="4351338"/>
          </a:xfrm>
          <a:prstGeom prst="rect">
            <a:avLst/>
          </a:prstGeom>
          <a:noFill/>
          <a:ln w="381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018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365126"/>
            <a:ext cx="12192000" cy="1116834"/>
          </a:xfrm>
          <a:solidFill>
            <a:schemeClr val="bg1">
              <a:lumMod val="50000"/>
            </a:schemeClr>
          </a:solidFill>
        </p:spPr>
        <p:txBody>
          <a:bodyPr>
            <a:normAutofit/>
          </a:bodyPr>
          <a:lstStyle/>
          <a:p>
            <a:pPr algn="ctr"/>
            <a:r>
              <a:rPr lang="ru-RU" sz="3200" b="1" dirty="0" smtClean="0">
                <a:solidFill>
                  <a:schemeClr val="bg1"/>
                </a:solidFill>
                <a:latin typeface="Arial Black" panose="020B0A04020102020204" pitchFamily="34" charset="0"/>
              </a:rPr>
              <a:t>Формирование позитивных жизненных перспектив</a:t>
            </a:r>
            <a:endParaRPr lang="ru-RU" sz="3200" b="1" dirty="0">
              <a:solidFill>
                <a:schemeClr val="bg1"/>
              </a:solidFill>
              <a:latin typeface="Arial Black" panose="020B0A04020102020204" pitchFamily="34" charset="0"/>
            </a:endParaRPr>
          </a:p>
        </p:txBody>
      </p:sp>
      <p:sp>
        <p:nvSpPr>
          <p:cNvPr id="3" name="Объект 2"/>
          <p:cNvSpPr>
            <a:spLocks noGrp="1"/>
          </p:cNvSpPr>
          <p:nvPr>
            <p:ph idx="1"/>
          </p:nvPr>
        </p:nvSpPr>
        <p:spPr>
          <a:xfrm>
            <a:off x="315311" y="1965433"/>
            <a:ext cx="11571890" cy="4211529"/>
          </a:xfrm>
        </p:spPr>
        <p:txBody>
          <a:bodyPr>
            <a:normAutofit fontScale="92500" lnSpcReduction="10000"/>
          </a:bodyPr>
          <a:lstStyle/>
          <a:p>
            <a:r>
              <a:rPr lang="ru-RU" dirty="0" smtClean="0"/>
              <a:t>У подростков, имеющих серьезные жизненные цели, которые образуют для них личностный смысл, суицид, маловероятен. Такие цели нужно показать и разъяснить подростку.</a:t>
            </a:r>
          </a:p>
          <a:p>
            <a:pPr marL="0" indent="0">
              <a:buNone/>
            </a:pPr>
            <a:endParaRPr lang="ru-RU" dirty="0" smtClean="0"/>
          </a:p>
          <a:p>
            <a:pPr algn="just"/>
            <a:r>
              <a:rPr lang="ru-RU" dirty="0" smtClean="0"/>
              <a:t>Существенную роль в профилактике суицида может сыграть </a:t>
            </a:r>
            <a:r>
              <a:rPr lang="ru-RU" dirty="0" err="1" smtClean="0"/>
              <a:t>профориентационная</a:t>
            </a:r>
            <a:r>
              <a:rPr lang="ru-RU" dirty="0" smtClean="0"/>
              <a:t> работа. Формирование стремления к продолжению образования и перспективам карьеры.</a:t>
            </a:r>
          </a:p>
          <a:p>
            <a:pPr marL="0" indent="0" algn="just">
              <a:buNone/>
            </a:pPr>
            <a:endParaRPr lang="ru-RU" dirty="0" smtClean="0"/>
          </a:p>
          <a:p>
            <a:pPr algn="just"/>
            <a:r>
              <a:rPr lang="ru-RU" dirty="0" smtClean="0"/>
              <a:t>В профилактике суицида должно сыграть свою роль и религиозное воспитание, поскольку жизнь есть божий дар, а самоубийство-один из тяжких грехов</a:t>
            </a:r>
            <a:endParaRPr lang="ru-RU" dirty="0"/>
          </a:p>
        </p:txBody>
      </p:sp>
    </p:spTree>
    <p:extLst>
      <p:ext uri="{BB962C8B-B14F-4D97-AF65-F5344CB8AC3E}">
        <p14:creationId xmlns:p14="http://schemas.microsoft.com/office/powerpoint/2010/main" val="2993201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2894" y="-88300"/>
            <a:ext cx="10515600" cy="962359"/>
          </a:xfrm>
        </p:spPr>
        <p:txBody>
          <a:bodyPr/>
          <a:lstStyle/>
          <a:p>
            <a:pPr algn="ctr"/>
            <a:r>
              <a:rPr lang="ru-RU" b="1" dirty="0" smtClean="0">
                <a:solidFill>
                  <a:schemeClr val="bg1">
                    <a:lumMod val="50000"/>
                  </a:schemeClr>
                </a:solidFill>
              </a:rPr>
              <a:t>Участие во Всероссийских проектах</a:t>
            </a:r>
            <a:endParaRPr lang="ru-RU" b="1" dirty="0">
              <a:solidFill>
                <a:schemeClr val="bg1">
                  <a:lumMod val="50000"/>
                </a:schemeClr>
              </a:solidFill>
            </a:endParaRPr>
          </a:p>
        </p:txBody>
      </p:sp>
      <p:sp>
        <p:nvSpPr>
          <p:cNvPr id="7" name="Текст 6"/>
          <p:cNvSpPr>
            <a:spLocks noGrp="1"/>
          </p:cNvSpPr>
          <p:nvPr>
            <p:ph type="body" idx="1"/>
          </p:nvPr>
        </p:nvSpPr>
        <p:spPr>
          <a:xfrm>
            <a:off x="6157447" y="5499483"/>
            <a:ext cx="5157787" cy="823912"/>
          </a:xfrm>
        </p:spPr>
        <p:txBody>
          <a:bodyPr/>
          <a:lstStyle/>
          <a:p>
            <a:pPr algn="ctr"/>
            <a:r>
              <a:rPr lang="ru-RU" dirty="0" smtClean="0">
                <a:solidFill>
                  <a:srgbClr val="002060"/>
                </a:solidFill>
              </a:rPr>
              <a:t>Проект «Орлята России»</a:t>
            </a:r>
            <a:endParaRPr lang="ru-RU" dirty="0">
              <a:solidFill>
                <a:srgbClr val="002060"/>
              </a:solidFill>
            </a:endParaRPr>
          </a:p>
        </p:txBody>
      </p:sp>
      <p:pic>
        <p:nvPicPr>
          <p:cNvPr id="1026" name="Picture 2" descr="https://www.edusarov.ru/images/stories/news/2021/05/20/zd.jpe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638269" y="995083"/>
            <a:ext cx="5157787" cy="28320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torage.xn--d1axz.xn--p1ai/rdsh/uploads/d3/49bed6aa7f30a5e28c3f00615fb195.jpeg"/>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tretch>
            <a:fillRect/>
          </a:stretch>
        </p:blipFill>
        <p:spPr bwMode="auto">
          <a:xfrm>
            <a:off x="6157447" y="982889"/>
            <a:ext cx="5183188" cy="2844197"/>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4"/>
          <a:stretch>
            <a:fillRect/>
          </a:stretch>
        </p:blipFill>
        <p:spPr>
          <a:xfrm>
            <a:off x="306994" y="4527512"/>
            <a:ext cx="3455895" cy="1943941"/>
          </a:xfrm>
          <a:prstGeom prst="rect">
            <a:avLst/>
          </a:prstGeom>
        </p:spPr>
      </p:pic>
      <p:pic>
        <p:nvPicPr>
          <p:cNvPr id="1032" name="Picture 8" descr="http://gymnasia2sarov.ru/wp-content/uploads/2021/09/%D0%B7%D0%B0%D1%81%D1%82%D0%B0%D0%B2%D0%BA%D0%B0-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5374" y="3967498"/>
            <a:ext cx="3733801" cy="1842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999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100604"/>
          </a:xfrm>
        </p:spPr>
        <p:txBody>
          <a:bodyPr/>
          <a:lstStyle/>
          <a:p>
            <a:pPr algn="ctr"/>
            <a:r>
              <a:rPr lang="ru-RU" b="1" dirty="0" smtClean="0">
                <a:solidFill>
                  <a:srgbClr val="002060"/>
                </a:solidFill>
                <a:latin typeface="Arial" panose="020B0604020202020204" pitchFamily="34" charset="0"/>
                <a:cs typeface="Arial" panose="020B0604020202020204" pitchFamily="34" charset="0"/>
              </a:rPr>
              <a:t>Конкурс «Большая перемена»</a:t>
            </a:r>
            <a:endParaRPr lang="ru-RU" b="1" dirty="0">
              <a:solidFill>
                <a:srgbClr val="002060"/>
              </a:solidFill>
              <a:latin typeface="Arial" panose="020B0604020202020204" pitchFamily="34" charset="0"/>
              <a:cs typeface="Arial" panose="020B0604020202020204" pitchFamily="34" charset="0"/>
            </a:endParaRPr>
          </a:p>
        </p:txBody>
      </p:sp>
      <p:pic>
        <p:nvPicPr>
          <p:cNvPr id="4" name="Объект 3"/>
          <p:cNvPicPr>
            <a:picLocks noGrp="1" noChangeAspect="1"/>
          </p:cNvPicPr>
          <p:nvPr>
            <p:ph idx="1"/>
          </p:nvPr>
        </p:nvPicPr>
        <p:blipFill>
          <a:blip r:embed="rId2"/>
          <a:stretch>
            <a:fillRect/>
          </a:stretch>
        </p:blipFill>
        <p:spPr>
          <a:xfrm>
            <a:off x="1425389" y="1825625"/>
            <a:ext cx="8540356" cy="4801606"/>
          </a:xfrm>
          <a:prstGeom prst="rect">
            <a:avLst/>
          </a:prstGeom>
        </p:spPr>
      </p:pic>
      <p:sp>
        <p:nvSpPr>
          <p:cNvPr id="5" name="Прямоугольник 4"/>
          <p:cNvSpPr/>
          <p:nvPr/>
        </p:nvSpPr>
        <p:spPr>
          <a:xfrm>
            <a:off x="1062318" y="1825625"/>
            <a:ext cx="9547411" cy="729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290918" y="6333565"/>
            <a:ext cx="8807823" cy="524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58551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solidFill>
                  <a:schemeClr val="bg1">
                    <a:lumMod val="50000"/>
                  </a:schemeClr>
                </a:solidFill>
              </a:rPr>
              <a:t>Какую работу проводить </a:t>
            </a:r>
            <a:br>
              <a:rPr lang="ru-RU" sz="3200" b="1" dirty="0">
                <a:solidFill>
                  <a:schemeClr val="bg1">
                    <a:lumMod val="50000"/>
                  </a:schemeClr>
                </a:solidFill>
              </a:rPr>
            </a:br>
            <a:r>
              <a:rPr lang="ru-RU" sz="3200" b="1" dirty="0">
                <a:solidFill>
                  <a:schemeClr val="bg1">
                    <a:lumMod val="50000"/>
                  </a:schemeClr>
                </a:solidFill>
              </a:rPr>
              <a:t>для снижения подверженности влиянию группы?</a:t>
            </a:r>
            <a:endParaRPr lang="ru-RU" sz="3200" dirty="0">
              <a:solidFill>
                <a:schemeClr val="bg1">
                  <a:lumMod val="50000"/>
                </a:schemeClr>
              </a:solidFill>
            </a:endParaRPr>
          </a:p>
        </p:txBody>
      </p:sp>
      <p:sp>
        <p:nvSpPr>
          <p:cNvPr id="3" name="Объект 2"/>
          <p:cNvSpPr>
            <a:spLocks noGrp="1"/>
          </p:cNvSpPr>
          <p:nvPr>
            <p:ph idx="1"/>
          </p:nvPr>
        </p:nvSpPr>
        <p:spPr>
          <a:xfrm>
            <a:off x="255493" y="1825624"/>
            <a:ext cx="11591365" cy="4427257"/>
          </a:xfrm>
        </p:spPr>
        <p:txBody>
          <a:bodyPr>
            <a:normAutofit fontScale="70000" lnSpcReduction="20000"/>
          </a:bodyPr>
          <a:lstStyle/>
          <a:p>
            <a:pPr marL="0" indent="0" algn="just">
              <a:buNone/>
            </a:pPr>
            <a:r>
              <a:rPr lang="ru-RU" b="1" u="sng" dirty="0"/>
              <a:t>Диагностика</a:t>
            </a:r>
            <a:r>
              <a:rPr lang="ru-RU" dirty="0"/>
              <a:t>: Тест-опросник «Исследование уровня </a:t>
            </a:r>
            <a:r>
              <a:rPr lang="ru-RU" dirty="0" err="1"/>
              <a:t>ассертивности</a:t>
            </a:r>
            <a:r>
              <a:rPr lang="ru-RU" dirty="0"/>
              <a:t>» (модифицированный В. </a:t>
            </a:r>
            <a:r>
              <a:rPr lang="ru-RU" dirty="0" err="1"/>
              <a:t>Каппони</a:t>
            </a:r>
            <a:r>
              <a:rPr lang="ru-RU" dirty="0"/>
              <a:t>, Т. </a:t>
            </a:r>
            <a:r>
              <a:rPr lang="ru-RU" dirty="0" err="1"/>
              <a:t>Новак</a:t>
            </a:r>
            <a:r>
              <a:rPr lang="ru-RU" dirty="0"/>
              <a:t>), Оценка </a:t>
            </a:r>
            <a:r>
              <a:rPr lang="ru-RU" dirty="0" err="1"/>
              <a:t>суггестивности</a:t>
            </a:r>
            <a:r>
              <a:rPr lang="ru-RU" dirty="0"/>
              <a:t> / Елисеев О.П. </a:t>
            </a:r>
          </a:p>
          <a:p>
            <a:pPr marL="0" indent="0" algn="just">
              <a:buNone/>
            </a:pPr>
            <a:r>
              <a:rPr lang="ru-RU" b="1" u="sng" dirty="0"/>
              <a:t>Цель профилактических мероприятий</a:t>
            </a:r>
            <a:r>
              <a:rPr lang="ru-RU" dirty="0"/>
              <a:t>: </a:t>
            </a:r>
            <a:r>
              <a:rPr lang="ru-RU" dirty="0">
                <a:solidFill>
                  <a:srgbClr val="292934"/>
                </a:solidFill>
              </a:rPr>
              <a:t>формировать </a:t>
            </a:r>
            <a:r>
              <a:rPr lang="ru-RU" dirty="0"/>
              <a:t>способности выражать и отстаивать своё мнение и интересы</a:t>
            </a:r>
          </a:p>
          <a:p>
            <a:pPr marL="0" indent="0" algn="just">
              <a:buNone/>
            </a:pPr>
            <a:r>
              <a:rPr lang="ru-RU" b="1" u="sng" dirty="0"/>
              <a:t>Групповая форма работы</a:t>
            </a:r>
            <a:r>
              <a:rPr lang="ru-RU" dirty="0"/>
              <a:t>:</a:t>
            </a:r>
          </a:p>
          <a:p>
            <a:pPr algn="just">
              <a:lnSpc>
                <a:spcPct val="120000"/>
              </a:lnSpc>
              <a:spcBef>
                <a:spcPts val="450"/>
              </a:spcBef>
            </a:pPr>
            <a:r>
              <a:rPr lang="ru-RU" dirty="0"/>
              <a:t>Классные часы, беседы-дискуссии «Умей сказать НЕТ», «Могу ли Я принять решение, отличное от группы?», «Как отстоять свое мнение?» </a:t>
            </a:r>
          </a:p>
          <a:p>
            <a:pPr algn="just">
              <a:lnSpc>
                <a:spcPct val="120000"/>
              </a:lnSpc>
              <a:spcBef>
                <a:spcPts val="450"/>
              </a:spcBef>
            </a:pPr>
            <a:r>
              <a:rPr lang="ru-RU" dirty="0"/>
              <a:t>Просмотр и обсуждение сериала «Все по-честному» (ГТРК «Самара»), фильмы «Чучело», «Повелитель мух» и т.п.,  различных видеороликов, в сюжете которых показано столкновение мнений, ценностей, убеждений.</a:t>
            </a:r>
          </a:p>
          <a:p>
            <a:pPr algn="just">
              <a:lnSpc>
                <a:spcPct val="120000"/>
              </a:lnSpc>
              <a:spcBef>
                <a:spcPts val="450"/>
              </a:spcBef>
            </a:pPr>
            <a:r>
              <a:rPr lang="ru-RU" dirty="0"/>
              <a:t>Социальный проект: «Кто Я?», «Какой Я», «Я и другие». </a:t>
            </a:r>
          </a:p>
          <a:p>
            <a:pPr algn="just">
              <a:lnSpc>
                <a:spcPct val="120000"/>
              </a:lnSpc>
              <a:spcBef>
                <a:spcPts val="450"/>
              </a:spcBef>
            </a:pPr>
            <a:r>
              <a:rPr lang="ru-RU" dirty="0"/>
              <a:t>Проекты, направленные на формирование  установок  на здоровый образ жизни  </a:t>
            </a:r>
          </a:p>
          <a:p>
            <a:pPr algn="just">
              <a:lnSpc>
                <a:spcPct val="120000"/>
              </a:lnSpc>
              <a:spcBef>
                <a:spcPts val="450"/>
              </a:spcBef>
            </a:pPr>
            <a:r>
              <a:rPr lang="ru-RU" dirty="0"/>
              <a:t>Игра «На что потратить жизнь?»</a:t>
            </a:r>
          </a:p>
          <a:p>
            <a:endParaRPr lang="ru-RU" dirty="0"/>
          </a:p>
        </p:txBody>
      </p:sp>
    </p:spTree>
    <p:extLst>
      <p:ext uri="{BB962C8B-B14F-4D97-AF65-F5344CB8AC3E}">
        <p14:creationId xmlns:p14="http://schemas.microsoft.com/office/powerpoint/2010/main" val="3009782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a:solidFill>
                  <a:schemeClr val="bg1">
                    <a:lumMod val="50000"/>
                  </a:schemeClr>
                </a:solidFill>
              </a:rPr>
              <a:t>Какую работу проводить для снижения уровня тревожности и повышения самоконтроля поведения? </a:t>
            </a:r>
            <a:br>
              <a:rPr lang="ru-RU" sz="3600" b="1" dirty="0">
                <a:solidFill>
                  <a:schemeClr val="bg1">
                    <a:lumMod val="50000"/>
                  </a:schemeClr>
                </a:solidFill>
              </a:rPr>
            </a:br>
            <a:endParaRPr lang="ru-RU" sz="3600" dirty="0">
              <a:solidFill>
                <a:schemeClr val="bg1">
                  <a:lumMod val="50000"/>
                </a:schemeClr>
              </a:solidFill>
            </a:endParaRPr>
          </a:p>
        </p:txBody>
      </p:sp>
      <p:sp>
        <p:nvSpPr>
          <p:cNvPr id="3" name="Объект 2"/>
          <p:cNvSpPr>
            <a:spLocks noGrp="1"/>
          </p:cNvSpPr>
          <p:nvPr>
            <p:ph idx="1"/>
          </p:nvPr>
        </p:nvSpPr>
        <p:spPr/>
        <p:txBody>
          <a:bodyPr>
            <a:normAutofit fontScale="77500" lnSpcReduction="20000"/>
          </a:bodyPr>
          <a:lstStyle/>
          <a:p>
            <a:pPr algn="just"/>
            <a:r>
              <a:rPr lang="ru-RU" b="1" u="sng" dirty="0"/>
              <a:t>Диагностика</a:t>
            </a:r>
            <a:r>
              <a:rPr lang="ru-RU" dirty="0"/>
              <a:t>: </a:t>
            </a:r>
            <a:r>
              <a:rPr lang="ru-RU" dirty="0">
                <a:ea typeface="Times New Roman" panose="02020603050405020304" pitchFamily="18" charset="0"/>
              </a:rPr>
              <a:t>модифицированный опросник Ч.Д. </a:t>
            </a:r>
            <a:r>
              <a:rPr lang="ru-RU" dirty="0" err="1">
                <a:ea typeface="Times New Roman" panose="02020603050405020304" pitchFamily="18" charset="0"/>
              </a:rPr>
              <a:t>Спилбергера</a:t>
            </a:r>
            <a:r>
              <a:rPr lang="ru-RU" dirty="0">
                <a:ea typeface="Times New Roman" panose="02020603050405020304" pitchFamily="18" charset="0"/>
              </a:rPr>
              <a:t>, выполненный А.Д. Андреевой, Методика «Стиль </a:t>
            </a:r>
            <a:r>
              <a:rPr lang="ru-RU" dirty="0" err="1">
                <a:ea typeface="Times New Roman" panose="02020603050405020304" pitchFamily="18" charset="0"/>
              </a:rPr>
              <a:t>саморегуляции</a:t>
            </a:r>
            <a:r>
              <a:rPr lang="ru-RU" dirty="0">
                <a:ea typeface="Times New Roman" panose="02020603050405020304" pitchFamily="18" charset="0"/>
              </a:rPr>
              <a:t> поведения» </a:t>
            </a:r>
            <a:r>
              <a:rPr lang="ru-RU" dirty="0" err="1">
                <a:ea typeface="Times New Roman" panose="02020603050405020304" pitchFamily="18" charset="0"/>
              </a:rPr>
              <a:t>В.И.Моросановой</a:t>
            </a:r>
            <a:endParaRPr lang="ru-RU" dirty="0"/>
          </a:p>
          <a:p>
            <a:pPr algn="just"/>
            <a:r>
              <a:rPr lang="ru-RU" b="1" u="sng" dirty="0"/>
              <a:t>Цель профилактических мероприятий</a:t>
            </a:r>
            <a:r>
              <a:rPr lang="ru-RU" dirty="0"/>
              <a:t>: </a:t>
            </a:r>
            <a:r>
              <a:rPr lang="ru-RU" dirty="0">
                <a:solidFill>
                  <a:srgbClr val="292934"/>
                </a:solidFill>
              </a:rPr>
              <a:t>повышение способности к </a:t>
            </a:r>
            <a:r>
              <a:rPr lang="ru-RU" dirty="0" err="1">
                <a:solidFill>
                  <a:srgbClr val="292934"/>
                </a:solidFill>
              </a:rPr>
              <a:t>саморегуляции</a:t>
            </a:r>
            <a:r>
              <a:rPr lang="ru-RU" dirty="0">
                <a:solidFill>
                  <a:srgbClr val="292934"/>
                </a:solidFill>
              </a:rPr>
              <a:t> и рефлексии</a:t>
            </a:r>
            <a:endParaRPr lang="ru-RU" dirty="0"/>
          </a:p>
          <a:p>
            <a:pPr algn="just">
              <a:spcBef>
                <a:spcPct val="20000"/>
              </a:spcBef>
              <a:buClr>
                <a:srgbClr val="93A299"/>
              </a:buClr>
              <a:buSzPct val="85000"/>
            </a:pPr>
            <a:r>
              <a:rPr lang="ru-RU" b="1" u="sng" dirty="0"/>
              <a:t>Групповая форма работы</a:t>
            </a:r>
            <a:r>
              <a:rPr lang="ru-RU" dirty="0"/>
              <a:t>:</a:t>
            </a:r>
          </a:p>
          <a:p>
            <a:pPr marL="257175" indent="-257175" algn="just">
              <a:spcBef>
                <a:spcPct val="20000"/>
              </a:spcBef>
              <a:buClr>
                <a:srgbClr val="93A299"/>
              </a:buClr>
              <a:buSzPct val="85000"/>
            </a:pPr>
            <a:r>
              <a:rPr lang="ru-RU" dirty="0">
                <a:solidFill>
                  <a:srgbClr val="292934"/>
                </a:solidFill>
              </a:rPr>
              <a:t>Тренинги по обучению способам </a:t>
            </a:r>
            <a:r>
              <a:rPr lang="ru-RU" dirty="0" err="1">
                <a:solidFill>
                  <a:srgbClr val="292934"/>
                </a:solidFill>
              </a:rPr>
              <a:t>саморегуляции</a:t>
            </a:r>
            <a:r>
              <a:rPr lang="ru-RU" dirty="0">
                <a:solidFill>
                  <a:srgbClr val="292934"/>
                </a:solidFill>
              </a:rPr>
              <a:t> и рефлексии, </a:t>
            </a:r>
            <a:r>
              <a:rPr lang="ru-RU" dirty="0" err="1">
                <a:solidFill>
                  <a:srgbClr val="292934"/>
                </a:solidFill>
              </a:rPr>
              <a:t>тайменеджменту</a:t>
            </a:r>
            <a:endParaRPr lang="ru-RU" dirty="0">
              <a:solidFill>
                <a:srgbClr val="292934"/>
              </a:solidFill>
            </a:endParaRPr>
          </a:p>
          <a:p>
            <a:pPr marL="257175" indent="-257175" algn="just">
              <a:spcBef>
                <a:spcPct val="20000"/>
              </a:spcBef>
              <a:buClr>
                <a:srgbClr val="93A299"/>
              </a:buClr>
              <a:buSzPct val="85000"/>
            </a:pPr>
            <a:r>
              <a:rPr lang="ru-RU" dirty="0">
                <a:solidFill>
                  <a:srgbClr val="292934"/>
                </a:solidFill>
              </a:rPr>
              <a:t>Занятия в спортивных секциях: восточные единоборства, командные виды спорта</a:t>
            </a:r>
          </a:p>
          <a:p>
            <a:pPr marL="257175" indent="-257175" algn="just">
              <a:spcBef>
                <a:spcPct val="20000"/>
              </a:spcBef>
              <a:buClr>
                <a:srgbClr val="93A299"/>
              </a:buClr>
              <a:buSzPct val="85000"/>
            </a:pPr>
            <a:r>
              <a:rPr lang="ru-RU" dirty="0">
                <a:solidFill>
                  <a:srgbClr val="292934"/>
                </a:solidFill>
              </a:rPr>
              <a:t>Проведение различных мероприятий, где подросток мог бы проявить себя (например, турпоход, экскурсия, социальный проект).</a:t>
            </a:r>
          </a:p>
          <a:p>
            <a:pPr marL="257175" indent="-257175" algn="just">
              <a:spcBef>
                <a:spcPct val="20000"/>
              </a:spcBef>
              <a:buClr>
                <a:srgbClr val="93A299"/>
              </a:buClr>
              <a:buSzPct val="85000"/>
            </a:pPr>
            <a:r>
              <a:rPr lang="ru-RU" dirty="0">
                <a:solidFill>
                  <a:srgbClr val="292934"/>
                </a:solidFill>
              </a:rPr>
              <a:t>Включение подростков в социально активные молодежные движения: </a:t>
            </a:r>
            <a:r>
              <a:rPr lang="ru-RU" dirty="0" err="1">
                <a:solidFill>
                  <a:srgbClr val="292934"/>
                </a:solidFill>
              </a:rPr>
              <a:t>волонтерство</a:t>
            </a:r>
            <a:r>
              <a:rPr lang="ru-RU" dirty="0">
                <a:solidFill>
                  <a:srgbClr val="292934"/>
                </a:solidFill>
              </a:rPr>
              <a:t>, РДШ, «</a:t>
            </a:r>
            <a:r>
              <a:rPr lang="ru-RU" dirty="0" err="1">
                <a:solidFill>
                  <a:srgbClr val="292934"/>
                </a:solidFill>
              </a:rPr>
              <a:t>Юнармия</a:t>
            </a:r>
            <a:r>
              <a:rPr lang="ru-RU" dirty="0">
                <a:solidFill>
                  <a:srgbClr val="292934"/>
                </a:solidFill>
              </a:rPr>
              <a:t>» и т.д.</a:t>
            </a:r>
          </a:p>
          <a:p>
            <a:pPr marL="214313" indent="-214313" algn="just">
              <a:spcBef>
                <a:spcPct val="20000"/>
              </a:spcBef>
              <a:buClr>
                <a:srgbClr val="93A299"/>
              </a:buClr>
              <a:buSzPct val="85000"/>
            </a:pPr>
            <a:r>
              <a:rPr lang="ru-RU" dirty="0">
                <a:solidFill>
                  <a:srgbClr val="292934"/>
                </a:solidFill>
              </a:rPr>
              <a:t>Вовлечение всех участников образовательного процесса в акцию «Внимание, подросток!»</a:t>
            </a:r>
          </a:p>
          <a:p>
            <a:endParaRPr lang="ru-RU" dirty="0"/>
          </a:p>
        </p:txBody>
      </p:sp>
    </p:spTree>
    <p:extLst>
      <p:ext uri="{BB962C8B-B14F-4D97-AF65-F5344CB8AC3E}">
        <p14:creationId xmlns:p14="http://schemas.microsoft.com/office/powerpoint/2010/main" val="498055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1" dirty="0">
                <a:solidFill>
                  <a:schemeClr val="bg1">
                    <a:lumMod val="50000"/>
                  </a:schemeClr>
                </a:solidFill>
              </a:rPr>
              <a:t>Какую работу проводить для снижения </a:t>
            </a:r>
            <a:br>
              <a:rPr lang="ru-RU" sz="3600" b="1" dirty="0">
                <a:solidFill>
                  <a:schemeClr val="bg1">
                    <a:lumMod val="50000"/>
                  </a:schemeClr>
                </a:solidFill>
              </a:rPr>
            </a:br>
            <a:r>
              <a:rPr lang="ru-RU" sz="3600" b="1" dirty="0">
                <a:solidFill>
                  <a:schemeClr val="bg1">
                    <a:lumMod val="50000"/>
                  </a:schemeClr>
                </a:solidFill>
              </a:rPr>
              <a:t>принятия асоциальных установок социума?</a:t>
            </a:r>
          </a:p>
        </p:txBody>
      </p:sp>
      <p:sp>
        <p:nvSpPr>
          <p:cNvPr id="3" name="Объект 2"/>
          <p:cNvSpPr>
            <a:spLocks noGrp="1"/>
          </p:cNvSpPr>
          <p:nvPr>
            <p:ph idx="1"/>
          </p:nvPr>
        </p:nvSpPr>
        <p:spPr>
          <a:xfrm>
            <a:off x="174811" y="1825625"/>
            <a:ext cx="11846859" cy="4351338"/>
          </a:xfrm>
        </p:spPr>
        <p:txBody>
          <a:bodyPr>
            <a:normAutofit fontScale="70000" lnSpcReduction="20000"/>
          </a:bodyPr>
          <a:lstStyle/>
          <a:p>
            <a:pPr marL="0" indent="0" algn="just">
              <a:buNone/>
            </a:pPr>
            <a:r>
              <a:rPr lang="ru-RU" b="1" u="sng" dirty="0"/>
              <a:t>Диагностика</a:t>
            </a:r>
            <a:r>
              <a:rPr lang="ru-RU" dirty="0"/>
              <a:t>: Тест-опросник «Исследование уровня </a:t>
            </a:r>
            <a:r>
              <a:rPr lang="ru-RU" dirty="0" err="1"/>
              <a:t>ассертивности</a:t>
            </a:r>
            <a:r>
              <a:rPr lang="ru-RU" dirty="0"/>
              <a:t>» (модифицированный В. </a:t>
            </a:r>
            <a:r>
              <a:rPr lang="ru-RU" dirty="0" err="1"/>
              <a:t>Каппони</a:t>
            </a:r>
            <a:r>
              <a:rPr lang="ru-RU" dirty="0"/>
              <a:t>, Т. </a:t>
            </a:r>
            <a:r>
              <a:rPr lang="ru-RU" dirty="0" err="1"/>
              <a:t>Новак</a:t>
            </a:r>
            <a:r>
              <a:rPr lang="ru-RU" dirty="0"/>
              <a:t>), Оценка </a:t>
            </a:r>
            <a:r>
              <a:rPr lang="ru-RU" dirty="0" err="1"/>
              <a:t>суггестивности</a:t>
            </a:r>
            <a:r>
              <a:rPr lang="ru-RU" dirty="0"/>
              <a:t> / Елисеев О.П. </a:t>
            </a:r>
          </a:p>
          <a:p>
            <a:pPr marL="0" indent="0" algn="just">
              <a:buNone/>
            </a:pPr>
            <a:r>
              <a:rPr lang="ru-RU" b="1" u="sng" dirty="0"/>
              <a:t>Цель профилактических мероприятий</a:t>
            </a:r>
            <a:r>
              <a:rPr lang="ru-RU" dirty="0"/>
              <a:t>: </a:t>
            </a:r>
            <a:r>
              <a:rPr lang="ru-RU" dirty="0">
                <a:solidFill>
                  <a:srgbClr val="292934"/>
                </a:solidFill>
              </a:rPr>
              <a:t>формировать </a:t>
            </a:r>
            <a:r>
              <a:rPr lang="ru-RU" dirty="0"/>
              <a:t>установку на здоровый образ жизни, развитие критичности</a:t>
            </a:r>
          </a:p>
          <a:p>
            <a:pPr marL="0" indent="0" algn="just">
              <a:buNone/>
            </a:pPr>
            <a:r>
              <a:rPr lang="ru-RU" b="1" u="sng" dirty="0"/>
              <a:t>Групповая форма работы</a:t>
            </a:r>
            <a:r>
              <a:rPr lang="ru-RU" dirty="0"/>
              <a:t>:</a:t>
            </a:r>
          </a:p>
          <a:p>
            <a:pPr algn="just">
              <a:lnSpc>
                <a:spcPct val="120000"/>
              </a:lnSpc>
              <a:spcBef>
                <a:spcPts val="450"/>
              </a:spcBef>
            </a:pPr>
            <a:r>
              <a:rPr lang="ru-RU" dirty="0"/>
              <a:t>Классные часы, беседы-дискуссии «Хочу – нельзя – надо», «Кому отдать сердце?», «Умей сказать НЕТ», разбор популярных тем для негативного подражания с объяснением объективных минусов и мнимых плюсов ситуации</a:t>
            </a:r>
          </a:p>
          <a:p>
            <a:pPr algn="just">
              <a:lnSpc>
                <a:spcPct val="120000"/>
              </a:lnSpc>
              <a:spcBef>
                <a:spcPts val="450"/>
              </a:spcBef>
            </a:pPr>
            <a:r>
              <a:rPr lang="ru-RU" dirty="0"/>
              <a:t>Игра: «Хорошо или плохо»</a:t>
            </a:r>
          </a:p>
          <a:p>
            <a:pPr algn="just">
              <a:lnSpc>
                <a:spcPct val="120000"/>
              </a:lnSpc>
              <a:spcBef>
                <a:spcPts val="450"/>
              </a:spcBef>
            </a:pPr>
            <a:r>
              <a:rPr lang="ru-RU" dirty="0"/>
              <a:t>Просмотр мультфильма: «Как формируется зависимость»</a:t>
            </a:r>
          </a:p>
          <a:p>
            <a:pPr algn="just">
              <a:lnSpc>
                <a:spcPct val="120000"/>
              </a:lnSpc>
              <a:spcBef>
                <a:spcPts val="450"/>
              </a:spcBef>
            </a:pPr>
            <a:r>
              <a:rPr lang="ru-RU" dirty="0"/>
              <a:t>Социальный проект: «Режим дня», «Не вреди себе сам», </a:t>
            </a:r>
          </a:p>
          <a:p>
            <a:pPr algn="just">
              <a:lnSpc>
                <a:spcPct val="120000"/>
              </a:lnSpc>
              <a:spcBef>
                <a:spcPts val="450"/>
              </a:spcBef>
            </a:pPr>
            <a:r>
              <a:rPr lang="ru-RU" dirty="0"/>
              <a:t>Профилактическая программа для родителей и подростков группы риска «Семейный разговор», «Семейный дневник»</a:t>
            </a:r>
          </a:p>
          <a:p>
            <a:endParaRPr lang="ru-RU" dirty="0"/>
          </a:p>
        </p:txBody>
      </p:sp>
    </p:spTree>
    <p:extLst>
      <p:ext uri="{BB962C8B-B14F-4D97-AF65-F5344CB8AC3E}">
        <p14:creationId xmlns:p14="http://schemas.microsoft.com/office/powerpoint/2010/main" val="2168155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bg1">
                    <a:lumMod val="50000"/>
                  </a:schemeClr>
                </a:solidFill>
              </a:rPr>
              <a:t>Какую работу проводить для снижения </a:t>
            </a:r>
            <a:br>
              <a:rPr lang="ru-RU" b="1" dirty="0">
                <a:solidFill>
                  <a:schemeClr val="bg1">
                    <a:lumMod val="50000"/>
                  </a:schemeClr>
                </a:solidFill>
              </a:rPr>
            </a:br>
            <a:r>
              <a:rPr lang="ru-RU" b="1" dirty="0" err="1">
                <a:solidFill>
                  <a:schemeClr val="bg1">
                    <a:lumMod val="50000"/>
                  </a:schemeClr>
                </a:solidFill>
              </a:rPr>
              <a:t>наркопотребления</a:t>
            </a:r>
            <a:r>
              <a:rPr lang="ru-RU" b="1" dirty="0">
                <a:solidFill>
                  <a:schemeClr val="bg1">
                    <a:lumMod val="50000"/>
                  </a:schemeClr>
                </a:solidFill>
              </a:rPr>
              <a:t> в социальном окружении?</a:t>
            </a:r>
            <a:endParaRPr lang="ru-RU" dirty="0">
              <a:solidFill>
                <a:schemeClr val="bg1">
                  <a:lumMod val="50000"/>
                </a:schemeClr>
              </a:solidFill>
            </a:endParaRPr>
          </a:p>
        </p:txBody>
      </p:sp>
      <p:sp>
        <p:nvSpPr>
          <p:cNvPr id="3" name="Объект 2"/>
          <p:cNvSpPr>
            <a:spLocks noGrp="1"/>
          </p:cNvSpPr>
          <p:nvPr>
            <p:ph idx="1"/>
          </p:nvPr>
        </p:nvSpPr>
        <p:spPr/>
        <p:txBody>
          <a:bodyPr>
            <a:normAutofit fontScale="85000" lnSpcReduction="20000"/>
          </a:bodyPr>
          <a:lstStyle/>
          <a:p>
            <a:pPr marL="0" indent="0" algn="just">
              <a:buNone/>
            </a:pPr>
            <a:r>
              <a:rPr lang="ru-RU" b="1" u="sng" dirty="0"/>
              <a:t>Диагностика</a:t>
            </a:r>
            <a:r>
              <a:rPr lang="ru-RU" dirty="0"/>
              <a:t>: Анонимная анкета для подростков (</a:t>
            </a:r>
            <a:r>
              <a:rPr lang="ru-RU" dirty="0" err="1"/>
              <a:t>наркопотребление</a:t>
            </a:r>
            <a:r>
              <a:rPr lang="ru-RU" dirty="0"/>
              <a:t> в окружении)</a:t>
            </a:r>
          </a:p>
          <a:p>
            <a:pPr marL="0" indent="0" algn="just">
              <a:buNone/>
            </a:pPr>
            <a:r>
              <a:rPr lang="ru-RU" b="1" u="sng" dirty="0"/>
              <a:t>Цель профилактических мероприятий</a:t>
            </a:r>
            <a:r>
              <a:rPr lang="ru-RU" dirty="0"/>
              <a:t>: </a:t>
            </a:r>
            <a:r>
              <a:rPr lang="ru-RU" dirty="0">
                <a:solidFill>
                  <a:srgbClr val="292934"/>
                </a:solidFill>
              </a:rPr>
              <a:t>формировать </a:t>
            </a:r>
            <a:r>
              <a:rPr lang="ru-RU" dirty="0"/>
              <a:t>отрицательное отношение к </a:t>
            </a:r>
            <a:r>
              <a:rPr lang="ru-RU" dirty="0" err="1"/>
              <a:t>наркопотреблению</a:t>
            </a:r>
            <a:endParaRPr lang="ru-RU" dirty="0"/>
          </a:p>
          <a:p>
            <a:pPr marL="0" indent="0" algn="just">
              <a:buNone/>
            </a:pPr>
            <a:r>
              <a:rPr lang="ru-RU" b="1" u="sng" dirty="0"/>
              <a:t>Групповая форма работы</a:t>
            </a:r>
            <a:r>
              <a:rPr lang="ru-RU" dirty="0"/>
              <a:t>:</a:t>
            </a:r>
          </a:p>
          <a:p>
            <a:pPr algn="just">
              <a:lnSpc>
                <a:spcPct val="120000"/>
              </a:lnSpc>
              <a:spcBef>
                <a:spcPts val="450"/>
              </a:spcBef>
            </a:pPr>
            <a:r>
              <a:rPr lang="ru-RU" dirty="0"/>
              <a:t>Классные часы, беседы-дискуссии «Умей сказать НЕТ», «Могу ли Я принять решение, отличное от группы?», «Как отстоять свое мнение?» </a:t>
            </a:r>
          </a:p>
          <a:p>
            <a:pPr algn="just">
              <a:lnSpc>
                <a:spcPct val="120000"/>
              </a:lnSpc>
              <a:spcBef>
                <a:spcPts val="450"/>
              </a:spcBef>
            </a:pPr>
            <a:r>
              <a:rPr lang="ru-RU" dirty="0"/>
              <a:t>Игра: «Хорошо или плохо»</a:t>
            </a:r>
          </a:p>
          <a:p>
            <a:pPr algn="just">
              <a:lnSpc>
                <a:spcPct val="120000"/>
              </a:lnSpc>
              <a:spcBef>
                <a:spcPts val="450"/>
              </a:spcBef>
            </a:pPr>
            <a:r>
              <a:rPr lang="ru-RU" dirty="0"/>
              <a:t>Просмотр мультфильма: «Как формируется зависимость»</a:t>
            </a:r>
          </a:p>
          <a:p>
            <a:pPr algn="just">
              <a:lnSpc>
                <a:spcPct val="120000"/>
              </a:lnSpc>
              <a:spcBef>
                <a:spcPts val="450"/>
              </a:spcBef>
            </a:pPr>
            <a:r>
              <a:rPr lang="ru-RU" dirty="0"/>
              <a:t>Социальный проект: «Не вреди себе сам», «Помоги тому, кто сам не справляется»</a:t>
            </a:r>
          </a:p>
          <a:p>
            <a:pPr marL="0" indent="0" algn="just">
              <a:buNone/>
            </a:pPr>
            <a:endParaRPr lang="ru-RU" sz="2400" dirty="0"/>
          </a:p>
          <a:p>
            <a:endParaRPr lang="ru-RU" dirty="0"/>
          </a:p>
        </p:txBody>
      </p:sp>
    </p:spTree>
    <p:extLst>
      <p:ext uri="{BB962C8B-B14F-4D97-AF65-F5344CB8AC3E}">
        <p14:creationId xmlns:p14="http://schemas.microsoft.com/office/powerpoint/2010/main" val="3964500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1671" y="365126"/>
            <a:ext cx="11241741" cy="1073710"/>
          </a:xfrm>
        </p:spPr>
        <p:txBody>
          <a:bodyPr>
            <a:normAutofit/>
          </a:bodyPr>
          <a:lstStyle/>
          <a:p>
            <a:pPr algn="ctr"/>
            <a:r>
              <a:rPr lang="ru-RU" sz="4000" b="1" dirty="0">
                <a:solidFill>
                  <a:schemeClr val="bg1">
                    <a:lumMod val="50000"/>
                  </a:schemeClr>
                </a:solidFill>
              </a:rPr>
              <a:t>Комплексные профилактические программы</a:t>
            </a:r>
          </a:p>
        </p:txBody>
      </p:sp>
      <p:pic>
        <p:nvPicPr>
          <p:cNvPr id="4" name="Объект 3"/>
          <p:cNvPicPr>
            <a:picLocks noGrp="1" noChangeAspect="1"/>
          </p:cNvPicPr>
          <p:nvPr>
            <p:ph idx="1"/>
          </p:nvPr>
        </p:nvPicPr>
        <p:blipFill>
          <a:blip r:embed="rId2"/>
          <a:stretch>
            <a:fillRect/>
          </a:stretch>
        </p:blipFill>
        <p:spPr>
          <a:xfrm>
            <a:off x="403412" y="1559860"/>
            <a:ext cx="11295529" cy="5022912"/>
          </a:xfrm>
          <a:prstGeom prst="rect">
            <a:avLst/>
          </a:prstGeom>
        </p:spPr>
      </p:pic>
    </p:spTree>
    <p:extLst>
      <p:ext uri="{BB962C8B-B14F-4D97-AF65-F5344CB8AC3E}">
        <p14:creationId xmlns:p14="http://schemas.microsoft.com/office/powerpoint/2010/main" val="1012976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06475"/>
          </a:xfrm>
        </p:spPr>
        <p:txBody>
          <a:bodyPr/>
          <a:lstStyle/>
          <a:p>
            <a:pPr algn="ctr"/>
            <a:r>
              <a:rPr lang="ru-RU" dirty="0" smtClean="0">
                <a:solidFill>
                  <a:schemeClr val="bg1">
                    <a:lumMod val="50000"/>
                  </a:schemeClr>
                </a:solidFill>
                <a:latin typeface="Arial Black" panose="020B0A04020102020204" pitchFamily="34" charset="0"/>
              </a:rPr>
              <a:t>Работа с группой риска</a:t>
            </a:r>
            <a:endParaRPr lang="ru-RU" dirty="0">
              <a:solidFill>
                <a:schemeClr val="bg1">
                  <a:lumMod val="50000"/>
                </a:schemeClr>
              </a:solidFill>
              <a:latin typeface="Arial Black" panose="020B0A04020102020204" pitchFamily="34" charset="0"/>
            </a:endParaRPr>
          </a:p>
        </p:txBody>
      </p:sp>
      <p:sp>
        <p:nvSpPr>
          <p:cNvPr id="3" name="Объект 2"/>
          <p:cNvSpPr>
            <a:spLocks noGrp="1"/>
          </p:cNvSpPr>
          <p:nvPr>
            <p:ph idx="1"/>
          </p:nvPr>
        </p:nvSpPr>
        <p:spPr>
          <a:xfrm>
            <a:off x="295835" y="1825625"/>
            <a:ext cx="11497236" cy="4351338"/>
          </a:xfrm>
          <a:solidFill>
            <a:schemeClr val="bg1">
              <a:lumMod val="85000"/>
            </a:schemeClr>
          </a:solidFill>
        </p:spPr>
        <p:txBody>
          <a:bodyPr/>
          <a:lstStyle/>
          <a:p>
            <a:pPr lvl="0"/>
            <a:r>
              <a:rPr lang="ru-RU" dirty="0"/>
              <a:t>регулярное проведение исследований, мониторинга рисков безопасности и ресурсов повышения безопасности, выделение и психолого-педагогическое сопровождение групп риска обучающихся по разным направлениям (агрессивное поведение, зависимости и др.);</a:t>
            </a:r>
          </a:p>
          <a:p>
            <a:pPr lvl="0"/>
            <a:r>
              <a:rPr lang="ru-RU" dirty="0"/>
              <a:t>проведение коррекционной работы с обучающимся групп риска силами педагогического коллектива и с привлечением сторонних специалистов (психологов, </a:t>
            </a:r>
            <a:r>
              <a:rPr lang="ru-RU" dirty="0" err="1"/>
              <a:t>конфликтологов</a:t>
            </a:r>
            <a:r>
              <a:rPr lang="ru-RU" dirty="0"/>
              <a:t>, работников социальных служб, правоохранительных органов, опеки и т.д.); </a:t>
            </a:r>
          </a:p>
          <a:p>
            <a:endParaRPr lang="ru-RU" dirty="0"/>
          </a:p>
        </p:txBody>
      </p:sp>
    </p:spTree>
    <p:extLst>
      <p:ext uri="{BB962C8B-B14F-4D97-AF65-F5344CB8AC3E}">
        <p14:creationId xmlns:p14="http://schemas.microsoft.com/office/powerpoint/2010/main" val="631768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4789" y="203760"/>
            <a:ext cx="10515600" cy="1325563"/>
          </a:xfrm>
        </p:spPr>
        <p:txBody>
          <a:bodyPr>
            <a:noAutofit/>
          </a:bodyPr>
          <a:lstStyle/>
          <a:p>
            <a:pPr algn="ctr"/>
            <a:r>
              <a:rPr lang="ru-RU" sz="3200" dirty="0" smtClean="0">
                <a:solidFill>
                  <a:schemeClr val="bg1">
                    <a:lumMod val="50000"/>
                  </a:schemeClr>
                </a:solidFill>
                <a:latin typeface="Arial Black" panose="020B0A04020102020204" pitchFamily="34" charset="0"/>
              </a:rPr>
              <a:t>Специальная психолого-педагогическая поддержка </a:t>
            </a:r>
            <a:r>
              <a:rPr lang="ru-RU" sz="3200" dirty="0">
                <a:solidFill>
                  <a:schemeClr val="bg1">
                    <a:lumMod val="50000"/>
                  </a:schemeClr>
                </a:solidFill>
                <a:latin typeface="Arial Black" panose="020B0A04020102020204" pitchFamily="34" charset="0"/>
              </a:rPr>
              <a:t>и </a:t>
            </a:r>
            <a:r>
              <a:rPr lang="ru-RU" sz="3200" dirty="0" smtClean="0">
                <a:solidFill>
                  <a:schemeClr val="bg1">
                    <a:lumMod val="50000"/>
                  </a:schemeClr>
                </a:solidFill>
                <a:latin typeface="Arial Black" panose="020B0A04020102020204" pitchFamily="34" charset="0"/>
              </a:rPr>
              <a:t>сопровождение</a:t>
            </a:r>
            <a:endParaRPr lang="ru-RU" sz="3200" dirty="0">
              <a:solidFill>
                <a:schemeClr val="bg1">
                  <a:lumMod val="50000"/>
                </a:schemeClr>
              </a:solidFill>
              <a:latin typeface="Arial Black" panose="020B0A04020102020204" pitchFamily="34" charset="0"/>
            </a:endParaRPr>
          </a:p>
        </p:txBody>
      </p:sp>
      <p:sp>
        <p:nvSpPr>
          <p:cNvPr id="3" name="Объект 2"/>
          <p:cNvSpPr>
            <a:spLocks noGrp="1"/>
          </p:cNvSpPr>
          <p:nvPr>
            <p:ph idx="1"/>
          </p:nvPr>
        </p:nvSpPr>
        <p:spPr>
          <a:xfrm>
            <a:off x="228599" y="1825625"/>
            <a:ext cx="11752729" cy="4351338"/>
          </a:xfrm>
          <a:solidFill>
            <a:schemeClr val="bg1">
              <a:lumMod val="85000"/>
            </a:schemeClr>
          </a:solidFill>
        </p:spPr>
        <p:txBody>
          <a:bodyPr>
            <a:normAutofit/>
          </a:bodyPr>
          <a:lstStyle/>
          <a:p>
            <a:pPr lvl="0" algn="just"/>
            <a:r>
              <a:rPr lang="ru-RU" dirty="0"/>
              <a:t>предупреждение, профилактика и целенаправленная деятельность в случаях появления, расширения, влияния в школе маргинальных групп обучающихся (оставивших обучение, криминальной направленности, агрессивного поведения и др.); </a:t>
            </a:r>
          </a:p>
          <a:p>
            <a:pPr lvl="0" algn="just"/>
            <a:r>
              <a:rPr lang="ru-RU" dirty="0"/>
              <a:t>поддержка и профилактика расширения групп детей, семей обучающихся, требующих специальной психолого-педагогической поддержки и сопровождения (слабоуспевающих, социально запущенные, осужденные, социально неадаптированные дети-мигранты и т.д.).</a:t>
            </a:r>
          </a:p>
          <a:p>
            <a:endParaRPr lang="ru-RU" dirty="0"/>
          </a:p>
          <a:p>
            <a:pPr latinLnBrk="1"/>
            <a:endParaRPr lang="ru-RU" dirty="0"/>
          </a:p>
          <a:p>
            <a:endParaRPr lang="ru-RU" dirty="0"/>
          </a:p>
        </p:txBody>
      </p:sp>
    </p:spTree>
    <p:extLst>
      <p:ext uri="{BB962C8B-B14F-4D97-AF65-F5344CB8AC3E}">
        <p14:creationId xmlns:p14="http://schemas.microsoft.com/office/powerpoint/2010/main" val="3849074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98899"/>
          </a:xfrm>
        </p:spPr>
        <p:txBody>
          <a:bodyPr>
            <a:normAutofit/>
          </a:bodyPr>
          <a:lstStyle/>
          <a:p>
            <a:pPr algn="ctr"/>
            <a:r>
              <a:rPr lang="ru-RU" sz="3200" b="1" dirty="0" smtClean="0">
                <a:solidFill>
                  <a:schemeClr val="bg1">
                    <a:lumMod val="50000"/>
                  </a:schemeClr>
                </a:solidFill>
                <a:latin typeface="Arial Black" panose="020B0A04020102020204" pitchFamily="34" charset="0"/>
              </a:rPr>
              <a:t>Проекты и профилактические программы</a:t>
            </a:r>
            <a:endParaRPr lang="ru-RU" sz="3200" b="1" dirty="0">
              <a:solidFill>
                <a:schemeClr val="bg1">
                  <a:lumMod val="50000"/>
                </a:schemeClr>
              </a:solidFill>
              <a:latin typeface="Arial Black" panose="020B0A04020102020204" pitchFamily="34" charset="0"/>
            </a:endParaRPr>
          </a:p>
        </p:txBody>
      </p:sp>
      <p:sp>
        <p:nvSpPr>
          <p:cNvPr id="3" name="Объект 2"/>
          <p:cNvSpPr>
            <a:spLocks noGrp="1"/>
          </p:cNvSpPr>
          <p:nvPr>
            <p:ph idx="1"/>
          </p:nvPr>
        </p:nvSpPr>
        <p:spPr>
          <a:xfrm>
            <a:off x="448234" y="1479177"/>
            <a:ext cx="11743765" cy="4912939"/>
          </a:xfrm>
          <a:solidFill>
            <a:schemeClr val="bg1">
              <a:lumMod val="85000"/>
            </a:schemeClr>
          </a:solidFill>
        </p:spPr>
        <p:txBody>
          <a:bodyPr>
            <a:normAutofit lnSpcReduction="10000"/>
          </a:bodyPr>
          <a:lstStyle/>
          <a:p>
            <a:pPr lvl="0" algn="just"/>
            <a:r>
              <a:rPr lang="ru-RU" dirty="0"/>
              <a:t>разработку и реализацию в школе профилактических программ, направленных на работу как с </a:t>
            </a:r>
            <a:r>
              <a:rPr lang="ru-RU" dirty="0" err="1"/>
              <a:t>девиантными</a:t>
            </a:r>
            <a:r>
              <a:rPr lang="ru-RU" dirty="0"/>
              <a:t> обучающимися, так и с их окружением, сообществами класса, сверстников, школы в целом, организацию межведомственного взаимодействия;</a:t>
            </a:r>
          </a:p>
          <a:p>
            <a:pPr lvl="0" algn="just"/>
            <a:r>
              <a:rPr lang="ru-RU" dirty="0"/>
              <a:t>вовлечение обучающихся в воспитательную деятельность, проекты, программы профилактической направленности социальных и природных рисков, реализуемые в школе и в социокультурном окружении с обучающимися, педагогами, родителями (антиалкогольные, против курения, безопасность в цифровой среде, вовлечение в деструктивные группы в социальных сетях, деструктивные молодежные, религиозные объединения, культы, субкультуры, безопасность дорожного движения, противопожарная безопасность, гражданская оборона, антитеррористическая, </a:t>
            </a:r>
            <a:r>
              <a:rPr lang="ru-RU" dirty="0" err="1"/>
              <a:t>антиэкстремистская</a:t>
            </a:r>
            <a:r>
              <a:rPr lang="ru-RU" dirty="0"/>
              <a:t> безопасность и т.д.);</a:t>
            </a:r>
          </a:p>
          <a:p>
            <a:endParaRPr lang="ru-RU" dirty="0"/>
          </a:p>
        </p:txBody>
      </p:sp>
    </p:spTree>
    <p:extLst>
      <p:ext uri="{BB962C8B-B14F-4D97-AF65-F5344CB8AC3E}">
        <p14:creationId xmlns:p14="http://schemas.microsoft.com/office/powerpoint/2010/main" val="1008803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18216"/>
          </a:xfrm>
        </p:spPr>
        <p:txBody>
          <a:bodyPr>
            <a:noAutofit/>
          </a:bodyPr>
          <a:lstStyle/>
          <a:p>
            <a:pPr algn="ctr"/>
            <a:r>
              <a:rPr lang="ru-RU" sz="2800" dirty="0" smtClean="0">
                <a:solidFill>
                  <a:schemeClr val="bg1">
                    <a:lumMod val="50000"/>
                  </a:schemeClr>
                </a:solidFill>
                <a:latin typeface="Arial Black" panose="020B0A04020102020204" pitchFamily="34" charset="0"/>
              </a:rPr>
              <a:t>Развитие навыков </a:t>
            </a:r>
            <a:r>
              <a:rPr lang="ru-RU" sz="2800" dirty="0" err="1" smtClean="0">
                <a:solidFill>
                  <a:schemeClr val="bg1">
                    <a:lumMod val="50000"/>
                  </a:schemeClr>
                </a:solidFill>
                <a:latin typeface="Arial Black" panose="020B0A04020102020204" pitchFamily="34" charset="0"/>
              </a:rPr>
              <a:t>саморефлексии</a:t>
            </a:r>
            <a:r>
              <a:rPr lang="ru-RU" sz="2800" dirty="0" smtClean="0">
                <a:solidFill>
                  <a:schemeClr val="bg1">
                    <a:lumMod val="50000"/>
                  </a:schemeClr>
                </a:solidFill>
                <a:latin typeface="Arial Black" panose="020B0A04020102020204" pitchFamily="34" charset="0"/>
              </a:rPr>
              <a:t> и организация </a:t>
            </a:r>
            <a:r>
              <a:rPr lang="ru-RU" sz="2800" dirty="0">
                <a:solidFill>
                  <a:schemeClr val="bg1">
                    <a:lumMod val="50000"/>
                  </a:schemeClr>
                </a:solidFill>
                <a:latin typeface="Arial Black" panose="020B0A04020102020204" pitchFamily="34" charset="0"/>
              </a:rPr>
              <a:t>деятельности, альтернативной </a:t>
            </a:r>
            <a:r>
              <a:rPr lang="ru-RU" sz="2800" dirty="0" err="1">
                <a:solidFill>
                  <a:schemeClr val="bg1">
                    <a:lumMod val="50000"/>
                  </a:schemeClr>
                </a:solidFill>
                <a:latin typeface="Arial Black" panose="020B0A04020102020204" pitchFamily="34" charset="0"/>
              </a:rPr>
              <a:t>девиантному</a:t>
            </a:r>
            <a:r>
              <a:rPr lang="ru-RU" sz="2800" dirty="0">
                <a:solidFill>
                  <a:schemeClr val="bg1">
                    <a:lumMod val="50000"/>
                  </a:schemeClr>
                </a:solidFill>
                <a:latin typeface="Arial Black" panose="020B0A04020102020204" pitchFamily="34" charset="0"/>
              </a:rPr>
              <a:t> поведению</a:t>
            </a:r>
          </a:p>
        </p:txBody>
      </p:sp>
      <p:sp>
        <p:nvSpPr>
          <p:cNvPr id="3" name="Объект 2"/>
          <p:cNvSpPr>
            <a:spLocks noGrp="1"/>
          </p:cNvSpPr>
          <p:nvPr>
            <p:ph idx="1"/>
          </p:nvPr>
        </p:nvSpPr>
        <p:spPr>
          <a:xfrm>
            <a:off x="268941" y="1825625"/>
            <a:ext cx="11577918" cy="4351338"/>
          </a:xfrm>
          <a:solidFill>
            <a:schemeClr val="bg1">
              <a:lumMod val="85000"/>
            </a:schemeClr>
          </a:solidFill>
        </p:spPr>
        <p:txBody>
          <a:bodyPr>
            <a:normAutofit fontScale="92500"/>
          </a:bodyPr>
          <a:lstStyle/>
          <a:p>
            <a:pPr lvl="0" algn="just"/>
            <a:r>
              <a:rPr lang="ru-RU" dirty="0"/>
              <a:t>организацию превентивной работы со сценариями социально одобряемого поведения, развитие у обучающихся навыков </a:t>
            </a:r>
            <a:r>
              <a:rPr lang="ru-RU" dirty="0" err="1"/>
              <a:t>саморефлексии</a:t>
            </a:r>
            <a:r>
              <a:rPr lang="ru-RU" dirty="0"/>
              <a:t>, самоконтроля, устойчивости к негативному воздействию, групповому давлению</a:t>
            </a:r>
            <a:r>
              <a:rPr lang="ru-RU" dirty="0" smtClean="0"/>
              <a:t>;</a:t>
            </a:r>
          </a:p>
          <a:p>
            <a:pPr lvl="0" algn="just"/>
            <a:endParaRPr lang="ru-RU" dirty="0"/>
          </a:p>
          <a:p>
            <a:pPr algn="just"/>
            <a:r>
              <a:rPr lang="ru-RU" dirty="0"/>
              <a:t> поддержку инициатив обучающихся, педагогов в сфере укрепления безопасности жизнедеятельности в школе, профилактики правонарушений, девиаций, организация деятельности, альтернативной </a:t>
            </a:r>
            <a:r>
              <a:rPr lang="ru-RU" dirty="0" err="1"/>
              <a:t>девиантному</a:t>
            </a:r>
            <a:r>
              <a:rPr lang="ru-RU" dirty="0"/>
              <a:t> поведению – познание (путешествия), испытание себя (походы, спорт), значимое общение, любовь, творчество, деятельность (в том числе профессиональная, религиозно-духовная, благотворительная, искусство и др.);</a:t>
            </a:r>
          </a:p>
        </p:txBody>
      </p:sp>
    </p:spTree>
    <p:extLst>
      <p:ext uri="{BB962C8B-B14F-4D97-AF65-F5344CB8AC3E}">
        <p14:creationId xmlns:p14="http://schemas.microsoft.com/office/powerpoint/2010/main" val="1763997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59488" y="99312"/>
            <a:ext cx="11812772" cy="995842"/>
          </a:xfrm>
        </p:spPr>
        <p:txBody>
          <a:bodyPr>
            <a:noAutofit/>
          </a:bodyPr>
          <a:lstStyle/>
          <a:p>
            <a:pPr algn="ctr"/>
            <a:r>
              <a:rPr lang="ru-RU" sz="2400" b="1" dirty="0" smtClean="0">
                <a:solidFill>
                  <a:schemeClr val="bg1">
                    <a:lumMod val="50000"/>
                  </a:schemeClr>
                </a:solidFill>
                <a:latin typeface="Arial Black" panose="020B0A04020102020204" pitchFamily="34" charset="0"/>
              </a:rPr>
              <a:t>Главной защитой </a:t>
            </a:r>
            <a:r>
              <a:rPr lang="ru-RU" sz="2400" b="1" dirty="0">
                <a:solidFill>
                  <a:schemeClr val="bg1">
                    <a:lumMod val="50000"/>
                  </a:schemeClr>
                </a:solidFill>
                <a:latin typeface="Arial Black" panose="020B0A04020102020204" pitchFamily="34" charset="0"/>
              </a:rPr>
              <a:t>от деструктивного влияния на ребёнка являются правильно выбранные профилактические меры</a:t>
            </a:r>
          </a:p>
        </p:txBody>
      </p:sp>
      <p:sp>
        <p:nvSpPr>
          <p:cNvPr id="6" name="Объект 5"/>
          <p:cNvSpPr>
            <a:spLocks noGrp="1"/>
          </p:cNvSpPr>
          <p:nvPr>
            <p:ph sz="half" idx="2"/>
          </p:nvPr>
        </p:nvSpPr>
        <p:spPr>
          <a:xfrm>
            <a:off x="0" y="1281777"/>
            <a:ext cx="11305641" cy="5528377"/>
          </a:xfrm>
        </p:spPr>
        <p:txBody>
          <a:bodyPr>
            <a:normAutofit/>
          </a:bodyPr>
          <a:lstStyle/>
          <a:p>
            <a:pPr marL="0" indent="0" algn="just">
              <a:buNone/>
            </a:pPr>
            <a:r>
              <a:rPr lang="ru-RU" b="1" dirty="0" smtClean="0"/>
              <a:t>Советы родителям</a:t>
            </a:r>
            <a:r>
              <a:rPr lang="ru-RU" b="1" dirty="0"/>
              <a:t> </a:t>
            </a:r>
            <a:endParaRPr lang="ru-RU" b="1" dirty="0" smtClean="0"/>
          </a:p>
          <a:p>
            <a:pPr marL="0" indent="0" algn="just">
              <a:buNone/>
            </a:pPr>
            <a:r>
              <a:rPr lang="ru-RU" b="1" dirty="0" smtClean="0"/>
              <a:t>Развивайте </a:t>
            </a:r>
            <a:r>
              <a:rPr lang="ru-RU" b="1" dirty="0"/>
              <a:t>с вашими детьми доверительные отношения. </a:t>
            </a:r>
            <a:endParaRPr lang="ru-RU" b="1" dirty="0" smtClean="0"/>
          </a:p>
          <a:p>
            <a:pPr marL="0" indent="0" algn="just">
              <a:buNone/>
            </a:pPr>
            <a:r>
              <a:rPr lang="ru-RU" dirty="0" smtClean="0"/>
              <a:t>Вам </a:t>
            </a:r>
            <a:r>
              <a:rPr lang="ru-RU" dirty="0"/>
              <a:t>необходимо всегда быть в курсе, с кем общается Ваш ребёнок, как проводит время и что его интересует больше всего. </a:t>
            </a:r>
            <a:endParaRPr lang="ru-RU" dirty="0" smtClean="0"/>
          </a:p>
          <a:p>
            <a:pPr marL="0" indent="0" algn="just">
              <a:buNone/>
            </a:pPr>
            <a:r>
              <a:rPr lang="ru-RU" b="1" dirty="0" smtClean="0"/>
              <a:t>Организуйте </a:t>
            </a:r>
            <a:r>
              <a:rPr lang="ru-RU" b="1" dirty="0"/>
              <a:t>качественный досуг вашему ребенку</a:t>
            </a:r>
            <a:r>
              <a:rPr lang="ru-RU" dirty="0"/>
              <a:t>. Выделите в нём наиболее яркие качества, стремления к какому-либо виду деятельности: спорт, художественные, динамические или математические наклонности и т.п. – и постарайтесь найти дополнительные образовательные учреждения, в которых ваш ребёнок получит реализацию этих своих наклонностей. Это даст ему возможность для самовыражения и значительно расширит круг единомышленников</a:t>
            </a:r>
          </a:p>
          <a:p>
            <a:pPr marL="0" indent="0" algn="just">
              <a:buNone/>
            </a:pPr>
            <a:endParaRPr lang="ru-RU" dirty="0" smtClean="0"/>
          </a:p>
        </p:txBody>
      </p:sp>
    </p:spTree>
    <p:extLst>
      <p:ext uri="{BB962C8B-B14F-4D97-AF65-F5344CB8AC3E}">
        <p14:creationId xmlns:p14="http://schemas.microsoft.com/office/powerpoint/2010/main" val="1722251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83191"/>
          </a:xfrm>
        </p:spPr>
        <p:txBody>
          <a:bodyPr/>
          <a:lstStyle/>
          <a:p>
            <a:r>
              <a:rPr lang="ru-RU" b="1" dirty="0">
                <a:solidFill>
                  <a:schemeClr val="bg1">
                    <a:lumMod val="50000"/>
                  </a:schemeClr>
                </a:solidFill>
              </a:rPr>
              <a:t>Советы </a:t>
            </a:r>
            <a:r>
              <a:rPr lang="ru-RU" b="1" dirty="0" smtClean="0">
                <a:solidFill>
                  <a:schemeClr val="bg1">
                    <a:lumMod val="50000"/>
                  </a:schemeClr>
                </a:solidFill>
              </a:rPr>
              <a:t>родителям</a:t>
            </a:r>
            <a:endParaRPr lang="ru-RU" dirty="0">
              <a:solidFill>
                <a:schemeClr val="bg1">
                  <a:lumMod val="50000"/>
                </a:schemeClr>
              </a:solidFill>
            </a:endParaRPr>
          </a:p>
        </p:txBody>
      </p:sp>
      <p:sp>
        <p:nvSpPr>
          <p:cNvPr id="3" name="Объект 2"/>
          <p:cNvSpPr>
            <a:spLocks noGrp="1"/>
          </p:cNvSpPr>
          <p:nvPr>
            <p:ph idx="1"/>
          </p:nvPr>
        </p:nvSpPr>
        <p:spPr>
          <a:xfrm>
            <a:off x="637953" y="1392865"/>
            <a:ext cx="11249247" cy="4784097"/>
          </a:xfrm>
        </p:spPr>
        <p:txBody>
          <a:bodyPr>
            <a:normAutofit/>
          </a:bodyPr>
          <a:lstStyle/>
          <a:p>
            <a:pPr marL="0" indent="0" algn="just">
              <a:buNone/>
            </a:pPr>
            <a:r>
              <a:rPr lang="ru-RU" b="1" dirty="0" smtClean="0"/>
              <a:t>Возьмите </a:t>
            </a:r>
            <a:r>
              <a:rPr lang="ru-RU" b="1" dirty="0"/>
              <a:t>под личный контроль всю информацию, получаемую ребёнком</a:t>
            </a:r>
            <a:r>
              <a:rPr lang="ru-RU" dirty="0"/>
              <a:t>: изучайте печатные издания, которые могут попасть вашим детям – журналы, газеты, книги; ограничьте бесконтрольный доступ к сети Интернет – пользуйтесь специальными настройками, запрещающими доступ к опасным ресурсам. Обращайте внимание, какие телевизионные передачи смотрят ваши дети. Старайтесь исключить из ваших отношений резкую критику того или иного увлечения. Находите для объяснения вашей позиции, если она отличается от мнения ребёнка, корректные фразы, не ранящие подрастающую личность.</a:t>
            </a:r>
          </a:p>
          <a:p>
            <a:pPr algn="just" fontAlgn="base"/>
            <a:endParaRPr lang="ru-RU" dirty="0"/>
          </a:p>
          <a:p>
            <a:pPr algn="just"/>
            <a:endParaRPr lang="ru-RU" dirty="0"/>
          </a:p>
        </p:txBody>
      </p:sp>
    </p:spTree>
    <p:extLst>
      <p:ext uri="{BB962C8B-B14F-4D97-AF65-F5344CB8AC3E}">
        <p14:creationId xmlns:p14="http://schemas.microsoft.com/office/powerpoint/2010/main" val="1711422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0367" y="365126"/>
            <a:ext cx="10983433" cy="666232"/>
          </a:xfrm>
        </p:spPr>
        <p:txBody>
          <a:bodyPr>
            <a:normAutofit fontScale="90000"/>
          </a:bodyPr>
          <a:lstStyle/>
          <a:p>
            <a:r>
              <a:rPr lang="ru-RU" b="1" dirty="0">
                <a:solidFill>
                  <a:schemeClr val="bg1">
                    <a:lumMod val="50000"/>
                  </a:schemeClr>
                </a:solidFill>
              </a:rPr>
              <a:t>Советы родителям</a:t>
            </a:r>
            <a:endParaRPr lang="ru-RU" dirty="0">
              <a:solidFill>
                <a:schemeClr val="bg1">
                  <a:lumMod val="50000"/>
                </a:schemeClr>
              </a:solidFill>
            </a:endParaRPr>
          </a:p>
        </p:txBody>
      </p:sp>
      <p:sp>
        <p:nvSpPr>
          <p:cNvPr id="3" name="Объект 2"/>
          <p:cNvSpPr>
            <a:spLocks noGrp="1"/>
          </p:cNvSpPr>
          <p:nvPr>
            <p:ph idx="1"/>
          </p:nvPr>
        </p:nvSpPr>
        <p:spPr>
          <a:xfrm>
            <a:off x="531628" y="1626781"/>
            <a:ext cx="10951534" cy="4582080"/>
          </a:xfrm>
        </p:spPr>
        <p:txBody>
          <a:bodyPr/>
          <a:lstStyle/>
          <a:p>
            <a:pPr marL="0" indent="0" algn="just" fontAlgn="base">
              <a:buNone/>
            </a:pPr>
            <a:r>
              <a:rPr lang="ru-RU" b="1" dirty="0"/>
              <a:t>П</a:t>
            </a:r>
            <a:r>
              <a:rPr lang="ru-RU" b="1" dirty="0" smtClean="0"/>
              <a:t>роводите </a:t>
            </a:r>
            <a:r>
              <a:rPr lang="ru-RU" b="1" dirty="0"/>
              <a:t>как можно больше времени с вашими детьми</a:t>
            </a:r>
            <a:r>
              <a:rPr lang="ru-RU" dirty="0"/>
              <a:t>. Наблюдения специалистов показывают, что в экстремистские группировки попадает в основном молодёжь, родители которых сделали в своей жизни акцент на финансовое обеспечение, а не установление добрых отношений между членами семьи. Как ни странно, но дети из неблагополучных семей в радикально настроенных группах – редкость!</a:t>
            </a:r>
          </a:p>
          <a:p>
            <a:pPr algn="just" fontAlgn="base"/>
            <a:endParaRPr lang="ru-RU" dirty="0"/>
          </a:p>
          <a:p>
            <a:endParaRPr lang="ru-RU" dirty="0"/>
          </a:p>
        </p:txBody>
      </p:sp>
    </p:spTree>
    <p:extLst>
      <p:ext uri="{BB962C8B-B14F-4D97-AF65-F5344CB8AC3E}">
        <p14:creationId xmlns:p14="http://schemas.microsoft.com/office/powerpoint/2010/main" val="1895280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3129" y="164049"/>
            <a:ext cx="10515600" cy="1325563"/>
          </a:xfrm>
        </p:spPr>
        <p:txBody>
          <a:bodyPr>
            <a:normAutofit/>
          </a:bodyPr>
          <a:lstStyle/>
          <a:p>
            <a:pPr algn="ctr"/>
            <a:r>
              <a:rPr lang="ru-RU" sz="3600" dirty="0" smtClean="0">
                <a:solidFill>
                  <a:schemeClr val="tx1">
                    <a:lumMod val="50000"/>
                    <a:lumOff val="50000"/>
                  </a:schemeClr>
                </a:solidFill>
                <a:latin typeface="Arial Black" panose="020B0A04020102020204" pitchFamily="34" charset="0"/>
              </a:rPr>
              <a:t>Интернет-порталы самостоятельной работы и обучения</a:t>
            </a:r>
            <a:endParaRPr lang="ru-RU" sz="3600" dirty="0">
              <a:solidFill>
                <a:schemeClr val="tx1">
                  <a:lumMod val="50000"/>
                  <a:lumOff val="50000"/>
                </a:schemeClr>
              </a:solidFill>
              <a:latin typeface="Arial Black" panose="020B0A04020102020204" pitchFamily="34" charset="0"/>
            </a:endParaRPr>
          </a:p>
        </p:txBody>
      </p:sp>
      <p:sp>
        <p:nvSpPr>
          <p:cNvPr id="3" name="Текст 2"/>
          <p:cNvSpPr>
            <a:spLocks noGrp="1"/>
          </p:cNvSpPr>
          <p:nvPr>
            <p:ph type="body" idx="1"/>
          </p:nvPr>
        </p:nvSpPr>
        <p:spPr>
          <a:xfrm>
            <a:off x="213973" y="3429000"/>
            <a:ext cx="5566956" cy="3317113"/>
          </a:xfrm>
        </p:spPr>
        <p:txBody>
          <a:bodyPr>
            <a:normAutofit lnSpcReduction="10000"/>
          </a:bodyPr>
          <a:lstStyle/>
          <a:p>
            <a:endParaRPr lang="ru-RU" u="sng" dirty="0" smtClean="0">
              <a:solidFill>
                <a:srgbClr val="002060"/>
              </a:solidFill>
            </a:endParaRPr>
          </a:p>
          <a:p>
            <a:r>
              <a:rPr lang="ru-RU" u="sng" dirty="0" smtClean="0">
                <a:solidFill>
                  <a:srgbClr val="002060"/>
                </a:solidFill>
              </a:rPr>
              <a:t>Корпоративный университет РДШ</a:t>
            </a:r>
          </a:p>
          <a:p>
            <a:pPr marL="342900" indent="-342900" algn="just">
              <a:buFont typeface="Arial" panose="020B0604020202020204" pitchFamily="34" charset="0"/>
              <a:buChar char="•"/>
            </a:pPr>
            <a:r>
              <a:rPr lang="ru-RU" b="0" dirty="0" smtClean="0"/>
              <a:t>Платформа для педагогов и родителей</a:t>
            </a:r>
          </a:p>
          <a:p>
            <a:pPr marL="342900" indent="-342900" algn="just">
              <a:buFont typeface="Arial" panose="020B0604020202020204" pitchFamily="34" charset="0"/>
              <a:buChar char="•"/>
            </a:pPr>
            <a:r>
              <a:rPr lang="ru-RU" b="0" dirty="0" smtClean="0"/>
              <a:t>Родительский университет </a:t>
            </a:r>
          </a:p>
          <a:p>
            <a:pPr marL="342900" indent="-342900" algn="just">
              <a:buFont typeface="Arial" panose="020B0604020202020204" pitchFamily="34" charset="0"/>
              <a:buChar char="•"/>
            </a:pPr>
            <a:r>
              <a:rPr lang="ru-RU" b="0" dirty="0" smtClean="0"/>
              <a:t>Онлайн-курсы «Вместе с РДШ: Эффективное </a:t>
            </a:r>
            <a:r>
              <a:rPr lang="ru-RU" b="0" dirty="0" err="1" smtClean="0"/>
              <a:t>родительство</a:t>
            </a:r>
            <a:r>
              <a:rPr lang="ru-RU" b="0" dirty="0" smtClean="0"/>
              <a:t>», «Профориентация в цифровую эпоху» и др.</a:t>
            </a:r>
          </a:p>
          <a:p>
            <a:pPr algn="just"/>
            <a:endParaRPr lang="ru-RU" b="0" dirty="0"/>
          </a:p>
        </p:txBody>
      </p:sp>
      <p:sp>
        <p:nvSpPr>
          <p:cNvPr id="6" name="Объект 5"/>
          <p:cNvSpPr>
            <a:spLocks noGrp="1"/>
          </p:cNvSpPr>
          <p:nvPr>
            <p:ph sz="quarter" idx="4"/>
          </p:nvPr>
        </p:nvSpPr>
        <p:spPr>
          <a:xfrm>
            <a:off x="6172200" y="3281082"/>
            <a:ext cx="6019800" cy="3764428"/>
          </a:xfrm>
        </p:spPr>
        <p:txBody>
          <a:bodyPr>
            <a:normAutofit/>
          </a:bodyPr>
          <a:lstStyle/>
          <a:p>
            <a:pPr marL="0" indent="0" algn="ctr">
              <a:buNone/>
            </a:pPr>
            <a:r>
              <a:rPr lang="ru-RU" b="1" u="sng" dirty="0" smtClean="0">
                <a:solidFill>
                  <a:srgbClr val="002060"/>
                </a:solidFill>
              </a:rPr>
              <a:t>Проекты</a:t>
            </a:r>
          </a:p>
          <a:p>
            <a:pPr marL="342900" indent="-342900" algn="just">
              <a:lnSpc>
                <a:spcPct val="100000"/>
              </a:lnSpc>
            </a:pPr>
            <a:r>
              <a:rPr lang="ru-RU" sz="2400" dirty="0"/>
              <a:t>Родительские собрания «Азбука счастливой семьи» </a:t>
            </a:r>
          </a:p>
          <a:p>
            <a:pPr marL="342900" indent="-342900" algn="just">
              <a:lnSpc>
                <a:spcPct val="100000"/>
              </a:lnSpc>
            </a:pPr>
            <a:r>
              <a:rPr lang="ru-RU" sz="2400" dirty="0"/>
              <a:t>Разработка современной концепции комплексной профилактики агрессивного поведения в образовательной среде</a:t>
            </a:r>
          </a:p>
          <a:p>
            <a:pPr marL="342900" indent="-342900" algn="just">
              <a:lnSpc>
                <a:spcPct val="100000"/>
              </a:lnSpc>
            </a:pPr>
            <a:r>
              <a:rPr lang="ru-RU" sz="2400" dirty="0" err="1"/>
              <a:t>Кинопедагогика</a:t>
            </a:r>
            <a:endParaRPr lang="ru-RU" sz="2400" dirty="0"/>
          </a:p>
        </p:txBody>
      </p:sp>
      <p:pic>
        <p:nvPicPr>
          <p:cNvPr id="2050" name="Picture 2" descr="https://im0-tub-ru.yandex.net/i?id=5f8ce8fae293157ed606df623161a8db-sr&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0648" y="1845083"/>
            <a:ext cx="4187043" cy="1080528"/>
          </a:xfrm>
          <a:prstGeom prst="rect">
            <a:avLst/>
          </a:prstGeom>
          <a:noFill/>
          <a:extLst>
            <a:ext uri="{909E8E84-426E-40DD-AFC4-6F175D3DCCD1}">
              <a14:hiddenFill xmlns:a14="http://schemas.microsoft.com/office/drawing/2010/main">
                <a:solidFill>
                  <a:srgbClr val="FFFFFF"/>
                </a:solidFill>
              </a14:hiddenFill>
            </a:ext>
          </a:extLst>
        </p:spPr>
      </p:pic>
      <p:pic>
        <p:nvPicPr>
          <p:cNvPr id="11" name="Объект 10"/>
          <p:cNvPicPr>
            <a:picLocks noGrp="1" noChangeAspect="1"/>
          </p:cNvPicPr>
          <p:nvPr>
            <p:ph sz="half" idx="2"/>
          </p:nvPr>
        </p:nvPicPr>
        <p:blipFill>
          <a:blip r:embed="rId3"/>
          <a:stretch>
            <a:fillRect/>
          </a:stretch>
        </p:blipFill>
        <p:spPr>
          <a:xfrm>
            <a:off x="321423" y="1555520"/>
            <a:ext cx="2853649" cy="1604394"/>
          </a:xfrm>
          <a:prstGeom prst="rect">
            <a:avLst/>
          </a:prstGeom>
        </p:spPr>
      </p:pic>
      <p:sp>
        <p:nvSpPr>
          <p:cNvPr id="12" name="Прямоугольник 11"/>
          <p:cNvSpPr/>
          <p:nvPr/>
        </p:nvSpPr>
        <p:spPr>
          <a:xfrm>
            <a:off x="321422" y="1551942"/>
            <a:ext cx="2853649" cy="2067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8442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3347"/>
            <a:ext cx="12192000" cy="6854653"/>
          </a:xfrm>
          <a:prstGeom prst="rect">
            <a:avLst/>
          </a:prstGeom>
        </p:spPr>
      </p:pic>
      <p:sp>
        <p:nvSpPr>
          <p:cNvPr id="3" name="Прямоугольник 2"/>
          <p:cNvSpPr/>
          <p:nvPr/>
        </p:nvSpPr>
        <p:spPr>
          <a:xfrm>
            <a:off x="0" y="0"/>
            <a:ext cx="12192000" cy="97276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0" y="6478621"/>
            <a:ext cx="12192000" cy="525294"/>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48076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72497" y="46638"/>
            <a:ext cx="9555645" cy="1117686"/>
          </a:xfrm>
          <a:solidFill>
            <a:schemeClr val="bg1">
              <a:lumMod val="65000"/>
            </a:schemeClr>
          </a:solidFill>
        </p:spPr>
        <p:txBody>
          <a:bodyPr>
            <a:normAutofit fontScale="90000"/>
          </a:bodyPr>
          <a:lstStyle/>
          <a:p>
            <a:pPr algn="ctr"/>
            <a:r>
              <a:rPr lang="ru-RU" dirty="0"/>
              <a:t> </a:t>
            </a:r>
            <a:r>
              <a:rPr lang="ru-RU" sz="3600" b="1" dirty="0" smtClean="0">
                <a:solidFill>
                  <a:schemeClr val="bg1"/>
                </a:solidFill>
                <a:latin typeface="Arial Black" panose="020B0A04020102020204" pitchFamily="34" charset="0"/>
              </a:rPr>
              <a:t>Технология диалога</a:t>
            </a:r>
            <a:br>
              <a:rPr lang="ru-RU" sz="3600" b="1" dirty="0" smtClean="0">
                <a:solidFill>
                  <a:schemeClr val="bg1"/>
                </a:solidFill>
                <a:latin typeface="Arial Black" panose="020B0A04020102020204" pitchFamily="34" charset="0"/>
              </a:rPr>
            </a:br>
            <a:r>
              <a:rPr lang="ru-RU" sz="3600" b="1" dirty="0" smtClean="0">
                <a:solidFill>
                  <a:schemeClr val="bg1"/>
                </a:solidFill>
                <a:latin typeface="Arial Black" panose="020B0A04020102020204" pitchFamily="34" charset="0"/>
              </a:rPr>
              <a:t> </a:t>
            </a:r>
            <a:r>
              <a:rPr lang="ru-RU" sz="3600" b="1" dirty="0">
                <a:solidFill>
                  <a:schemeClr val="bg1"/>
                </a:solidFill>
                <a:latin typeface="Arial Black" panose="020B0A04020102020204" pitchFamily="34" charset="0"/>
              </a:rPr>
              <a:t>«педагог – </a:t>
            </a:r>
            <a:r>
              <a:rPr lang="ru-RU" sz="3600" b="1" dirty="0" smtClean="0">
                <a:solidFill>
                  <a:schemeClr val="bg1"/>
                </a:solidFill>
                <a:latin typeface="Arial Black" panose="020B0A04020102020204" pitchFamily="34" charset="0"/>
              </a:rPr>
              <a:t>воспитанник»</a:t>
            </a:r>
            <a:endParaRPr lang="ru-RU" sz="3600" b="1" dirty="0">
              <a:solidFill>
                <a:schemeClr val="bg1"/>
              </a:solidFill>
              <a:latin typeface="Arial Black" panose="020B0A04020102020204" pitchFamily="34" charset="0"/>
            </a:endParaRPr>
          </a:p>
        </p:txBody>
      </p:sp>
      <p:sp>
        <p:nvSpPr>
          <p:cNvPr id="3" name="Объект 2"/>
          <p:cNvSpPr>
            <a:spLocks noGrp="1"/>
          </p:cNvSpPr>
          <p:nvPr>
            <p:ph idx="1"/>
          </p:nvPr>
        </p:nvSpPr>
        <p:spPr>
          <a:xfrm>
            <a:off x="122830" y="1334530"/>
            <a:ext cx="11805313" cy="5380169"/>
          </a:xfrm>
        </p:spPr>
        <p:txBody>
          <a:bodyPr>
            <a:normAutofit fontScale="40000" lnSpcReduction="20000"/>
          </a:bodyPr>
          <a:lstStyle/>
          <a:p>
            <a:pPr marL="0" indent="0" algn="just">
              <a:buNone/>
            </a:pPr>
            <a:r>
              <a:rPr lang="ru-RU" sz="4000" b="1" u="sng" dirty="0"/>
              <a:t>1. Стадия накопления согласий.</a:t>
            </a:r>
            <a:r>
              <a:rPr lang="ru-RU" sz="4000" u="sng" dirty="0"/>
              <a:t> </a:t>
            </a:r>
            <a:r>
              <a:rPr lang="ru-RU" sz="4000" dirty="0"/>
              <a:t>Цель стадии состоит в наращивании количества согласий: утвердительных позитивных реакций воспитанника, как словесных, так и невербальных. Для этого педагог использует следующие приёмы</a:t>
            </a:r>
            <a:r>
              <a:rPr lang="ru-RU" sz="4000" dirty="0" smtClean="0"/>
              <a:t>: нейтральные </a:t>
            </a:r>
            <a:r>
              <a:rPr lang="ru-RU" sz="4000" dirty="0"/>
              <a:t>высказывания, не задевающие проблем школьника (желательно без вопросительной интонации);</a:t>
            </a:r>
          </a:p>
          <a:p>
            <a:r>
              <a:rPr lang="ru-RU" dirty="0"/>
              <a:t>просьба об очевидно необходимой помощи;</a:t>
            </a:r>
          </a:p>
          <a:p>
            <a:r>
              <a:rPr lang="ru-RU" dirty="0"/>
              <a:t>вежливое и уважительное обращение к воспитаннику;</a:t>
            </a:r>
          </a:p>
          <a:p>
            <a:r>
              <a:rPr lang="ru-RU" dirty="0"/>
              <a:t>безобидный юмор, направленный на нейтральный вещи и явления и др.</a:t>
            </a:r>
          </a:p>
          <a:p>
            <a:r>
              <a:rPr lang="ru-RU" dirty="0"/>
              <a:t>Признак возможности перехода к следующей стадии: согласие с педагогом не вызывает у воспитанника внутреннего </a:t>
            </a:r>
            <a:r>
              <a:rPr lang="ru-RU" dirty="0" smtClean="0"/>
              <a:t>сопротивления.</a:t>
            </a:r>
          </a:p>
          <a:p>
            <a:pPr marL="0" indent="0">
              <a:buNone/>
            </a:pPr>
            <a:r>
              <a:rPr lang="ru-RU" sz="4000" b="1" u="sng" dirty="0" smtClean="0"/>
              <a:t>2</a:t>
            </a:r>
            <a:r>
              <a:rPr lang="ru-RU" sz="4000" b="1" u="sng" dirty="0"/>
              <a:t>. Стадия поиска интересов</a:t>
            </a:r>
            <a:r>
              <a:rPr lang="ru-RU" sz="4000" b="1" dirty="0"/>
              <a:t>.</a:t>
            </a:r>
            <a:r>
              <a:rPr lang="ru-RU" sz="4000" dirty="0"/>
              <a:t> Цель: создание положительного эмоционального фона общения «педагог – воспитанник». Основной способ – обращение к действительным интересам подростка. Некоторые приёмы</a:t>
            </a:r>
            <a:r>
              <a:rPr lang="ru-RU" sz="4000" dirty="0" smtClean="0"/>
              <a:t>: подчёркивание </a:t>
            </a:r>
            <a:r>
              <a:rPr lang="ru-RU" sz="4000" dirty="0"/>
              <a:t>особенности, оригинальности высказываний подростка («Это ты здорово придумал (отметил, сказал, сделал)»);</a:t>
            </a:r>
          </a:p>
          <a:p>
            <a:r>
              <a:rPr lang="ru-RU" dirty="0"/>
              <a:t>просьба о детализации («Напомни, пожалуйста»);</a:t>
            </a:r>
          </a:p>
          <a:p>
            <a:r>
              <a:rPr lang="ru-RU" dirty="0"/>
              <a:t>фиксация эмоциональных совпадений («Мне тоже понравилось»);</a:t>
            </a:r>
          </a:p>
          <a:p>
            <a:r>
              <a:rPr lang="ru-RU" dirty="0"/>
              <a:t>предоставление возможности для проявления воспитанником своей компетентности (обращение с вопросом, ответ на который наверняка подросток знает);</a:t>
            </a:r>
          </a:p>
          <a:p>
            <a:r>
              <a:rPr lang="ru-RU" dirty="0"/>
              <a:t>невербальные приёмы «присоединения» к состоянию воспитанника (жестами, мимикой, ритмом говорения, позой и т. д.).</a:t>
            </a:r>
          </a:p>
          <a:p>
            <a:r>
              <a:rPr lang="ru-RU" dirty="0"/>
              <a:t>Признак возможности перехода к следующей стадии: обозначение воспитанником перед педагогом своих </a:t>
            </a:r>
            <a:r>
              <a:rPr lang="ru-RU" dirty="0" smtClean="0"/>
              <a:t>интересов.</a:t>
            </a:r>
          </a:p>
          <a:p>
            <a:pPr marL="0" indent="0">
              <a:buNone/>
            </a:pPr>
            <a:r>
              <a:rPr lang="ru-RU" sz="4000" b="1" u="sng" dirty="0" smtClean="0"/>
              <a:t>3</a:t>
            </a:r>
            <a:r>
              <a:rPr lang="ru-RU" sz="4000" b="1" u="sng" dirty="0"/>
              <a:t>. Стадия принятия особенных качеств.</a:t>
            </a:r>
            <a:r>
              <a:rPr lang="ru-RU" sz="4300" dirty="0"/>
              <a:t> </a:t>
            </a:r>
            <a:r>
              <a:rPr lang="ru-RU" sz="4000" dirty="0"/>
              <a:t>Цель: выход контакта на уровень относительной личностной открытости. Важно помнить: особенные качества – не значит только «плохие». Основные правила</a:t>
            </a:r>
            <a:r>
              <a:rPr lang="ru-RU" sz="4000" dirty="0" smtClean="0"/>
              <a:t>: демонстрировать </a:t>
            </a:r>
            <a:r>
              <a:rPr lang="ru-RU" sz="4000" dirty="0"/>
              <a:t>принятие как воспитанника вообще, так и заявленных им качеств в частности;</a:t>
            </a:r>
          </a:p>
          <a:p>
            <a:r>
              <a:rPr lang="ru-RU" dirty="0"/>
              <a:t>нельзя возражать, спорить, иначе оценивать заявленные воспитанником качества;</a:t>
            </a:r>
          </a:p>
          <a:p>
            <a:r>
              <a:rPr lang="ru-RU" dirty="0"/>
              <a:t>нельзя демонстрировать сомнение в наличии этих качеств.</a:t>
            </a:r>
          </a:p>
          <a:p>
            <a:r>
              <a:rPr lang="ru-RU" dirty="0"/>
              <a:t>Признак возможности перехода к следующей стадии: появление в высказываниях подростка критических замечаний в отношении себя или признаков самокритики (самоирония, лёгкое сомнение в правильности своего поступка и т. п.).</a:t>
            </a:r>
          </a:p>
        </p:txBody>
      </p:sp>
      <p:pic>
        <p:nvPicPr>
          <p:cNvPr id="4" name="Picture 14" descr="102879_книга _Поляко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479" y="46638"/>
            <a:ext cx="858352" cy="1287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077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176963"/>
          </a:xfrm>
        </p:spPr>
        <p:txBody>
          <a:bodyPr>
            <a:normAutofit fontScale="47500" lnSpcReduction="20000"/>
          </a:bodyPr>
          <a:lstStyle/>
          <a:p>
            <a:pPr marL="0" indent="0" algn="just">
              <a:buNone/>
            </a:pPr>
            <a:r>
              <a:rPr lang="ru-RU" sz="3400" b="1" u="sng" dirty="0"/>
              <a:t>4. Стадия выяснения «опасных» качеств (качеств, неблагоприятных для взаимодействия</a:t>
            </a:r>
            <a:r>
              <a:rPr lang="ru-RU" sz="3400" dirty="0"/>
              <a:t>). Содержание деятельности педагога на этой стадии составляют осторожные расспросы о деталях ситуаций, в которых подросток подаёт себя в невыгодном свете, а также обсуждение совершившихся и возможных последствий поступков воспитанника.</a:t>
            </a:r>
          </a:p>
          <a:p>
            <a:r>
              <a:rPr lang="ru-RU" sz="3400" dirty="0"/>
              <a:t>Признак возможности перехода к следующей стадии: рассказы воспитанника о прошлых событиях своей жизни, об окружающих его людях</a:t>
            </a:r>
            <a:r>
              <a:rPr lang="ru-RU" sz="3400" dirty="0" smtClean="0"/>
              <a:t>.</a:t>
            </a:r>
          </a:p>
          <a:p>
            <a:endParaRPr lang="ru-RU" sz="3400" dirty="0"/>
          </a:p>
          <a:p>
            <a:pPr marL="0" indent="0" algn="just">
              <a:buNone/>
            </a:pPr>
            <a:r>
              <a:rPr lang="ru-RU" sz="3400" b="1" u="sng" dirty="0" smtClean="0"/>
              <a:t>5</a:t>
            </a:r>
            <a:r>
              <a:rPr lang="ru-RU" sz="3400" b="1" u="sng" dirty="0"/>
              <a:t>. Стадия совместного анализа. </a:t>
            </a:r>
            <a:r>
              <a:rPr lang="ru-RU" sz="3400" dirty="0"/>
              <a:t>Другое название: стадия выявления личностной идентификации воспитанника. Личностная идентификация – это соотнесение себя с другими людьми, как привлекательными, так и антипатичными. Иначе говоря, на этой стадии подростку предстоит «увидеть свои качества в других людях», «посмотреть на себя со стороны» Содержанием деятельности педагога являются поддержка говорения, обсуждения подростком темы значимости людей и их роли в событиях его жизни, помощь в анализе поступков и отношений.</a:t>
            </a:r>
          </a:p>
          <a:p>
            <a:r>
              <a:rPr lang="ru-RU" dirty="0" smtClean="0"/>
              <a:t>Возможные </a:t>
            </a:r>
            <a:r>
              <a:rPr lang="ru-RU" dirty="0"/>
              <a:t>действия педагога:</a:t>
            </a:r>
          </a:p>
          <a:p>
            <a:r>
              <a:rPr lang="ru-RU" dirty="0"/>
              <a:t>анализ педагогом в общении с подростком своих мотивов и намерений при совершении тех или иных поступков;</a:t>
            </a:r>
          </a:p>
          <a:p>
            <a:r>
              <a:rPr lang="ru-RU" dirty="0"/>
              <a:t>совместный анализ причин </a:t>
            </a:r>
            <a:r>
              <a:rPr lang="ru-RU" dirty="0" err="1"/>
              <a:t>несовершения</a:t>
            </a:r>
            <a:r>
              <a:rPr lang="ru-RU" dirty="0"/>
              <a:t> подростком тех или иных поступков;</a:t>
            </a:r>
          </a:p>
          <a:p>
            <a:r>
              <a:rPr lang="ru-RU" dirty="0"/>
              <a:t>просьба сравнить себя со средним человеком и совместное обсуждение этого сравнения.</a:t>
            </a:r>
          </a:p>
          <a:p>
            <a:r>
              <a:rPr lang="ru-RU" dirty="0"/>
              <a:t>Завершение этой стадии – вывод о том, что необходим самоконтроль и самоуправление своими действиями и поведением и предложение педагогом подростку помощи в освоении способов контроля и самоконтроля.</a:t>
            </a:r>
          </a:p>
          <a:p>
            <a:r>
              <a:rPr lang="ru-RU" dirty="0"/>
              <a:t>Признак возможности перехода к следующей стадии: принятие воспитанником предложенной педагогом помощи в выработке правил и способов контроля и самоконтроля</a:t>
            </a:r>
            <a:r>
              <a:rPr lang="ru-RU" dirty="0" smtClean="0"/>
              <a:t>.</a:t>
            </a:r>
          </a:p>
          <a:p>
            <a:endParaRPr lang="ru-RU" dirty="0" smtClean="0"/>
          </a:p>
          <a:p>
            <a:pPr marL="0" indent="0" algn="just">
              <a:buNone/>
            </a:pPr>
            <a:r>
              <a:rPr lang="ru-RU" sz="3400" b="1" u="sng" dirty="0"/>
              <a:t>6. Стадия выбора действий</a:t>
            </a:r>
            <a:r>
              <a:rPr lang="ru-RU" sz="3400" b="1" dirty="0"/>
              <a:t>. Совместная с воспитанником выработка правил и способов действия в той или иной ситуации и в жизни в целом. Логика действий: от конкретных проблемных для подростка ситуаций – к общей программе самовоспитания.</a:t>
            </a:r>
          </a:p>
          <a:p>
            <a:r>
              <a:rPr lang="ru-RU" dirty="0" smtClean="0"/>
              <a:t>Главный </a:t>
            </a:r>
            <a:r>
              <a:rPr lang="ru-RU" dirty="0"/>
              <a:t>признак достижения результата технологии: стремление школьника общаться с педагогом, применившим данную технологию, обсуждать с ним свои дела и проблемы.</a:t>
            </a:r>
          </a:p>
          <a:p>
            <a:r>
              <a:rPr lang="ru-RU" dirty="0"/>
              <a:t>Возможные (предполагаемые, но не гарантированные) эффекты: совместные дела педагога и школьника на основе общих интересов, учебная помощь педагога, изменение круга общения подростка или позиции подростка в прежнем круге общения и т.д.</a:t>
            </a:r>
          </a:p>
          <a:p>
            <a:r>
              <a:rPr lang="ru-RU" dirty="0"/>
              <a:t> </a:t>
            </a:r>
          </a:p>
          <a:p>
            <a:endParaRPr lang="ru-RU" dirty="0"/>
          </a:p>
        </p:txBody>
      </p:sp>
    </p:spTree>
    <p:extLst>
      <p:ext uri="{BB962C8B-B14F-4D97-AF65-F5344CB8AC3E}">
        <p14:creationId xmlns:p14="http://schemas.microsoft.com/office/powerpoint/2010/main" val="106948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3347"/>
            <a:ext cx="12192000" cy="6854653"/>
          </a:xfrm>
          <a:prstGeom prst="rect">
            <a:avLst/>
          </a:prstGeom>
        </p:spPr>
      </p:pic>
      <p:sp>
        <p:nvSpPr>
          <p:cNvPr id="5" name="Прямоугольник 4"/>
          <p:cNvSpPr/>
          <p:nvPr/>
        </p:nvSpPr>
        <p:spPr>
          <a:xfrm>
            <a:off x="26618" y="-11466"/>
            <a:ext cx="12105564" cy="914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0" y="6402474"/>
            <a:ext cx="12203518" cy="455526"/>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35310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255595" y="2259106"/>
            <a:ext cx="10348269" cy="1485669"/>
          </a:xfrm>
        </p:spPr>
        <p:txBody>
          <a:bodyPr>
            <a:normAutofit fontScale="90000"/>
          </a:bodyPr>
          <a:lstStyle/>
          <a:p>
            <a:pPr algn="ctr"/>
            <a:r>
              <a:rPr lang="ru-RU" sz="3600" b="1" dirty="0">
                <a:solidFill>
                  <a:schemeClr val="bg1">
                    <a:lumMod val="50000"/>
                  </a:schemeClr>
                </a:solidFill>
                <a:latin typeface="Arial Black" panose="020B0A04020102020204" pitchFamily="34" charset="0"/>
              </a:rPr>
              <a:t>Профилактика</a:t>
            </a:r>
            <a:br>
              <a:rPr lang="ru-RU" sz="3600" b="1" dirty="0">
                <a:solidFill>
                  <a:schemeClr val="bg1">
                    <a:lumMod val="50000"/>
                  </a:schemeClr>
                </a:solidFill>
                <a:latin typeface="Arial Black" panose="020B0A04020102020204" pitchFamily="34" charset="0"/>
              </a:rPr>
            </a:br>
            <a:r>
              <a:rPr lang="ru-RU" sz="3600" b="1" dirty="0">
                <a:solidFill>
                  <a:schemeClr val="bg1">
                    <a:lumMod val="50000"/>
                  </a:schemeClr>
                </a:solidFill>
                <a:latin typeface="Arial Black" panose="020B0A04020102020204" pitchFamily="34" charset="0"/>
              </a:rPr>
              <a:t> деструктивного поведения учащихся. Формы и технологии</a:t>
            </a:r>
            <a:endParaRPr lang="ru-RU" sz="3600" dirty="0">
              <a:solidFill>
                <a:schemeClr val="bg1">
                  <a:lumMod val="50000"/>
                </a:schemeClr>
              </a:solidFill>
            </a:endParaRPr>
          </a:p>
        </p:txBody>
      </p:sp>
      <p:sp>
        <p:nvSpPr>
          <p:cNvPr id="5" name="Текст 4"/>
          <p:cNvSpPr>
            <a:spLocks noGrp="1"/>
          </p:cNvSpPr>
          <p:nvPr>
            <p:ph type="body" idx="1"/>
          </p:nvPr>
        </p:nvSpPr>
        <p:spPr>
          <a:xfrm>
            <a:off x="213663" y="3839369"/>
            <a:ext cx="11390201" cy="1500187"/>
          </a:xfrm>
        </p:spPr>
        <p:txBody>
          <a:bodyPr/>
          <a:lstStyle/>
          <a:p>
            <a:pPr algn="ctr"/>
            <a:r>
              <a:rPr lang="ru-RU" dirty="0">
                <a:solidFill>
                  <a:schemeClr val="tx1"/>
                </a:solidFill>
              </a:rPr>
              <a:t>Апасова Светлана Владимировна</a:t>
            </a:r>
            <a:r>
              <a:rPr lang="ru-RU" dirty="0" smtClean="0">
                <a:solidFill>
                  <a:schemeClr val="tx1"/>
                </a:solidFill>
              </a:rPr>
              <a:t>,</a:t>
            </a:r>
          </a:p>
          <a:p>
            <a:pPr algn="ctr"/>
            <a:r>
              <a:rPr lang="ru-RU" dirty="0" smtClean="0">
                <a:solidFill>
                  <a:schemeClr val="tx1"/>
                </a:solidFill>
              </a:rPr>
              <a:t> </a:t>
            </a:r>
            <a:r>
              <a:rPr lang="ru-RU" dirty="0">
                <a:solidFill>
                  <a:schemeClr val="tx1"/>
                </a:solidFill>
              </a:rPr>
              <a:t>заместитель директора МБОУ ОДПО ЦРО </a:t>
            </a:r>
            <a:r>
              <a:rPr lang="ru-RU" dirty="0" err="1">
                <a:solidFill>
                  <a:schemeClr val="tx1"/>
                </a:solidFill>
              </a:rPr>
              <a:t>г.о</a:t>
            </a:r>
            <a:r>
              <a:rPr lang="ru-RU" dirty="0">
                <a:solidFill>
                  <a:schemeClr val="tx1"/>
                </a:solidFill>
              </a:rPr>
              <a:t>. Самара</a:t>
            </a:r>
          </a:p>
        </p:txBody>
      </p:sp>
      <p:pic>
        <p:nvPicPr>
          <p:cNvPr id="6" name="Рисунок 5"/>
          <p:cNvPicPr>
            <a:picLocks noChangeAspect="1"/>
          </p:cNvPicPr>
          <p:nvPr/>
        </p:nvPicPr>
        <p:blipFill>
          <a:blip r:embed="rId2"/>
          <a:stretch>
            <a:fillRect/>
          </a:stretch>
        </p:blipFill>
        <p:spPr>
          <a:xfrm>
            <a:off x="3604027" y="530107"/>
            <a:ext cx="3139712" cy="1066892"/>
          </a:xfrm>
          <a:prstGeom prst="rect">
            <a:avLst/>
          </a:prstGeom>
        </p:spPr>
      </p:pic>
    </p:spTree>
    <p:extLst>
      <p:ext uri="{BB962C8B-B14F-4D97-AF65-F5344CB8AC3E}">
        <p14:creationId xmlns:p14="http://schemas.microsoft.com/office/powerpoint/2010/main" val="3157745729"/>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Апасова_Конкурс проектных инициатив</Template>
  <TotalTime>2374</TotalTime>
  <Words>1727</Words>
  <Application>Microsoft Office PowerPoint</Application>
  <PresentationFormat>Широкоэкранный</PresentationFormat>
  <Paragraphs>149</Paragraphs>
  <Slides>31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Arial</vt:lpstr>
      <vt:lpstr>Arial Black</vt:lpstr>
      <vt:lpstr>Calibri</vt:lpstr>
      <vt:lpstr>Calibri Light</vt:lpstr>
      <vt:lpstr>Times New Roman</vt:lpstr>
      <vt:lpstr>Тема Office</vt:lpstr>
      <vt:lpstr> Профилактика  деструктивного поведения учащихся. Формы и технологии</vt:lpstr>
      <vt:lpstr>Риски и способы защиты в социальной ситуации развития подростка</vt:lpstr>
      <vt:lpstr>Презентация PowerPoint</vt:lpstr>
      <vt:lpstr>Маркеры, отражающие состояние ребенка</vt:lpstr>
      <vt:lpstr>Презентация PowerPoint</vt:lpstr>
      <vt:lpstr>Внешний вид: мимика, поза, одежда</vt:lpstr>
      <vt:lpstr>Полезный досуг в дополнительном образовании</vt:lpstr>
      <vt:lpstr>Профилактика подросткового суицида</vt:lpstr>
      <vt:lpstr>Направления  работы на уровне класса</vt:lpstr>
      <vt:lpstr>Учебные пособия издательства «Просвещение»</vt:lpstr>
      <vt:lpstr>Формирование позитивных жизненных перспектив</vt:lpstr>
      <vt:lpstr>Участие во Всероссийских проектах</vt:lpstr>
      <vt:lpstr>Конкурс «Большая перемена»</vt:lpstr>
      <vt:lpstr>Какую работу проводить  для снижения подверженности влиянию группы?</vt:lpstr>
      <vt:lpstr>Какую работу проводить для снижения уровня тревожности и повышения самоконтроля поведения?  </vt:lpstr>
      <vt:lpstr>Какую работу проводить для снижения  принятия асоциальных установок социума?</vt:lpstr>
      <vt:lpstr>Какую работу проводить для снижения  наркопотребления в социальном окружении?</vt:lpstr>
      <vt:lpstr>Комплексные профилактические программы</vt:lpstr>
      <vt:lpstr>Работа с группой риска</vt:lpstr>
      <vt:lpstr>Специальная психолого-педагогическая поддержка и сопровождение</vt:lpstr>
      <vt:lpstr>Проекты и профилактические программы</vt:lpstr>
      <vt:lpstr>Развитие навыков саморефлексии и организация деятельности, альтернативной девиантному поведению</vt:lpstr>
      <vt:lpstr>Главной защитой от деструктивного влияния на ребёнка являются правильно выбранные профилактические меры</vt:lpstr>
      <vt:lpstr>Советы родителям</vt:lpstr>
      <vt:lpstr>Советы родителям</vt:lpstr>
      <vt:lpstr>Интернет-порталы самостоятельной работы и обучения</vt:lpstr>
      <vt:lpstr>Презентация PowerPoint</vt:lpstr>
      <vt:lpstr> Технология диалога  «педагог – воспитанник»</vt:lpstr>
      <vt:lpstr>Презентация PowerPoint</vt:lpstr>
      <vt:lpstr>Презентация PowerPoint</vt:lpstr>
      <vt:lpstr>Профилактика  деструктивного поведения учащихся. Формы и технологии</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Апасова Светлана</dc:creator>
  <cp:lastModifiedBy>Апасова Светлана</cp:lastModifiedBy>
  <cp:revision>179</cp:revision>
  <cp:lastPrinted>2022-03-02T09:21:11Z</cp:lastPrinted>
  <dcterms:created xsi:type="dcterms:W3CDTF">2020-10-06T06:31:51Z</dcterms:created>
  <dcterms:modified xsi:type="dcterms:W3CDTF">2022-03-02T09:23:40Z</dcterms:modified>
</cp:coreProperties>
</file>