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6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7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3EEB4-6C36-429A-95C1-2867208B9754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F5672-679B-4743-BA10-0A02366FB18D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74431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3EEB4-6C36-429A-95C1-2867208B9754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F5672-679B-4743-BA10-0A02366FB1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4355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3EEB4-6C36-429A-95C1-2867208B9754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F5672-679B-4743-BA10-0A02366FB18D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8928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3EEB4-6C36-429A-95C1-2867208B9754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F5672-679B-4743-BA10-0A02366FB1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994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3EEB4-6C36-429A-95C1-2867208B9754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F5672-679B-4743-BA10-0A02366FB1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5436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3EEB4-6C36-429A-95C1-2867208B9754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F5672-679B-4743-BA10-0A02366FB1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3359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3EEB4-6C36-429A-95C1-2867208B9754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F5672-679B-4743-BA10-0A02366FB1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4528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7D3EEB4-6C36-429A-95C1-2867208B9754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59F5672-679B-4743-BA10-0A02366FB1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980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3EEB4-6C36-429A-95C1-2867208B9754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F5672-679B-4743-BA10-0A02366FB1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644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3EEB4-6C36-429A-95C1-2867208B9754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F5672-679B-4743-BA10-0A02366FB1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3476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3EEB4-6C36-429A-95C1-2867208B9754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9F5672-679B-4743-BA10-0A02366FB1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976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67D3EEB4-6C36-429A-95C1-2867208B9754}" type="datetimeFigureOut">
              <a:rPr lang="ru-RU" smtClean="0"/>
              <a:t>02.03.2022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59F5672-679B-4743-BA10-0A02366FB18D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9918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Профилактика деструктивного поведения в школе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Подготовила: </a:t>
            </a:r>
            <a:r>
              <a:rPr lang="ru-RU" dirty="0" err="1" smtClean="0"/>
              <a:t>Блинова</a:t>
            </a:r>
            <a:r>
              <a:rPr lang="ru-RU" dirty="0" smtClean="0"/>
              <a:t> Екатерина Юрьевна</a:t>
            </a:r>
          </a:p>
          <a:p>
            <a:r>
              <a:rPr lang="ru-RU" dirty="0" smtClean="0"/>
              <a:t>Педагог-психолог ГБОУ СОШ №1 «ОЦ» с. </a:t>
            </a:r>
            <a:r>
              <a:rPr lang="ru-RU" dirty="0" err="1" smtClean="0"/>
              <a:t>Кинель</a:t>
            </a:r>
            <a:r>
              <a:rPr lang="ru-RU" dirty="0" smtClean="0"/>
              <a:t>-Черкассы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5955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416676" y="785611"/>
            <a:ext cx="9543245" cy="5061397"/>
          </a:xfrm>
        </p:spPr>
        <p:txBody>
          <a:bodyPr>
            <a:normAutofit/>
          </a:bodyPr>
          <a:lstStyle/>
          <a:p>
            <a:pPr algn="just"/>
            <a:r>
              <a:rPr lang="ru-RU" sz="3200" dirty="0"/>
              <a:t>Деструктивное поведение – это разрушительное поведение, отклоняющееся от социальных и психологических норм, приводящее к нарушению качества жизни человека, снижению критичности к своему поведению, когнитивным искажениям восприятия и понимания происходящего, снижению самооценки и эмоциональным нарушениям, что в итоге, приводит к состоянию социальной </a:t>
            </a:r>
            <a:r>
              <a:rPr lang="ru-RU" sz="3200" dirty="0" err="1"/>
              <a:t>дезадаптации</a:t>
            </a:r>
            <a:r>
              <a:rPr lang="ru-RU" sz="3200" dirty="0"/>
              <a:t> личности, вплоть до ее полной изоляции.</a:t>
            </a:r>
          </a:p>
        </p:txBody>
      </p:sp>
    </p:spTree>
    <p:extLst>
      <p:ext uri="{BB962C8B-B14F-4D97-AF65-F5344CB8AC3E}">
        <p14:creationId xmlns:p14="http://schemas.microsoft.com/office/powerpoint/2010/main" val="1688958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559131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Виды деструктивного поведения: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75763" y="1738648"/>
            <a:ext cx="10279917" cy="4130446"/>
          </a:xfrm>
        </p:spPr>
        <p:txBody>
          <a:bodyPr numCol="2">
            <a:normAutofit fontScale="40000" lnSpcReduction="20000"/>
          </a:bodyPr>
          <a:lstStyle/>
          <a:p>
            <a:pPr marL="0" indent="0">
              <a:buNone/>
            </a:pPr>
            <a:r>
              <a:rPr lang="ru-RU" sz="2400" dirty="0" smtClean="0"/>
              <a:t> </a:t>
            </a:r>
          </a:p>
          <a:p>
            <a:pPr marL="0" indent="0" algn="just">
              <a:buNone/>
            </a:pPr>
            <a:endParaRPr lang="ru-RU" sz="2400" dirty="0"/>
          </a:p>
          <a:p>
            <a:pPr marL="0" indent="0" algn="just">
              <a:buNone/>
            </a:pPr>
            <a:endParaRPr lang="ru-RU" sz="3100" dirty="0" smtClean="0"/>
          </a:p>
          <a:p>
            <a:pPr marL="0" indent="0" algn="just">
              <a:buNone/>
            </a:pPr>
            <a:r>
              <a:rPr lang="ru-RU" sz="5000" dirty="0" smtClean="0"/>
              <a:t>Отклоняющееся </a:t>
            </a:r>
            <a:r>
              <a:rPr lang="ru-RU" sz="5000" dirty="0"/>
              <a:t>поведение, </a:t>
            </a:r>
            <a:endParaRPr lang="ru-RU" sz="5000" dirty="0" smtClean="0"/>
          </a:p>
          <a:p>
            <a:pPr marL="0" indent="0" algn="just">
              <a:buNone/>
            </a:pPr>
            <a:r>
              <a:rPr lang="ru-RU" sz="5000" dirty="0" smtClean="0"/>
              <a:t>не </a:t>
            </a:r>
            <a:r>
              <a:rPr lang="ru-RU" sz="5000" dirty="0"/>
              <a:t>попадающее </a:t>
            </a:r>
            <a:endParaRPr lang="ru-RU" sz="5000" dirty="0" smtClean="0"/>
          </a:p>
          <a:p>
            <a:pPr marL="0" indent="0" algn="just">
              <a:buNone/>
            </a:pPr>
            <a:r>
              <a:rPr lang="ru-RU" sz="5000" dirty="0" smtClean="0"/>
              <a:t>в </a:t>
            </a:r>
            <a:r>
              <a:rPr lang="ru-RU" sz="5000" dirty="0"/>
              <a:t>категорию </a:t>
            </a:r>
            <a:r>
              <a:rPr lang="ru-RU" sz="5000" dirty="0" smtClean="0"/>
              <a:t>противоправного</a:t>
            </a:r>
          </a:p>
          <a:p>
            <a:pPr marL="0" indent="0">
              <a:buNone/>
            </a:pPr>
            <a:endParaRPr lang="ru-RU" sz="4400" dirty="0"/>
          </a:p>
          <a:p>
            <a:pPr marL="0" indent="0">
              <a:buNone/>
            </a:pPr>
            <a:endParaRPr lang="ru-RU" sz="4400" dirty="0" smtClean="0"/>
          </a:p>
          <a:p>
            <a:pPr marL="0" indent="0">
              <a:buNone/>
            </a:pPr>
            <a:endParaRPr lang="ru-RU" sz="4400" dirty="0"/>
          </a:p>
          <a:p>
            <a:pPr marL="0" indent="0">
              <a:buNone/>
            </a:pPr>
            <a:endParaRPr lang="ru-RU" sz="4400" dirty="0" smtClean="0"/>
          </a:p>
          <a:p>
            <a:pPr marL="0" indent="0">
              <a:buNone/>
            </a:pPr>
            <a:endParaRPr lang="ru-RU" sz="4400" dirty="0"/>
          </a:p>
          <a:p>
            <a:pPr marL="0" indent="0">
              <a:buNone/>
            </a:pPr>
            <a:endParaRPr lang="ru-RU" sz="4400" dirty="0" smtClean="0"/>
          </a:p>
          <a:p>
            <a:pPr marL="0" indent="0">
              <a:buNone/>
            </a:pPr>
            <a:endParaRPr lang="ru-RU" sz="4400" dirty="0"/>
          </a:p>
          <a:p>
            <a:pPr marL="0" indent="0" algn="r">
              <a:buNone/>
            </a:pPr>
            <a:r>
              <a:rPr lang="ru-RU" sz="4400" dirty="0" err="1" smtClean="0"/>
              <a:t>Делинквентное</a:t>
            </a:r>
            <a:r>
              <a:rPr lang="ru-RU" sz="4400" dirty="0" smtClean="0"/>
              <a:t> (противоправное) поведение:</a:t>
            </a:r>
          </a:p>
          <a:p>
            <a:pPr marL="0" indent="0" algn="r">
              <a:buNone/>
            </a:pPr>
            <a:r>
              <a:rPr lang="ru-RU" sz="4400" dirty="0" err="1" smtClean="0"/>
              <a:t>Аддиктивное</a:t>
            </a:r>
            <a:r>
              <a:rPr lang="ru-RU" sz="4400" dirty="0" smtClean="0"/>
              <a:t> поведение</a:t>
            </a:r>
          </a:p>
          <a:p>
            <a:pPr marL="0" indent="0" algn="r">
              <a:buNone/>
            </a:pPr>
            <a:r>
              <a:rPr lang="ru-RU" sz="4400" dirty="0" smtClean="0"/>
              <a:t>Агрессивное поведение</a:t>
            </a:r>
          </a:p>
          <a:p>
            <a:pPr marL="0" indent="0" algn="r">
              <a:buNone/>
            </a:pPr>
            <a:r>
              <a:rPr lang="ru-RU" sz="4400" dirty="0" smtClean="0"/>
              <a:t>Суицидальное поведение</a:t>
            </a:r>
          </a:p>
          <a:p>
            <a:pPr marL="0" indent="0" algn="r">
              <a:buNone/>
            </a:pPr>
            <a:r>
              <a:rPr lang="ru-RU" sz="4400" dirty="0" smtClean="0"/>
              <a:t>Патологически сексуальное поведение</a:t>
            </a:r>
          </a:p>
          <a:p>
            <a:pPr marL="0" indent="0" algn="r">
              <a:buNone/>
            </a:pPr>
            <a:r>
              <a:rPr lang="ru-RU" sz="4400" dirty="0" smtClean="0"/>
              <a:t>Социально-паразитарное поведение</a:t>
            </a:r>
          </a:p>
          <a:p>
            <a:pPr marL="0" indent="0" algn="r">
              <a:buNone/>
            </a:pPr>
            <a:r>
              <a:rPr lang="ru-RU" sz="4400" dirty="0" smtClean="0"/>
              <a:t>Отклоняющееся поведение на основе социально-личностной самореализации</a:t>
            </a:r>
          </a:p>
          <a:p>
            <a:pPr>
              <a:buFont typeface="Arial" panose="020B0604020202020204" pitchFamily="34" charset="0"/>
              <a:buChar char="•"/>
            </a:pPr>
            <a:endParaRPr lang="ru-RU" dirty="0" smtClean="0"/>
          </a:p>
        </p:txBody>
      </p:sp>
      <p:cxnSp>
        <p:nvCxnSpPr>
          <p:cNvPr id="7" name="Прямая со стрелкой 6"/>
          <p:cNvCxnSpPr/>
          <p:nvPr/>
        </p:nvCxnSpPr>
        <p:spPr>
          <a:xfrm flipH="1">
            <a:off x="2897746" y="1845734"/>
            <a:ext cx="2498502" cy="5883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/>
          <p:nvPr/>
        </p:nvCxnSpPr>
        <p:spPr>
          <a:xfrm>
            <a:off x="6297769" y="1845734"/>
            <a:ext cx="2240924" cy="5883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586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078558"/>
          </a:xfrm>
        </p:spPr>
        <p:txBody>
          <a:bodyPr>
            <a:normAutofit fontScale="90000"/>
          </a:bodyPr>
          <a:lstStyle/>
          <a:p>
            <a:r>
              <a:rPr lang="ru-RU" sz="4000" dirty="0"/>
              <a:t>Профилактика деструктивного поведения традиционно подразделяется на три уровня</a:t>
            </a:r>
            <a:r>
              <a:rPr lang="ru-RU" sz="4000" dirty="0" smtClean="0"/>
              <a:t>: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11369" y="1738648"/>
            <a:ext cx="10663707" cy="4224270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/>
              <a:t>– </a:t>
            </a:r>
            <a:r>
              <a:rPr lang="ru-RU" sz="2400" dirty="0"/>
              <a:t>первичная </a:t>
            </a:r>
            <a:r>
              <a:rPr lang="ru-RU" sz="2400" dirty="0" smtClean="0"/>
              <a:t>подразумевает </a:t>
            </a:r>
            <a:r>
              <a:rPr lang="ru-RU" sz="2400" dirty="0"/>
              <a:t>работу с условно здоровой </a:t>
            </a:r>
            <a:r>
              <a:rPr lang="ru-RU" sz="2400" dirty="0" smtClean="0"/>
              <a:t>массовой аудиторией</a:t>
            </a:r>
            <a:r>
              <a:rPr lang="ru-RU" sz="2400" dirty="0"/>
              <a:t>, нацелена на недопущение формирования деструктивных </a:t>
            </a:r>
            <a:r>
              <a:rPr lang="ru-RU" sz="2400" dirty="0" smtClean="0"/>
              <a:t>убеждений, мировоззрения </a:t>
            </a:r>
            <a:r>
              <a:rPr lang="ru-RU" sz="2400" dirty="0"/>
              <a:t>и опыта деструктивного </a:t>
            </a:r>
            <a:r>
              <a:rPr lang="ru-RU" sz="2400" dirty="0" smtClean="0"/>
              <a:t>поведения;</a:t>
            </a:r>
            <a:endParaRPr lang="ru-RU" sz="2400" dirty="0"/>
          </a:p>
          <a:p>
            <a:pPr algn="just"/>
            <a:r>
              <a:rPr lang="ru-RU" sz="2400" dirty="0"/>
              <a:t>– вторичная </a:t>
            </a:r>
            <a:r>
              <a:rPr lang="ru-RU" sz="2400" dirty="0" smtClean="0"/>
              <a:t>предполагает </a:t>
            </a:r>
            <a:r>
              <a:rPr lang="ru-RU" sz="2400" dirty="0"/>
              <a:t>вмешательство специалистов </a:t>
            </a:r>
            <a:r>
              <a:rPr lang="ru-RU" sz="2400" dirty="0" smtClean="0"/>
              <a:t>при начальных </a:t>
            </a:r>
            <a:r>
              <a:rPr lang="ru-RU" sz="2400" dirty="0"/>
              <a:t>стадиях формирования деструктивного поведения, нацелена на </a:t>
            </a:r>
            <a:r>
              <a:rPr lang="ru-RU" sz="2400" dirty="0" smtClean="0"/>
              <a:t>недопущение усугубления </a:t>
            </a:r>
            <a:r>
              <a:rPr lang="ru-RU" sz="2400" dirty="0"/>
              <a:t>личностных, социальных </a:t>
            </a:r>
            <a:r>
              <a:rPr lang="ru-RU" sz="2400" dirty="0" smtClean="0"/>
              <a:t>деформаций;</a:t>
            </a:r>
            <a:endParaRPr lang="ru-RU" sz="2400" dirty="0"/>
          </a:p>
          <a:p>
            <a:pPr algn="just"/>
            <a:r>
              <a:rPr lang="ru-RU" sz="2400" dirty="0"/>
              <a:t>– </a:t>
            </a:r>
            <a:r>
              <a:rPr lang="ru-RU" sz="2400" dirty="0" smtClean="0"/>
              <a:t>третичная подразумевает </a:t>
            </a:r>
            <a:r>
              <a:rPr lang="ru-RU" sz="2400" dirty="0"/>
              <a:t>работу узкопрофильных специалистов </a:t>
            </a:r>
            <a:r>
              <a:rPr lang="ru-RU" sz="2400" dirty="0" smtClean="0"/>
              <a:t>с лицами</a:t>
            </a:r>
            <a:r>
              <a:rPr lang="ru-RU" sz="2400" dirty="0"/>
              <a:t>, группами, проявившими стойкие деструктивные убеждения, получившими </a:t>
            </a:r>
            <a:r>
              <a:rPr lang="ru-RU" sz="2400" dirty="0" smtClean="0"/>
              <a:t>опасный опыт </a:t>
            </a:r>
            <a:r>
              <a:rPr lang="ru-RU" sz="2400" dirty="0"/>
              <a:t>деструктивного </a:t>
            </a:r>
            <a:r>
              <a:rPr lang="ru-RU" sz="2400" dirty="0" smtClean="0"/>
              <a:t>поведения, </a:t>
            </a:r>
            <a:r>
              <a:rPr lang="ru-RU" sz="2400" dirty="0"/>
              <a:t>нацелена на недопущение рецидива и </a:t>
            </a:r>
            <a:r>
              <a:rPr lang="ru-RU" sz="2400" dirty="0" smtClean="0"/>
              <a:t>максимально возможный </a:t>
            </a:r>
            <a:r>
              <a:rPr lang="ru-RU" sz="2400" dirty="0"/>
              <a:t>возврат деформированной личности, деструктивной группы к социальной </a:t>
            </a:r>
            <a:r>
              <a:rPr lang="ru-RU" sz="2400" dirty="0" smtClean="0"/>
              <a:t>норме, на </a:t>
            </a:r>
            <a:r>
              <a:rPr lang="ru-RU" sz="2400" dirty="0"/>
              <a:t>их </a:t>
            </a:r>
            <a:r>
              <a:rPr lang="ru-RU" sz="2400" dirty="0" err="1" smtClean="0"/>
              <a:t>ресоциализацию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78762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Профилактика деструктивного поведения </a:t>
            </a:r>
            <a:r>
              <a:rPr lang="ru-RU" sz="3600" dirty="0" smtClean="0"/>
              <a:t>детей </a:t>
            </a:r>
            <a:r>
              <a:rPr lang="ru-RU" sz="3600" dirty="0"/>
              <a:t>в </a:t>
            </a:r>
            <a:r>
              <a:rPr lang="ru-RU" sz="3600" dirty="0" smtClean="0"/>
              <a:t>ОО реализуется </a:t>
            </a:r>
            <a:r>
              <a:rPr lang="ru-RU" sz="3600" dirty="0"/>
              <a:t>по трем основным направлениям</a:t>
            </a:r>
            <a:r>
              <a:rPr lang="ru-RU" sz="3600" dirty="0" smtClean="0"/>
              <a:t>.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38948" y="1845734"/>
            <a:ext cx="10058400" cy="4023360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ru-RU" dirty="0" smtClean="0"/>
              <a:t>Первое </a:t>
            </a:r>
            <a:r>
              <a:rPr lang="ru-RU" dirty="0"/>
              <a:t>направление – создание в образовательной организации </a:t>
            </a:r>
            <a:r>
              <a:rPr lang="ru-RU" dirty="0" smtClean="0"/>
              <a:t>поддерживающей компенсаторной </a:t>
            </a:r>
            <a:r>
              <a:rPr lang="ru-RU" dirty="0"/>
              <a:t>среды</a:t>
            </a:r>
            <a:r>
              <a:rPr lang="ru-RU" dirty="0" smtClean="0"/>
              <a:t>.</a:t>
            </a:r>
          </a:p>
          <a:p>
            <a:pPr algn="just">
              <a:lnSpc>
                <a:spcPct val="100000"/>
              </a:lnSpc>
            </a:pPr>
            <a:r>
              <a:rPr lang="ru-RU" dirty="0" smtClean="0"/>
              <a:t> </a:t>
            </a:r>
            <a:r>
              <a:rPr lang="ru-RU" dirty="0"/>
              <a:t>В рамках этого направления реализуются: </a:t>
            </a:r>
            <a:endParaRPr lang="ru-RU" dirty="0" smtClean="0"/>
          </a:p>
          <a:p>
            <a:pPr algn="just">
              <a:lnSpc>
                <a:spcPct val="100000"/>
              </a:lnSpc>
            </a:pPr>
            <a:r>
              <a:rPr lang="ru-RU" dirty="0" smtClean="0"/>
              <a:t>Формирование нравственно-правового </a:t>
            </a:r>
            <a:r>
              <a:rPr lang="ru-RU" dirty="0"/>
              <a:t>пространства в учебном заведении; </a:t>
            </a:r>
            <a:endParaRPr lang="ru-RU" dirty="0" smtClean="0"/>
          </a:p>
          <a:p>
            <a:pPr algn="just">
              <a:lnSpc>
                <a:spcPct val="100000"/>
              </a:lnSpc>
            </a:pPr>
            <a:r>
              <a:rPr lang="ru-RU" dirty="0" smtClean="0"/>
              <a:t>создание психологически комфортной </a:t>
            </a:r>
            <a:r>
              <a:rPr lang="ru-RU" dirty="0"/>
              <a:t>среды, основанной на доброжелательных взаимоотношениях, </a:t>
            </a:r>
            <a:r>
              <a:rPr lang="ru-RU" dirty="0" smtClean="0"/>
              <a:t>доверии, сотрудничестве </a:t>
            </a:r>
            <a:r>
              <a:rPr lang="ru-RU" dirty="0"/>
              <a:t>и положительном эмоциональном фоне; </a:t>
            </a:r>
            <a:endParaRPr lang="ru-RU" dirty="0" smtClean="0"/>
          </a:p>
          <a:p>
            <a:pPr algn="just">
              <a:lnSpc>
                <a:spcPct val="100000"/>
              </a:lnSpc>
            </a:pPr>
            <a:r>
              <a:rPr lang="ru-RU" dirty="0" smtClean="0"/>
              <a:t>организация пространства, поддерживающего </a:t>
            </a:r>
            <a:r>
              <a:rPr lang="ru-RU" dirty="0"/>
              <a:t>психофизиологическое здоровье; </a:t>
            </a:r>
            <a:endParaRPr lang="ru-RU" dirty="0" smtClean="0"/>
          </a:p>
          <a:p>
            <a:pPr marL="0" indent="0" algn="just">
              <a:lnSpc>
                <a:spcPct val="100000"/>
              </a:lnSpc>
              <a:buNone/>
            </a:pPr>
            <a:r>
              <a:rPr lang="ru-RU" dirty="0" smtClean="0"/>
              <a:t> содействие </a:t>
            </a:r>
            <a:r>
              <a:rPr lang="ru-RU" dirty="0"/>
              <a:t>самореализации учащихся, воспитанников с учетом их </a:t>
            </a:r>
            <a:r>
              <a:rPr lang="ru-RU" dirty="0" smtClean="0"/>
              <a:t>индивидуальных особенностей </a:t>
            </a:r>
            <a:r>
              <a:rPr lang="ru-RU" dirty="0"/>
              <a:t>и т. д</a:t>
            </a:r>
          </a:p>
        </p:txBody>
      </p:sp>
    </p:spTree>
    <p:extLst>
      <p:ext uri="{BB962C8B-B14F-4D97-AF65-F5344CB8AC3E}">
        <p14:creationId xmlns:p14="http://schemas.microsoft.com/office/powerpoint/2010/main" val="226151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1673" y="270456"/>
            <a:ext cx="1010991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Второе направление – минимизация негативного влияния факторов социальной среды.</a:t>
            </a:r>
          </a:p>
          <a:p>
            <a:pPr algn="just"/>
            <a:r>
              <a:rPr lang="ru-RU" sz="2000" dirty="0" smtClean="0"/>
              <a:t>Представляет собой сочетание социально-педагогической и психолого-педагогической</a:t>
            </a:r>
          </a:p>
          <a:p>
            <a:pPr algn="just"/>
            <a:r>
              <a:rPr lang="ru-RU" sz="2000" dirty="0" smtClean="0"/>
              <a:t>деятельности, направленных на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/>
              <a:t>выявление семейного неблагополучия;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/>
              <a:t>консультирование родителей в случае затрудненных воспитательных усилий или конфликтных </a:t>
            </a:r>
            <a:r>
              <a:rPr lang="ru-RU" sz="2000" dirty="0" err="1" smtClean="0"/>
              <a:t>родительско</a:t>
            </a:r>
            <a:r>
              <a:rPr lang="ru-RU" sz="2000" dirty="0" smtClean="0"/>
              <a:t>-детских взаимоотношений;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/>
              <a:t>психолого-педагогическое сопровождение внутрисемейной профилактики деструктивного поведения детей;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/>
              <a:t>налаживание комплексного и регулярного взаимодействия с различными субъектами профилактики деструктивного поведения детей (из сферы дополнительного образования, культуры и искусства, правоохранительных органов, физической культуры и спорта, социальной защиты и защиты детства, СМИ и т. д.);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/>
              <a:t>поддержку конструктивной социально-культурной и волонтерской активности детей;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/>
              <a:t>использование методик конструирования социальной успешности детей;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/>
              <a:t>выявление и поддержку детей, находящихся в трудных жизненных ситуациях;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/>
              <a:t>подготовку детей и молодежи к безопасному использованию </a:t>
            </a:r>
            <a:r>
              <a:rPr lang="ru-RU" sz="2000" dirty="0" err="1" smtClean="0"/>
              <a:t>медийно</a:t>
            </a:r>
            <a:r>
              <a:rPr lang="ru-RU" sz="2000" dirty="0" smtClean="0"/>
              <a:t>-информационного пространства.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07972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97734" y="347730"/>
            <a:ext cx="994249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/>
              <a:t>Третье направление – формирование и развитие личностных характеристик, предупреждающих деструктивное поведение, а также коррекция личностных особенностей. Представляет собой совокупность воспитательной и психолого-педагогической работы (с группой учащихся и индивидуально) в образовательной организации.</a:t>
            </a:r>
          </a:p>
          <a:p>
            <a:pPr algn="just"/>
            <a:r>
              <a:rPr lang="ru-RU" sz="2000" dirty="0" smtClean="0"/>
              <a:t>Данное направление нацелено на воспитание, формирование качеств личности, повышающих устойчивость к влиянию неблагоприятных факторов социализации (нравственное воспитание, правовое воспитание, эстетическое воспитание; гражданское воспитание; развитие </a:t>
            </a:r>
            <a:r>
              <a:rPr lang="ru-RU" sz="2000" dirty="0" err="1" smtClean="0"/>
              <a:t>ассертивности</a:t>
            </a:r>
            <a:r>
              <a:rPr lang="ru-RU" sz="2000" dirty="0" smtClean="0"/>
              <a:t>, критического мышления, социальной компетентности, жизнестойкости и т. д.), а также на коррекцию </a:t>
            </a:r>
            <a:r>
              <a:rPr lang="ru-RU" sz="2000" dirty="0" err="1" smtClean="0"/>
              <a:t>дезадаптивных</a:t>
            </a:r>
            <a:r>
              <a:rPr lang="ru-RU" sz="2000" dirty="0" smtClean="0"/>
              <a:t> личностных характеристик, провоцирующих деструктивное поведение (нарушения нормативно-правового сознания; оппозиционная направленность; </a:t>
            </a:r>
            <a:r>
              <a:rPr lang="ru-RU" sz="2000" dirty="0" err="1" smtClean="0"/>
              <a:t>девиантные</a:t>
            </a:r>
            <a:r>
              <a:rPr lang="ru-RU" sz="2000" dirty="0" smtClean="0"/>
              <a:t> ценности и установки; эгоцентрическая фиксация; неблагополучие коммуникативной сферы; эмоциональные нарушения; неэффективная </a:t>
            </a:r>
            <a:r>
              <a:rPr lang="ru-RU" sz="2000" dirty="0" err="1" smtClean="0"/>
              <a:t>саморегуляция</a:t>
            </a:r>
            <a:r>
              <a:rPr lang="ru-RU" sz="2000" dirty="0" smtClean="0"/>
              <a:t>; нарушения идентичности и поляризация самооценки; когнитивные искажения и др.).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4600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Синий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98</TotalTime>
  <Words>539</Words>
  <Application>Microsoft Office PowerPoint</Application>
  <PresentationFormat>Широкоэкранный</PresentationFormat>
  <Paragraphs>49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Ретро</vt:lpstr>
      <vt:lpstr>Профилактика деструктивного поведения в школе</vt:lpstr>
      <vt:lpstr>Презентация PowerPoint</vt:lpstr>
      <vt:lpstr>Виды деструктивного поведения:</vt:lpstr>
      <vt:lpstr>Профилактика деструктивного поведения традиционно подразделяется на три уровня:</vt:lpstr>
      <vt:lpstr>Профилактика деструктивного поведения детей в ОО реализуется по трем основным направлениям.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Профилактика деструктивного поведения в школе</dc:title>
  <dc:creator>Учетная запись Майкрософт</dc:creator>
  <cp:lastModifiedBy>Учетная запись Майкрософт</cp:lastModifiedBy>
  <cp:revision>9</cp:revision>
  <dcterms:created xsi:type="dcterms:W3CDTF">2022-03-02T05:16:35Z</dcterms:created>
  <dcterms:modified xsi:type="dcterms:W3CDTF">2022-03-02T06:54:55Z</dcterms:modified>
</cp:coreProperties>
</file>