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0"/>
  </p:notesMasterIdLst>
  <p:sldIdLst>
    <p:sldId id="1151" r:id="rId2"/>
    <p:sldId id="1207" r:id="rId3"/>
    <p:sldId id="1197" r:id="rId4"/>
    <p:sldId id="1208" r:id="rId5"/>
    <p:sldId id="1206" r:id="rId6"/>
    <p:sldId id="1203" r:id="rId7"/>
    <p:sldId id="1205" r:id="rId8"/>
    <p:sldId id="1209" r:id="rId9"/>
  </p:sldIdLst>
  <p:sldSz cx="7797800" cy="43815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E5F16A7-0C58-4EB6-8A84-6C34C4FD4C82}">
          <p14:sldIdLst>
            <p14:sldId id="1151"/>
            <p14:sldId id="1207"/>
            <p14:sldId id="1197"/>
            <p14:sldId id="1208"/>
            <p14:sldId id="1206"/>
            <p14:sldId id="1203"/>
            <p14:sldId id="1205"/>
            <p14:sldId id="12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380">
          <p15:clr>
            <a:srgbClr val="A4A3A4"/>
          </p15:clr>
        </p15:guide>
        <p15:guide id="2" pos="24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5B1"/>
    <a:srgbClr val="013497"/>
    <a:srgbClr val="243AA8"/>
    <a:srgbClr val="112EA7"/>
    <a:srgbClr val="003399"/>
    <a:srgbClr val="1D1D8B"/>
    <a:srgbClr val="1230AE"/>
    <a:srgbClr val="102B9C"/>
    <a:srgbClr val="2A41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86199" autoAdjust="0"/>
  </p:normalViewPr>
  <p:slideViewPr>
    <p:cSldViewPr>
      <p:cViewPr varScale="1">
        <p:scale>
          <a:sx n="117" d="100"/>
          <a:sy n="117" d="100"/>
        </p:scale>
        <p:origin x="979" y="77"/>
      </p:cViewPr>
      <p:guideLst>
        <p:guide orient="horz" pos="1380"/>
        <p:guide pos="245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5711577242305"/>
          <c:y val="5.6219493242465404E-2"/>
          <c:w val="0.84134543151285701"/>
          <c:h val="0.691715544631961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программы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9E-444B-AD01-0E973369D7B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группы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9E-444B-AD01-0E973369D7B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ученики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9E-444B-AD01-0E973369D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3586384"/>
        <c:axId val="1463588880"/>
      </c:barChart>
      <c:catAx>
        <c:axId val="146358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63588880"/>
        <c:crosses val="autoZero"/>
        <c:auto val="1"/>
        <c:lblAlgn val="ctr"/>
        <c:lblOffset val="100"/>
        <c:noMultiLvlLbl val="0"/>
      </c:catAx>
      <c:valAx>
        <c:axId val="146358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6358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213563606610689E-2"/>
          <c:y val="0.8948376609661961"/>
          <c:w val="0.78993511350309609"/>
          <c:h val="8.13195512424376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курсов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2024-2025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31-41AF-A9E6-E34F339EEC5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обучающихся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2024-2025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31-41AF-A9E6-E34F339EEC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3125647"/>
        <c:axId val="1933131055"/>
      </c:barChart>
      <c:catAx>
        <c:axId val="1933125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3131055"/>
        <c:crosses val="autoZero"/>
        <c:auto val="1"/>
        <c:lblAlgn val="ctr"/>
        <c:lblOffset val="100"/>
        <c:noMultiLvlLbl val="0"/>
      </c:catAx>
      <c:valAx>
        <c:axId val="1933131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3125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 smtClean="0">
                <a:solidFill>
                  <a:srgbClr val="2525B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и призеры этапов </a:t>
            </a:r>
            <a:r>
              <a:rPr lang="ru-RU" sz="1600" b="1" dirty="0" err="1" smtClean="0">
                <a:solidFill>
                  <a:srgbClr val="2525B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r>
              <a:rPr lang="ru-RU" sz="1600" b="1" dirty="0" smtClean="0">
                <a:solidFill>
                  <a:srgbClr val="2525B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2525B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8696805140736719"/>
          <c:y val="7.604562737642585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округ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2024-2025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F4-4F69-A03F-C0CE2CB4774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2024-2025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F4-4F69-A03F-C0CE2CB47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7121631"/>
        <c:axId val="2037127871"/>
      </c:barChart>
      <c:catAx>
        <c:axId val="2037121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7127871"/>
        <c:crosses val="autoZero"/>
        <c:auto val="1"/>
        <c:lblAlgn val="ctr"/>
        <c:lblOffset val="100"/>
        <c:noMultiLvlLbl val="0"/>
      </c:catAx>
      <c:valAx>
        <c:axId val="20371278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7121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Округ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2024-2025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1D-4BBB-8069-F311C1F1DD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2024-2025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1D-4BBB-8069-F311C1F1DDF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Всероссийский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2024-2025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1D-4BBB-8069-F311C1F1DDF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Международный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2024-2025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1D-4BBB-8069-F311C1F1D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8072399"/>
        <c:axId val="1858069071"/>
      </c:barChart>
      <c:catAx>
        <c:axId val="1858072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8069071"/>
        <c:crosses val="autoZero"/>
        <c:auto val="1"/>
        <c:lblAlgn val="ctr"/>
        <c:lblOffset val="100"/>
        <c:noMultiLvlLbl val="0"/>
      </c:catAx>
      <c:valAx>
        <c:axId val="1858069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80723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838811231521677E-2"/>
          <c:y val="0.835723530718809"/>
          <c:w val="0.89220610754306995"/>
          <c:h val="0.139077324741695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84DCB-35F6-47E6-B046-8A3124B410E3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57585-BC28-4EE9-BFFB-B3656F739C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444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DC9FC-826B-4658-9364-527249E57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725" y="717065"/>
            <a:ext cx="5848350" cy="1525411"/>
          </a:xfrm>
        </p:spPr>
        <p:txBody>
          <a:bodyPr anchor="b"/>
          <a:lstStyle>
            <a:lvl1pPr algn="ctr">
              <a:defRPr sz="383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8C20E0-59C5-4081-96BD-F3EE3865D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4725" y="2301302"/>
            <a:ext cx="5848350" cy="1057848"/>
          </a:xfrm>
        </p:spPr>
        <p:txBody>
          <a:bodyPr/>
          <a:lstStyle>
            <a:lvl1pPr marL="0" indent="0" algn="ctr">
              <a:buNone/>
              <a:defRPr sz="1533"/>
            </a:lvl1pPr>
            <a:lvl2pPr marL="292105" indent="0" algn="ctr">
              <a:buNone/>
              <a:defRPr sz="1278"/>
            </a:lvl2pPr>
            <a:lvl3pPr marL="584210" indent="0" algn="ctr">
              <a:buNone/>
              <a:defRPr sz="1150"/>
            </a:lvl3pPr>
            <a:lvl4pPr marL="876315" indent="0" algn="ctr">
              <a:buNone/>
              <a:defRPr sz="1022"/>
            </a:lvl4pPr>
            <a:lvl5pPr marL="1168420" indent="0" algn="ctr">
              <a:buNone/>
              <a:defRPr sz="1022"/>
            </a:lvl5pPr>
            <a:lvl6pPr marL="1460525" indent="0" algn="ctr">
              <a:buNone/>
              <a:defRPr sz="1022"/>
            </a:lvl6pPr>
            <a:lvl7pPr marL="1752630" indent="0" algn="ctr">
              <a:buNone/>
              <a:defRPr sz="1022"/>
            </a:lvl7pPr>
            <a:lvl8pPr marL="2044736" indent="0" algn="ctr">
              <a:buNone/>
              <a:defRPr sz="1022"/>
            </a:lvl8pPr>
            <a:lvl9pPr marL="2336841" indent="0" algn="ctr">
              <a:buNone/>
              <a:defRPr sz="1022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ECC646-FC0B-4822-AC8A-696A2E177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E200A3-9893-41BC-A0E9-C37DF400C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D05D24-0F12-4D53-BF94-20898B649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292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08A405-2B76-448B-8BAF-D3237C6A5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3C8976-FD92-4E23-930B-F5CB94DB4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83604A-8975-48F3-8DDA-341E074C4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E33AED-85A5-4933-9BCE-DEEDD29D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87A7D2-33F8-4F03-B7A1-AEF5618D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42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D63DB-E595-425D-95E0-8E38E9F45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37" y="1092333"/>
            <a:ext cx="6725603" cy="1822582"/>
          </a:xfrm>
        </p:spPr>
        <p:txBody>
          <a:bodyPr anchor="b"/>
          <a:lstStyle>
            <a:lvl1pPr>
              <a:defRPr sz="383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44B346-6C3D-4FC9-BBD4-E8E42C9BF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037" y="2932157"/>
            <a:ext cx="6725603" cy="958453"/>
          </a:xfrm>
        </p:spPr>
        <p:txBody>
          <a:bodyPr/>
          <a:lstStyle>
            <a:lvl1pPr marL="0" indent="0">
              <a:buNone/>
              <a:defRPr sz="1533">
                <a:solidFill>
                  <a:schemeClr val="tx1">
                    <a:tint val="75000"/>
                  </a:schemeClr>
                </a:solidFill>
              </a:defRPr>
            </a:lvl1pPr>
            <a:lvl2pPr marL="292105" indent="0">
              <a:buNone/>
              <a:defRPr sz="1278">
                <a:solidFill>
                  <a:schemeClr val="tx1">
                    <a:tint val="75000"/>
                  </a:schemeClr>
                </a:solidFill>
              </a:defRPr>
            </a:lvl2pPr>
            <a:lvl3pPr marL="584210" indent="0">
              <a:buNone/>
              <a:defRPr sz="1150">
                <a:solidFill>
                  <a:schemeClr val="tx1">
                    <a:tint val="75000"/>
                  </a:schemeClr>
                </a:solidFill>
              </a:defRPr>
            </a:lvl3pPr>
            <a:lvl4pPr marL="876315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4pPr>
            <a:lvl5pPr marL="1168420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5pPr>
            <a:lvl6pPr marL="1460525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6pPr>
            <a:lvl7pPr marL="1752630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7pPr>
            <a:lvl8pPr marL="2044736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8pPr>
            <a:lvl9pPr marL="2336841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300E92-DDA0-433E-8E64-D971C0C81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C512B2-0455-4F01-9CE3-CE5795F07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828A3B-0DE1-43BC-9AA8-843D86A5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247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771EF2-4808-46EA-A1AC-10AD5D88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1EE7DA-2CF6-4A74-AF3C-002A33F95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099" y="1166371"/>
            <a:ext cx="3314065" cy="27800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3564B1-380C-4B96-A8EC-31F0EDAA3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47636" y="1166371"/>
            <a:ext cx="3314065" cy="27800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2583CF-38FC-4F2E-BFD0-03C88C139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2F8F1E-0C98-4E0C-9FFA-39E65135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204550-B69A-4B67-9139-D8E79541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68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C0A0BA-0CA3-4A5D-839D-A717E6871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114" y="233275"/>
            <a:ext cx="6725603" cy="846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93A3CB-DBA1-4AEF-BADB-F5AA85C22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7115" y="1074076"/>
            <a:ext cx="3298835" cy="526388"/>
          </a:xfrm>
        </p:spPr>
        <p:txBody>
          <a:bodyPr anchor="b"/>
          <a:lstStyle>
            <a:lvl1pPr marL="0" indent="0">
              <a:buNone/>
              <a:defRPr sz="1533" b="1"/>
            </a:lvl1pPr>
            <a:lvl2pPr marL="292105" indent="0">
              <a:buNone/>
              <a:defRPr sz="1278" b="1"/>
            </a:lvl2pPr>
            <a:lvl3pPr marL="584210" indent="0">
              <a:buNone/>
              <a:defRPr sz="1150" b="1"/>
            </a:lvl3pPr>
            <a:lvl4pPr marL="876315" indent="0">
              <a:buNone/>
              <a:defRPr sz="1022" b="1"/>
            </a:lvl4pPr>
            <a:lvl5pPr marL="1168420" indent="0">
              <a:buNone/>
              <a:defRPr sz="1022" b="1"/>
            </a:lvl5pPr>
            <a:lvl6pPr marL="1460525" indent="0">
              <a:buNone/>
              <a:defRPr sz="1022" b="1"/>
            </a:lvl6pPr>
            <a:lvl7pPr marL="1752630" indent="0">
              <a:buNone/>
              <a:defRPr sz="1022" b="1"/>
            </a:lvl7pPr>
            <a:lvl8pPr marL="2044736" indent="0">
              <a:buNone/>
              <a:defRPr sz="1022" b="1"/>
            </a:lvl8pPr>
            <a:lvl9pPr marL="2336841" indent="0">
              <a:buNone/>
              <a:defRPr sz="102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5B906E-F5D5-4B1E-9E81-27D4C80A4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115" y="1600465"/>
            <a:ext cx="3298835" cy="235404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BE29B6-25CA-41AD-8C78-34221D0BD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47636" y="1074076"/>
            <a:ext cx="3315081" cy="526388"/>
          </a:xfrm>
        </p:spPr>
        <p:txBody>
          <a:bodyPr anchor="b"/>
          <a:lstStyle>
            <a:lvl1pPr marL="0" indent="0">
              <a:buNone/>
              <a:defRPr sz="1533" b="1"/>
            </a:lvl1pPr>
            <a:lvl2pPr marL="292105" indent="0">
              <a:buNone/>
              <a:defRPr sz="1278" b="1"/>
            </a:lvl2pPr>
            <a:lvl3pPr marL="584210" indent="0">
              <a:buNone/>
              <a:defRPr sz="1150" b="1"/>
            </a:lvl3pPr>
            <a:lvl4pPr marL="876315" indent="0">
              <a:buNone/>
              <a:defRPr sz="1022" b="1"/>
            </a:lvl4pPr>
            <a:lvl5pPr marL="1168420" indent="0">
              <a:buNone/>
              <a:defRPr sz="1022" b="1"/>
            </a:lvl5pPr>
            <a:lvl6pPr marL="1460525" indent="0">
              <a:buNone/>
              <a:defRPr sz="1022" b="1"/>
            </a:lvl6pPr>
            <a:lvl7pPr marL="1752630" indent="0">
              <a:buNone/>
              <a:defRPr sz="1022" b="1"/>
            </a:lvl7pPr>
            <a:lvl8pPr marL="2044736" indent="0">
              <a:buNone/>
              <a:defRPr sz="1022" b="1"/>
            </a:lvl8pPr>
            <a:lvl9pPr marL="2336841" indent="0">
              <a:buNone/>
              <a:defRPr sz="102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13DDAC8-243A-4836-AB23-ADB639836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47636" y="1600465"/>
            <a:ext cx="3315081" cy="235404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04DD196-4250-4E01-B351-920AC4884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8115795-F801-4CF5-B856-D02905D14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9CBB026-8B1E-4044-9194-F51BD8D7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1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1FAA0-F493-4999-A6D1-7F742D1D8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60F2B1-CE0F-45C0-B2F5-C13B892B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E83EAF-92A1-4A2A-B108-6E8F29C85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A15C73-C440-4F14-8DB3-C00F9A147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0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89E312-64F7-47CE-991C-772B70EA1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96C050D-4AF0-4F9C-AEAD-8C7A8695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46330F-77C5-4A45-B8BE-F02353425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48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612A04-AD20-45AD-ACC2-84DD5F081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115" y="292100"/>
            <a:ext cx="2514993" cy="1022350"/>
          </a:xfrm>
        </p:spPr>
        <p:txBody>
          <a:bodyPr anchor="b"/>
          <a:lstStyle>
            <a:lvl1pPr>
              <a:defRPr sz="204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821D0A-6994-4567-BA0F-DCBFA3C2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081" y="630855"/>
            <a:ext cx="3947636" cy="3113705"/>
          </a:xfrm>
        </p:spPr>
        <p:txBody>
          <a:bodyPr/>
          <a:lstStyle>
            <a:lvl1pPr>
              <a:defRPr sz="2044"/>
            </a:lvl1pPr>
            <a:lvl2pPr>
              <a:defRPr sz="1789"/>
            </a:lvl2pPr>
            <a:lvl3pPr>
              <a:defRPr sz="1533"/>
            </a:lvl3pPr>
            <a:lvl4pPr>
              <a:defRPr sz="1278"/>
            </a:lvl4pPr>
            <a:lvl5pPr>
              <a:defRPr sz="1278"/>
            </a:lvl5pPr>
            <a:lvl6pPr>
              <a:defRPr sz="1278"/>
            </a:lvl6pPr>
            <a:lvl7pPr>
              <a:defRPr sz="1278"/>
            </a:lvl7pPr>
            <a:lvl8pPr>
              <a:defRPr sz="1278"/>
            </a:lvl8pPr>
            <a:lvl9pPr>
              <a:defRPr sz="127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AC3A18-20CA-4CF1-8E25-63FE79CDA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115" y="1314450"/>
            <a:ext cx="2514993" cy="2435181"/>
          </a:xfrm>
        </p:spPr>
        <p:txBody>
          <a:bodyPr/>
          <a:lstStyle>
            <a:lvl1pPr marL="0" indent="0">
              <a:buNone/>
              <a:defRPr sz="1022"/>
            </a:lvl1pPr>
            <a:lvl2pPr marL="292105" indent="0">
              <a:buNone/>
              <a:defRPr sz="894"/>
            </a:lvl2pPr>
            <a:lvl3pPr marL="584210" indent="0">
              <a:buNone/>
              <a:defRPr sz="767"/>
            </a:lvl3pPr>
            <a:lvl4pPr marL="876315" indent="0">
              <a:buNone/>
              <a:defRPr sz="639"/>
            </a:lvl4pPr>
            <a:lvl5pPr marL="1168420" indent="0">
              <a:buNone/>
              <a:defRPr sz="639"/>
            </a:lvl5pPr>
            <a:lvl6pPr marL="1460525" indent="0">
              <a:buNone/>
              <a:defRPr sz="639"/>
            </a:lvl6pPr>
            <a:lvl7pPr marL="1752630" indent="0">
              <a:buNone/>
              <a:defRPr sz="639"/>
            </a:lvl7pPr>
            <a:lvl8pPr marL="2044736" indent="0">
              <a:buNone/>
              <a:defRPr sz="639"/>
            </a:lvl8pPr>
            <a:lvl9pPr marL="2336841" indent="0">
              <a:buNone/>
              <a:defRPr sz="63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2AF3A6-8108-469E-8D04-44CB4A4A4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BB8655-D0E2-4516-8DAE-7A97A2268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106BBB-427F-4EE5-9835-793DEE0F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78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DD1B1B-559D-43B0-A888-0F638FF41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115" y="292100"/>
            <a:ext cx="2514993" cy="1022350"/>
          </a:xfrm>
        </p:spPr>
        <p:txBody>
          <a:bodyPr anchor="b"/>
          <a:lstStyle>
            <a:lvl1pPr>
              <a:defRPr sz="204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100C0EF-3ECE-4393-80B2-EF9217BF0A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15081" y="630855"/>
            <a:ext cx="3947636" cy="3113705"/>
          </a:xfrm>
        </p:spPr>
        <p:txBody>
          <a:bodyPr/>
          <a:lstStyle>
            <a:lvl1pPr marL="0" indent="0">
              <a:buNone/>
              <a:defRPr sz="2044"/>
            </a:lvl1pPr>
            <a:lvl2pPr marL="292105" indent="0">
              <a:buNone/>
              <a:defRPr sz="1789"/>
            </a:lvl2pPr>
            <a:lvl3pPr marL="584210" indent="0">
              <a:buNone/>
              <a:defRPr sz="1533"/>
            </a:lvl3pPr>
            <a:lvl4pPr marL="876315" indent="0">
              <a:buNone/>
              <a:defRPr sz="1278"/>
            </a:lvl4pPr>
            <a:lvl5pPr marL="1168420" indent="0">
              <a:buNone/>
              <a:defRPr sz="1278"/>
            </a:lvl5pPr>
            <a:lvl6pPr marL="1460525" indent="0">
              <a:buNone/>
              <a:defRPr sz="1278"/>
            </a:lvl6pPr>
            <a:lvl7pPr marL="1752630" indent="0">
              <a:buNone/>
              <a:defRPr sz="1278"/>
            </a:lvl7pPr>
            <a:lvl8pPr marL="2044736" indent="0">
              <a:buNone/>
              <a:defRPr sz="1278"/>
            </a:lvl8pPr>
            <a:lvl9pPr marL="2336841" indent="0">
              <a:buNone/>
              <a:defRPr sz="1278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7D8F39-CF13-49F6-B225-F8E09BDC0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115" y="1314450"/>
            <a:ext cx="2514993" cy="2435181"/>
          </a:xfrm>
        </p:spPr>
        <p:txBody>
          <a:bodyPr/>
          <a:lstStyle>
            <a:lvl1pPr marL="0" indent="0">
              <a:buNone/>
              <a:defRPr sz="1022"/>
            </a:lvl1pPr>
            <a:lvl2pPr marL="292105" indent="0">
              <a:buNone/>
              <a:defRPr sz="894"/>
            </a:lvl2pPr>
            <a:lvl3pPr marL="584210" indent="0">
              <a:buNone/>
              <a:defRPr sz="767"/>
            </a:lvl3pPr>
            <a:lvl4pPr marL="876315" indent="0">
              <a:buNone/>
              <a:defRPr sz="639"/>
            </a:lvl4pPr>
            <a:lvl5pPr marL="1168420" indent="0">
              <a:buNone/>
              <a:defRPr sz="639"/>
            </a:lvl5pPr>
            <a:lvl6pPr marL="1460525" indent="0">
              <a:buNone/>
              <a:defRPr sz="639"/>
            </a:lvl6pPr>
            <a:lvl7pPr marL="1752630" indent="0">
              <a:buNone/>
              <a:defRPr sz="639"/>
            </a:lvl7pPr>
            <a:lvl8pPr marL="2044736" indent="0">
              <a:buNone/>
              <a:defRPr sz="639"/>
            </a:lvl8pPr>
            <a:lvl9pPr marL="2336841" indent="0">
              <a:buNone/>
              <a:defRPr sz="63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58E2F0-7623-4A8E-9A03-4F806DD1F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6A6BD7-50B1-4B4B-B582-B21AE89B6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DDFDBF-2E13-4CA4-82FA-D331297F8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68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0A644-2EA6-4F08-B86C-ADA5BBA93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B7856E-1096-4F4F-A823-8700C6645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DCF877-A5BA-4414-81F6-3873D86BB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27A82E-A5F4-4B5C-9E26-65C4FCA0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F5F6CC-EB98-4D17-972A-D274FD132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03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0577D2F-1923-4C05-821E-525E12F716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580300" y="233274"/>
            <a:ext cx="1681401" cy="37131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3B98E17-FF5B-4721-85A3-AF3B6F867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6099" y="233274"/>
            <a:ext cx="4946729" cy="371311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EEA7CD-CB64-4D91-90E8-E60A848D5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1DA46D-D785-45CB-93D3-E245E37E9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8D4121-DD58-4F45-AB76-12A1DE12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356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16295-54A7-4B6A-9BC7-00F50DA24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99" y="233275"/>
            <a:ext cx="6725603" cy="84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241F5F-CCB9-413E-B21E-162FA1AD1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099" y="1166371"/>
            <a:ext cx="6725603" cy="2780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610126-36D0-4CD9-B7F1-0424B05494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6099" y="4061002"/>
            <a:ext cx="1754505" cy="233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30FDA-D3A9-4105-A528-FBA66E5BB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3021" y="4061002"/>
            <a:ext cx="2631758" cy="233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D6414A-76E7-485C-8B44-8945F74D4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7196" y="4061002"/>
            <a:ext cx="1754505" cy="233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56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584210" rtl="0" eaLnBrk="1" latinLnBrk="0" hangingPunct="1">
        <a:lnSpc>
          <a:spcPct val="90000"/>
        </a:lnSpc>
        <a:spcBef>
          <a:spcPct val="0"/>
        </a:spcBef>
        <a:buNone/>
        <a:defRPr sz="28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6053" indent="-146053" algn="l" defTabSz="584210" rtl="0" eaLnBrk="1" latinLnBrk="0" hangingPunct="1">
        <a:lnSpc>
          <a:spcPct val="90000"/>
        </a:lnSpc>
        <a:spcBef>
          <a:spcPts val="639"/>
        </a:spcBef>
        <a:buFont typeface="Arial" panose="020B0604020202020204" pitchFamily="34" charset="0"/>
        <a:buChar char="•"/>
        <a:defRPr sz="1789" kern="1200">
          <a:solidFill>
            <a:schemeClr val="tx1"/>
          </a:solidFill>
          <a:latin typeface="+mn-lt"/>
          <a:ea typeface="+mn-ea"/>
          <a:cs typeface="+mn-cs"/>
        </a:defRPr>
      </a:lvl1pPr>
      <a:lvl2pPr marL="438158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533" kern="1200">
          <a:solidFill>
            <a:schemeClr val="tx1"/>
          </a:solidFill>
          <a:latin typeface="+mn-lt"/>
          <a:ea typeface="+mn-ea"/>
          <a:cs typeface="+mn-cs"/>
        </a:defRPr>
      </a:lvl2pPr>
      <a:lvl3pPr marL="730263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278" kern="1200">
          <a:solidFill>
            <a:schemeClr val="tx1"/>
          </a:solidFill>
          <a:latin typeface="+mn-lt"/>
          <a:ea typeface="+mn-ea"/>
          <a:cs typeface="+mn-cs"/>
        </a:defRPr>
      </a:lvl3pPr>
      <a:lvl4pPr marL="1022368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4pPr>
      <a:lvl5pPr marL="1314473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5pPr>
      <a:lvl6pPr marL="1606578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1898683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7pPr>
      <a:lvl8pPr marL="2190788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8pPr>
      <a:lvl9pPr marL="2482893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1pPr>
      <a:lvl2pPr marL="292105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2pPr>
      <a:lvl3pPr marL="584210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3pPr>
      <a:lvl4pPr marL="876315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4pPr>
      <a:lvl5pPr marL="1168420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5pPr>
      <a:lvl6pPr marL="1460525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1752630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7pPr>
      <a:lvl8pPr marL="2044736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8pPr>
      <a:lvl9pPr marL="2336841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1FD3647-9CA0-40CA-8BA7-10F089EE05D7}"/>
              </a:ext>
            </a:extLst>
          </p:cNvPr>
          <p:cNvSpPr/>
          <p:nvPr/>
        </p:nvSpPr>
        <p:spPr>
          <a:xfrm>
            <a:off x="1738660" y="1254646"/>
            <a:ext cx="597666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«Эффективное </a:t>
            </a:r>
            <a:r>
              <a:rPr lang="ru-RU" sz="2000" b="1" dirty="0">
                <a:solidFill>
                  <a:srgbClr val="002060"/>
                </a:solidFill>
              </a:rPr>
              <a:t>сотрудничество педагогов </a:t>
            </a:r>
            <a:r>
              <a:rPr lang="ru-RU" sz="2000" b="1" dirty="0" smtClean="0">
                <a:solidFill>
                  <a:srgbClr val="002060"/>
                </a:solidFill>
              </a:rPr>
              <a:t>           ГБОУ </a:t>
            </a:r>
            <a:r>
              <a:rPr lang="ru-RU" sz="2000" b="1" dirty="0">
                <a:solidFill>
                  <a:srgbClr val="002060"/>
                </a:solidFill>
              </a:rPr>
              <a:t>СОШ №1 "ОЦ" с. </a:t>
            </a:r>
            <a:r>
              <a:rPr lang="ru-RU" sz="2000" b="1" dirty="0" err="1">
                <a:solidFill>
                  <a:srgbClr val="002060"/>
                </a:solidFill>
              </a:rPr>
              <a:t>Кинель</a:t>
            </a:r>
            <a:r>
              <a:rPr lang="ru-RU" sz="2000" b="1" dirty="0">
                <a:solidFill>
                  <a:srgbClr val="002060"/>
                </a:solidFill>
              </a:rPr>
              <a:t>-Черкассы с региональным центром «Вега» </a:t>
            </a:r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работе с одаренными </a:t>
            </a:r>
            <a:r>
              <a:rPr lang="ru-RU" sz="2000" b="1" dirty="0" smtClean="0">
                <a:solidFill>
                  <a:srgbClr val="002060"/>
                </a:solidFill>
              </a:rPr>
              <a:t>детьми»</a:t>
            </a:r>
          </a:p>
          <a:p>
            <a:pPr algn="ctr"/>
            <a:endParaRPr lang="ru-RU" sz="1400" b="1" dirty="0">
              <a:solidFill>
                <a:srgbClr val="FF0000"/>
              </a:solidFill>
            </a:endParaRPr>
          </a:p>
          <a:p>
            <a:pPr algn="ctr"/>
            <a:endParaRPr lang="ru-RU" sz="1400" b="1" dirty="0">
              <a:solidFill>
                <a:srgbClr val="FF0000"/>
              </a:solidFill>
            </a:endParaRPr>
          </a:p>
          <a:p>
            <a:pPr algn="ctr"/>
            <a:endParaRPr lang="ru-RU" sz="1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243AA8"/>
                </a:solidFill>
              </a:rPr>
              <a:t>Колосова И.Ю., учитель биологии</a:t>
            </a:r>
            <a:endParaRPr lang="ru-RU" sz="1400" b="1" dirty="0" smtClean="0">
              <a:solidFill>
                <a:srgbClr val="243AA8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243AA8"/>
                </a:solidFill>
              </a:rPr>
              <a:t>ГБОУ СОШ №1 «ОЦ» с. </a:t>
            </a:r>
            <a:r>
              <a:rPr lang="ru-RU" sz="1400" b="1" dirty="0" err="1" smtClean="0">
                <a:solidFill>
                  <a:srgbClr val="243AA8"/>
                </a:solidFill>
              </a:rPr>
              <a:t>Кинель</a:t>
            </a:r>
            <a:r>
              <a:rPr lang="ru-RU" sz="1400" b="1" dirty="0" smtClean="0">
                <a:solidFill>
                  <a:srgbClr val="243AA8"/>
                </a:solidFill>
              </a:rPr>
              <a:t>-Черкассы</a:t>
            </a:r>
            <a:endParaRPr lang="ru-RU" sz="1400" b="1" dirty="0">
              <a:solidFill>
                <a:srgbClr val="243AA8"/>
              </a:solidFill>
            </a:endParaRPr>
          </a:p>
          <a:p>
            <a:pPr algn="ctr"/>
            <a:endParaRPr lang="ru-RU" sz="1200" b="1" dirty="0">
              <a:solidFill>
                <a:srgbClr val="112EA7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20298" t="19719" r="42629" b="13570"/>
          <a:stretch/>
        </p:blipFill>
        <p:spPr>
          <a:xfrm>
            <a:off x="82476" y="174526"/>
            <a:ext cx="1296144" cy="14401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26692" y="390550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/>
              <a:t>Отрадненское</a:t>
            </a:r>
            <a:r>
              <a:rPr lang="ru-RU" dirty="0"/>
              <a:t> управление МО СО</a:t>
            </a:r>
          </a:p>
          <a:p>
            <a:pPr algn="ctr"/>
            <a:r>
              <a:rPr lang="ru-RU" dirty="0" smtClean="0"/>
              <a:t>ГБОУ СОШ №1 «ОЦ» с. </a:t>
            </a:r>
            <a:r>
              <a:rPr lang="ru-RU" dirty="0" err="1" smtClean="0"/>
              <a:t>Кинель</a:t>
            </a:r>
            <a:r>
              <a:rPr lang="ru-RU" dirty="0" smtClean="0"/>
              <a:t>-Черкассы</a:t>
            </a:r>
          </a:p>
        </p:txBody>
      </p:sp>
    </p:spTree>
    <p:extLst>
      <p:ext uri="{BB962C8B-B14F-4D97-AF65-F5344CB8AC3E}">
        <p14:creationId xmlns:p14="http://schemas.microsoft.com/office/powerpoint/2010/main" val="361493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Это текст -вступление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930" r="1914" b="8764"/>
          <a:stretch/>
        </p:blipFill>
        <p:spPr>
          <a:xfrm>
            <a:off x="82476" y="966614"/>
            <a:ext cx="7632847" cy="324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28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7783EAE-ADD4-457B-AC1A-38C365B4DE41}"/>
              </a:ext>
            </a:extLst>
          </p:cNvPr>
          <p:cNvSpPr txBox="1"/>
          <p:nvPr/>
        </p:nvSpPr>
        <p:spPr>
          <a:xfrm>
            <a:off x="471474" y="2198632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Подзаголовок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35B50F-3E52-42DD-B9DB-E0C13853DD63}"/>
              </a:ext>
            </a:extLst>
          </p:cNvPr>
          <p:cNvSpPr txBox="1"/>
          <p:nvPr/>
        </p:nvSpPr>
        <p:spPr>
          <a:xfrm>
            <a:off x="906321" y="98666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1349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Образовательные </a:t>
            </a:r>
            <a:r>
              <a:rPr lang="ru-RU" sz="2000" b="1" dirty="0" smtClean="0">
                <a:solidFill>
                  <a:srgbClr val="01349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программы</a:t>
            </a:r>
            <a:endParaRPr lang="ru-RU" sz="2000" b="1" dirty="0">
              <a:solidFill>
                <a:srgbClr val="01349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9938D9-AF83-45BD-89EA-4507F121BA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164" y="-3022"/>
            <a:ext cx="1567362" cy="12246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19597" y="712947"/>
            <a:ext cx="63367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b="1" dirty="0" smtClean="0"/>
          </a:p>
          <a:p>
            <a:endParaRPr lang="ru-RU" i="1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60097" t="37642" r="12494" b="18670"/>
          <a:stretch/>
        </p:blipFill>
        <p:spPr>
          <a:xfrm>
            <a:off x="276598" y="458787"/>
            <a:ext cx="4990453" cy="3604171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123036" y="1221583"/>
            <a:ext cx="2376264" cy="232804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2525B1"/>
                </a:solidFill>
              </a:rPr>
              <a:t>Акцент: увеличение количества обучающихся, сдающих на ОГЭ и ЕГЭ </a:t>
            </a:r>
          </a:p>
          <a:p>
            <a:pPr algn="ctr"/>
            <a:r>
              <a:rPr lang="ru-RU" b="1" dirty="0">
                <a:solidFill>
                  <a:srgbClr val="2525B1"/>
                </a:solidFill>
              </a:rPr>
              <a:t>информатику, </a:t>
            </a:r>
            <a:endParaRPr lang="ru-RU" b="1" dirty="0" smtClean="0">
              <a:solidFill>
                <a:srgbClr val="2525B1"/>
              </a:solidFill>
            </a:endParaRPr>
          </a:p>
          <a:p>
            <a:pPr algn="ctr"/>
            <a:r>
              <a:rPr lang="ru-RU" b="1" dirty="0" smtClean="0">
                <a:solidFill>
                  <a:srgbClr val="2525B1"/>
                </a:solidFill>
              </a:rPr>
              <a:t>физику</a:t>
            </a:r>
            <a:r>
              <a:rPr lang="ru-RU" b="1" dirty="0">
                <a:solidFill>
                  <a:srgbClr val="2525B1"/>
                </a:solidFill>
              </a:rPr>
              <a:t>, </a:t>
            </a:r>
            <a:endParaRPr lang="ru-RU" b="1" dirty="0" smtClean="0">
              <a:solidFill>
                <a:srgbClr val="2525B1"/>
              </a:solidFill>
            </a:endParaRPr>
          </a:p>
          <a:p>
            <a:pPr algn="ctr"/>
            <a:r>
              <a:rPr lang="ru-RU" b="1" dirty="0" smtClean="0">
                <a:solidFill>
                  <a:srgbClr val="2525B1"/>
                </a:solidFill>
              </a:rPr>
              <a:t>химию</a:t>
            </a:r>
            <a:r>
              <a:rPr lang="ru-RU" b="1" dirty="0">
                <a:solidFill>
                  <a:srgbClr val="2525B1"/>
                </a:solidFill>
              </a:rPr>
              <a:t>, </a:t>
            </a:r>
            <a:endParaRPr lang="ru-RU" b="1" dirty="0" smtClean="0">
              <a:solidFill>
                <a:srgbClr val="2525B1"/>
              </a:solidFill>
            </a:endParaRPr>
          </a:p>
          <a:p>
            <a:pPr algn="ctr"/>
            <a:r>
              <a:rPr lang="ru-RU" b="1" dirty="0" smtClean="0">
                <a:solidFill>
                  <a:srgbClr val="2525B1"/>
                </a:solidFill>
              </a:rPr>
              <a:t>биологию</a:t>
            </a:r>
            <a:endParaRPr lang="ru-RU" b="1" dirty="0">
              <a:solidFill>
                <a:srgbClr val="2525B1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880130" y="1106025"/>
            <a:ext cx="2962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222587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099" y="174527"/>
            <a:ext cx="6725603" cy="43204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мероприятиях центра «ВЕГА»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493" y="606574"/>
            <a:ext cx="7035210" cy="3339819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/>
              <a:t>Региональная открытая </a:t>
            </a:r>
            <a:r>
              <a:rPr lang="ru-RU" sz="1800" dirty="0" err="1" smtClean="0"/>
              <a:t>межпредметная</a:t>
            </a:r>
            <a:r>
              <a:rPr lang="ru-RU" sz="1800" dirty="0" smtClean="0"/>
              <a:t> Олимпиада </a:t>
            </a:r>
            <a:r>
              <a:rPr lang="ru-RU" sz="1800" dirty="0"/>
              <a:t>по физической </a:t>
            </a:r>
            <a:r>
              <a:rPr lang="ru-RU" sz="1800" dirty="0" smtClean="0"/>
              <a:t>культуре среди </a:t>
            </a:r>
            <a:r>
              <a:rPr lang="ru-RU" sz="1800" dirty="0"/>
              <a:t>обучающихся Самарской </a:t>
            </a:r>
            <a:r>
              <a:rPr lang="ru-RU" sz="1800" dirty="0" smtClean="0"/>
              <a:t>области - 10 </a:t>
            </a:r>
            <a:r>
              <a:rPr lang="ru-RU" sz="1800" dirty="0"/>
              <a:t>человек </a:t>
            </a:r>
            <a:r>
              <a:rPr lang="ru-RU" sz="1800" dirty="0" smtClean="0"/>
              <a:t> - 2 место</a:t>
            </a:r>
            <a:endParaRPr lang="ru-RU" sz="1800" dirty="0"/>
          </a:p>
          <a:p>
            <a:r>
              <a:rPr lang="ru-RU" sz="1800" dirty="0"/>
              <a:t>Открытый региональный конкурс научно-исследовательских проектов обучающихся образовательных организаций по отдельным предметным областям имени К.К. </a:t>
            </a:r>
            <a:r>
              <a:rPr lang="ru-RU" sz="1800" dirty="0" smtClean="0"/>
              <a:t>Грота – 4 участника – 2 призера</a:t>
            </a:r>
          </a:p>
          <a:p>
            <a:r>
              <a:rPr lang="ru-RU" sz="1800" dirty="0" smtClean="0"/>
              <a:t>Областные </a:t>
            </a:r>
            <a:r>
              <a:rPr lang="ru-RU" sz="1800" dirty="0"/>
              <a:t>соревнования по </a:t>
            </a:r>
            <a:r>
              <a:rPr lang="ru-RU" sz="1800" dirty="0" smtClean="0"/>
              <a:t>шахматам «Белая ладья»-2 </a:t>
            </a:r>
            <a:r>
              <a:rPr lang="ru-RU" sz="1800" dirty="0"/>
              <a:t>чел</a:t>
            </a:r>
          </a:p>
          <a:p>
            <a:r>
              <a:rPr lang="ru-RU" sz="1800" dirty="0"/>
              <a:t> Областной турнир по футболу </a:t>
            </a:r>
            <a:r>
              <a:rPr lang="ru-RU" sz="1800" dirty="0" smtClean="0"/>
              <a:t>Лето </a:t>
            </a:r>
            <a:r>
              <a:rPr lang="ru-RU" sz="1800" dirty="0"/>
              <a:t>с футбольным мячом</a:t>
            </a:r>
            <a:r>
              <a:rPr lang="ru-RU" sz="1800" dirty="0" smtClean="0"/>
              <a:t>”- 7 </a:t>
            </a:r>
            <a:r>
              <a:rPr lang="ru-RU" sz="1800" dirty="0"/>
              <a:t>чел, </a:t>
            </a:r>
          </a:p>
          <a:p>
            <a:r>
              <a:rPr lang="ru-RU" sz="1800" dirty="0"/>
              <a:t>Всероссийский фестиваль </a:t>
            </a:r>
            <a:r>
              <a:rPr lang="ru-RU" sz="1800" dirty="0" smtClean="0"/>
              <a:t>детского молодежного </a:t>
            </a:r>
            <a:r>
              <a:rPr lang="ru-RU" sz="1800" dirty="0"/>
              <a:t>научно-технического </a:t>
            </a:r>
          </a:p>
          <a:p>
            <a:r>
              <a:rPr lang="ru-RU" sz="1800" dirty="0"/>
              <a:t>творчества “</a:t>
            </a:r>
            <a:r>
              <a:rPr lang="ru-RU" sz="1800" dirty="0" err="1"/>
              <a:t>Космофест</a:t>
            </a:r>
            <a:r>
              <a:rPr lang="ru-RU" sz="1800" dirty="0"/>
              <a:t>” </a:t>
            </a:r>
            <a:r>
              <a:rPr lang="ru-RU" sz="1800" dirty="0" smtClean="0"/>
              <a:t>-2 </a:t>
            </a:r>
            <a:r>
              <a:rPr lang="ru-RU" sz="1800" dirty="0"/>
              <a:t>чел, </a:t>
            </a:r>
            <a:endParaRPr lang="ru-RU" sz="1800" dirty="0" smtClean="0"/>
          </a:p>
          <a:p>
            <a:r>
              <a:rPr lang="ru-RU" sz="1800" dirty="0"/>
              <a:t>Конкурс на определение лауреатов именной премии Губернатора Самарской </a:t>
            </a:r>
            <a:r>
              <a:rPr lang="ru-RU" sz="1800" dirty="0" smtClean="0"/>
              <a:t>области – 2 человека, 1 лауреат</a:t>
            </a:r>
            <a:endParaRPr lang="ru-RU" sz="1800" dirty="0"/>
          </a:p>
          <a:p>
            <a:r>
              <a:rPr lang="ru-RU" sz="1800" dirty="0"/>
              <a:t>Региональная олимпиада В.А. </a:t>
            </a:r>
            <a:r>
              <a:rPr lang="ru-RU" sz="1800" dirty="0" err="1"/>
              <a:t>Курова</a:t>
            </a:r>
            <a:r>
              <a:rPr lang="ru-RU" sz="1800" dirty="0"/>
              <a:t> </a:t>
            </a:r>
            <a:r>
              <a:rPr lang="ru-RU" sz="1800" dirty="0" smtClean="0"/>
              <a:t>по </a:t>
            </a:r>
            <a:r>
              <a:rPr lang="ru-RU" sz="1800" dirty="0"/>
              <a:t>математике для учащихся 2-8 </a:t>
            </a:r>
            <a:r>
              <a:rPr lang="ru-RU" sz="1800" dirty="0" smtClean="0"/>
              <a:t>классов- 1 чел</a:t>
            </a:r>
          </a:p>
          <a:p>
            <a:endParaRPr lang="ru-RU" sz="1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67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493" y="233275"/>
            <a:ext cx="7416824" cy="517315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Школьные смены </a:t>
            </a:r>
            <a:endParaRPr lang="ru-RU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58131865"/>
              </p:ext>
            </p:extLst>
          </p:nvPr>
        </p:nvGraphicFramePr>
        <p:xfrm>
          <a:off x="536575" y="750590"/>
          <a:ext cx="3866381" cy="3195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3682876" y="1110630"/>
            <a:ext cx="4034145" cy="288032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2525B1"/>
                </a:solidFill>
              </a:rPr>
              <a:t>Школьные смены по направлениям Центра «ВЕГА</a:t>
            </a:r>
            <a:r>
              <a:rPr lang="ru-RU" sz="1800" b="1" dirty="0" smtClean="0">
                <a:solidFill>
                  <a:srgbClr val="2525B1"/>
                </a:solidFill>
              </a:rPr>
              <a:t>»: </a:t>
            </a:r>
            <a:r>
              <a:rPr lang="ru-RU" sz="1800" b="1" dirty="0">
                <a:solidFill>
                  <a:srgbClr val="2525B1"/>
                </a:solidFill>
              </a:rPr>
              <a:t>Спорт, Наука, Искусство</a:t>
            </a:r>
          </a:p>
          <a:p>
            <a:pPr marL="0" indent="0" algn="ctr">
              <a:buNone/>
            </a:pPr>
            <a:r>
              <a:rPr lang="ru-RU" sz="1800" b="1" dirty="0" smtClean="0"/>
              <a:t>ПРОГРАММЫ для 5-9 классов</a:t>
            </a:r>
            <a:endParaRPr lang="ru-RU" sz="1800" b="1" dirty="0"/>
          </a:p>
          <a:p>
            <a:r>
              <a:rPr lang="ru-RU" sz="1800" dirty="0"/>
              <a:t>«Практическая робототехника на основе конструктора </a:t>
            </a:r>
            <a:br>
              <a:rPr lang="ru-RU" sz="1800" dirty="0"/>
            </a:br>
            <a:r>
              <a:rPr lang="ru-RU" sz="1800" dirty="0"/>
              <a:t>программируемых моделей инженерных систем</a:t>
            </a:r>
            <a:r>
              <a:rPr lang="ru-RU" sz="1800" dirty="0" smtClean="0"/>
              <a:t>»</a:t>
            </a:r>
            <a:endParaRPr lang="ru-RU" sz="1800" dirty="0"/>
          </a:p>
          <a:p>
            <a:r>
              <a:rPr lang="ru-RU" sz="1800" dirty="0"/>
              <a:t>«Цифровая лаборатория физического эксперимента</a:t>
            </a:r>
            <a:r>
              <a:rPr lang="ru-RU" sz="1800" dirty="0" smtClean="0"/>
              <a:t>»</a:t>
            </a:r>
            <a:endParaRPr lang="ru-RU" sz="1800" dirty="0"/>
          </a:p>
          <a:p>
            <a:r>
              <a:rPr lang="ru-RU" sz="1800" dirty="0"/>
              <a:t>«Использование биологических цифровых лабораторий в исследовательской деятельности школьников</a:t>
            </a:r>
            <a:r>
              <a:rPr lang="ru-RU" sz="1800" dirty="0" smtClean="0"/>
              <a:t>»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572092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493" y="233275"/>
            <a:ext cx="7416824" cy="84688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Дистанционные курсы </a:t>
            </a:r>
            <a:r>
              <a:rPr lang="ru-RU" b="1" dirty="0" smtClean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очные </a:t>
            </a:r>
            <a:r>
              <a:rPr lang="ru-RU" b="1" dirty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смены в ВЕГЕ</a:t>
            </a:r>
            <a:br>
              <a:rPr lang="ru-RU" b="1" dirty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96312"/>
              </p:ext>
            </p:extLst>
          </p:nvPr>
        </p:nvGraphicFramePr>
        <p:xfrm>
          <a:off x="442516" y="1086129"/>
          <a:ext cx="3168352" cy="306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66853" y="822598"/>
            <a:ext cx="41764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"Олимпийские математические ступеньки 7-8 </a:t>
            </a:r>
            <a:r>
              <a:rPr lang="ru-RU" sz="1600" dirty="0" smtClean="0"/>
              <a:t>класс»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«Инженерно-изобретательские задачи: робототехника-7,8»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«Избранные вопросы неорганической химии -8,9</a:t>
            </a:r>
            <a:r>
              <a:rPr lang="ru-RU" sz="1600" dirty="0" smtClean="0"/>
              <a:t>»,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«Теория </a:t>
            </a:r>
            <a:r>
              <a:rPr lang="ru-RU" sz="1600" dirty="0"/>
              <a:t>решения изобретательских </a:t>
            </a:r>
            <a:r>
              <a:rPr lang="ru-RU" sz="1600" dirty="0" smtClean="0"/>
              <a:t>задач-8-11»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«Инженерно-изобретательские </a:t>
            </a:r>
            <a:r>
              <a:rPr lang="ru-RU" sz="1600" dirty="0"/>
              <a:t>задачи: </a:t>
            </a:r>
            <a:r>
              <a:rPr lang="ru-RU" sz="1600" dirty="0" smtClean="0"/>
              <a:t>двигателестроение-9-10»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«Биоиндикация-10-11»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«Избранные </a:t>
            </a:r>
            <a:r>
              <a:rPr lang="ru-RU" sz="1600" dirty="0"/>
              <a:t>главы органики -</a:t>
            </a:r>
            <a:r>
              <a:rPr lang="ru-RU" sz="1600" dirty="0" smtClean="0"/>
              <a:t>10,11»</a:t>
            </a:r>
          </a:p>
        </p:txBody>
      </p:sp>
    </p:spTree>
    <p:extLst>
      <p:ext uri="{BB962C8B-B14F-4D97-AF65-F5344CB8AC3E}">
        <p14:creationId xmlns:p14="http://schemas.microsoft.com/office/powerpoint/2010/main" val="122054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1785810"/>
              </p:ext>
            </p:extLst>
          </p:nvPr>
        </p:nvGraphicFramePr>
        <p:xfrm>
          <a:off x="466963" y="829019"/>
          <a:ext cx="3146302" cy="2772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54884" y="114733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 smtClean="0">
              <a:solidFill>
                <a:srgbClr val="2525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и призеры конференций</a:t>
            </a:r>
            <a:endParaRPr lang="ru-RU" sz="1600" b="1" dirty="0">
              <a:solidFill>
                <a:srgbClr val="2525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4161290254"/>
              </p:ext>
            </p:extLst>
          </p:nvPr>
        </p:nvGraphicFramePr>
        <p:xfrm>
          <a:off x="3898900" y="829019"/>
          <a:ext cx="3528391" cy="3195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536099" y="102519"/>
            <a:ext cx="6725603" cy="28803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452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Зачисление в очные профильные смены  2-х уровневые (после дистанционных курсов по рейтингу и с сертификатами)</a:t>
            </a:r>
          </a:p>
          <a:p>
            <a:r>
              <a:rPr lang="ru-RU" dirty="0" smtClean="0"/>
              <a:t>Программы курсов дистанционных смен заметно усложнились</a:t>
            </a:r>
          </a:p>
          <a:p>
            <a:r>
              <a:rPr lang="ru-RU" dirty="0" smtClean="0"/>
              <a:t>Конкуренция высокая для зачисления в смены (спецшколы и гимназии)</a:t>
            </a:r>
          </a:p>
          <a:p>
            <a:r>
              <a:rPr lang="ru-RU" dirty="0" smtClean="0"/>
              <a:t>Большая для 8-11 классов нагрузка в школе на ученика+ домашние задания 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55623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20"/>
  <p:tag name="AS_OS" val="Unix 5.15.0.1041"/>
  <p:tag name="AS_RELEASE_DATE" val="2023.05.14"/>
  <p:tag name="AS_TITLE" val="Aspose.Slides for .NET Standard 2.0"/>
  <p:tag name="AS_VERSION" val="23.5"/>
</p:tagLst>
</file>

<file path=ppt/theme/theme1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7762</TotalTime>
  <Words>321</Words>
  <Application>Microsoft Office PowerPoint</Application>
  <PresentationFormat>Произвольный</PresentationFormat>
  <Paragraphs>52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Verdana</vt:lpstr>
      <vt:lpstr>4_Тема Office</vt:lpstr>
      <vt:lpstr>Презентация PowerPoint</vt:lpstr>
      <vt:lpstr>Это текст -вступление</vt:lpstr>
      <vt:lpstr>Презентация PowerPoint</vt:lpstr>
      <vt:lpstr>Участие в мероприятиях центра «ВЕГА»</vt:lpstr>
      <vt:lpstr>Школьные смены </vt:lpstr>
      <vt:lpstr>Дистанционные курсы и очные смены в ВЕГЕ </vt:lpstr>
      <vt:lpstr>Презентация PowerPoint</vt:lpstr>
      <vt:lpstr>Проблемы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СИПКРО</dc:creator>
  <cp:lastModifiedBy>Пользователь</cp:lastModifiedBy>
  <cp:revision>235</cp:revision>
  <cp:lastPrinted>2023-08-29T08:22:54Z</cp:lastPrinted>
  <dcterms:created xsi:type="dcterms:W3CDTF">2023-08-29T08:22:54Z</dcterms:created>
  <dcterms:modified xsi:type="dcterms:W3CDTF">2025-10-27T06:53:49Z</dcterms:modified>
</cp:coreProperties>
</file>