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66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3" r:id="rId14"/>
    <p:sldId id="272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58" r:id="rId38"/>
    <p:sldId id="296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464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Математическая грамотность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Недостаточный </c:v>
                </c:pt>
                <c:pt idx="1">
                  <c:v>Низкий </c:v>
                </c:pt>
                <c:pt idx="2">
                  <c:v>Средний</c:v>
                </c:pt>
                <c:pt idx="3">
                  <c:v>Повышенный</c:v>
                </c:pt>
                <c:pt idx="4">
                  <c:v>Высокий</c:v>
                </c:pt>
              </c:strCache>
            </c:strRef>
          </c:cat>
          <c:val>
            <c:numRef>
              <c:f>Лист1!$B$2:$B$6</c:f>
              <c:numCache>
                <c:formatCode>0.00%</c:formatCode>
                <c:ptCount val="5"/>
                <c:pt idx="0">
                  <c:v>0.1177</c:v>
                </c:pt>
                <c:pt idx="1">
                  <c:v>0.2457</c:v>
                </c:pt>
                <c:pt idx="2">
                  <c:v>0.33450000000000002</c:v>
                </c:pt>
                <c:pt idx="3">
                  <c:v>0.19969999999999999</c:v>
                </c:pt>
                <c:pt idx="4">
                  <c:v>0.1024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Естественнонаучная грамотносчть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Недостаточный </c:v>
                </c:pt>
                <c:pt idx="1">
                  <c:v>Низкий </c:v>
                </c:pt>
                <c:pt idx="2">
                  <c:v>Средний</c:v>
                </c:pt>
                <c:pt idx="3">
                  <c:v>Повышенный</c:v>
                </c:pt>
                <c:pt idx="4">
                  <c:v>Высокий</c:v>
                </c:pt>
              </c:strCache>
            </c:strRef>
          </c:cat>
          <c:val>
            <c:numRef>
              <c:f>Лист1!$C$2:$C$6</c:f>
              <c:numCache>
                <c:formatCode>0.00%</c:formatCode>
                <c:ptCount val="5"/>
                <c:pt idx="0">
                  <c:v>7.2300000000000003E-2</c:v>
                </c:pt>
                <c:pt idx="1">
                  <c:v>0.20680000000000001</c:v>
                </c:pt>
                <c:pt idx="2">
                  <c:v>0.40360000000000001</c:v>
                </c:pt>
                <c:pt idx="3">
                  <c:v>0.21690000000000001</c:v>
                </c:pt>
                <c:pt idx="4">
                  <c:v>0.1004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Креативное мышление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Недостаточный </c:v>
                </c:pt>
                <c:pt idx="1">
                  <c:v>Низкий </c:v>
                </c:pt>
                <c:pt idx="2">
                  <c:v>Средний</c:v>
                </c:pt>
                <c:pt idx="3">
                  <c:v>Повышенный</c:v>
                </c:pt>
                <c:pt idx="4">
                  <c:v>Высокий</c:v>
                </c:pt>
              </c:strCache>
            </c:strRef>
          </c:cat>
          <c:val>
            <c:numRef>
              <c:f>Лист1!$D$2:$D$6</c:f>
              <c:numCache>
                <c:formatCode>0.00%</c:formatCode>
                <c:ptCount val="5"/>
                <c:pt idx="0">
                  <c:v>3.4099999999999998E-2</c:v>
                </c:pt>
                <c:pt idx="1">
                  <c:v>0.1583</c:v>
                </c:pt>
                <c:pt idx="2">
                  <c:v>0.45889999999999997</c:v>
                </c:pt>
                <c:pt idx="3">
                  <c:v>0.2465</c:v>
                </c:pt>
                <c:pt idx="4">
                  <c:v>0.1042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693504"/>
        <c:axId val="179098752"/>
      </c:barChart>
      <c:catAx>
        <c:axId val="146693504"/>
        <c:scaling>
          <c:orientation val="minMax"/>
        </c:scaling>
        <c:delete val="0"/>
        <c:axPos val="b"/>
        <c:majorTickMark val="out"/>
        <c:minorTickMark val="none"/>
        <c:tickLblPos val="nextTo"/>
        <c:crossAx val="179098752"/>
        <c:crosses val="autoZero"/>
        <c:auto val="1"/>
        <c:lblAlgn val="ctr"/>
        <c:lblOffset val="100"/>
        <c:noMultiLvlLbl val="0"/>
      </c:catAx>
      <c:valAx>
        <c:axId val="179098752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466935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5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656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10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152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604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249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58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47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33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049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989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B989F-0EC0-4021-AB5F-2C28287A9868}" type="datetimeFigureOut">
              <a:rPr lang="ru-RU" smtClean="0"/>
              <a:t>05.11.2023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E8473-8075-4E61-93BC-B3091F3343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09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fg.resh.edu.ru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instisro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271" y="2060848"/>
            <a:ext cx="84969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«Платформа РЭШ как инструмент оценки уровня сформированности</a:t>
            </a:r>
          </a:p>
          <a:p>
            <a:pPr algn="ctr"/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функциональной грамотности обучающихся».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5409"/>
            <a:ext cx="2610247" cy="141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83209"/>
            <a:ext cx="1832570" cy="18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9349" y="6093296"/>
            <a:ext cx="3529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Лукьянова Ольга Владимировна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4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ВОЗМОЖНОСТИ ЭЛЕКТРОННОГО БАНКА ЗАДАНИЙДЛЯ ОЦЕНКИ ФУНКЦИОНАЛЬНОЙ ГРАМОТНОСТИ НА ПЛАТФОРМЕ РЭШ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268760"/>
            <a:ext cx="8502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Целью разработки информационной системы «Функциональная грамотность» является обеспечение педагогов инструментарием с электронным банком тренировочных заданий для подготовки к тестированию по функциональной грамотности обучающихся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83" y="3068960"/>
            <a:ext cx="8363217" cy="2043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5138418"/>
            <a:ext cx="19442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Ознакомление</a:t>
            </a:r>
          </a:p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 электронным банком</a:t>
            </a:r>
          </a:p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заданий</a:t>
            </a:r>
            <a:endParaRPr lang="ru-RU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57600" y="5112246"/>
            <a:ext cx="28083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Прохождение тестирования</a:t>
            </a:r>
          </a:p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обучающимися в режиме реального времени</a:t>
            </a:r>
            <a:endParaRPr lang="ru-RU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72200" y="5138418"/>
            <a:ext cx="26156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Проверка и интерпретация</a:t>
            </a:r>
          </a:p>
          <a:p>
            <a:r>
              <a:rPr lang="ru-RU" sz="1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развернутых ответов</a:t>
            </a:r>
            <a:endParaRPr lang="ru-RU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10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0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ПЛАН ПРОВЕДЕНИЯ МЕРОПРИЯТИЙ ДЛЯ ОЦЕНКИ ФУНКЦИОНАЛЬНОЙ ГРАМОТНОСТИ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31" y="1477672"/>
            <a:ext cx="9169128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05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2696"/>
            <a:ext cx="69127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https://fg.resh.edu.ru/</a:t>
            </a:r>
            <a:r>
              <a:rPr lang="ru-RU" sz="4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ru-RU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7972728" cy="4244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9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24936" cy="5206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61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6" y="548680"/>
            <a:ext cx="889533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44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5" y="404664"/>
            <a:ext cx="9009373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494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68512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48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47348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46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8597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82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0104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272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16632"/>
            <a:ext cx="8774705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045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16632"/>
            <a:ext cx="8539413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550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8640"/>
            <a:ext cx="8848675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47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6995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931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8718041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94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95956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8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8874473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6838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8897847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55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742104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366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5089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71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94832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913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6632"/>
            <a:ext cx="8843519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299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98610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522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16632"/>
            <a:ext cx="8929213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19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6632"/>
            <a:ext cx="8823169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435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931275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64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985250" cy="448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674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856712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885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16632"/>
            <a:ext cx="8911287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8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928650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19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9920"/>
            <a:ext cx="8936865" cy="550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23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2"/>
            <a:ext cx="8995495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29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31440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50994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099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9007727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594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654783329"/>
              </p:ext>
            </p:extLst>
          </p:nvPr>
        </p:nvGraphicFramePr>
        <p:xfrm>
          <a:off x="467544" y="1700808"/>
          <a:ext cx="8352928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11560" y="548680"/>
            <a:ext cx="5802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Результаты окружного мониторинга 2023 (16,17 октября)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911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2" y="692696"/>
            <a:ext cx="884861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323364"/>
            <a:ext cx="2398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3"/>
              </a:rPr>
              <a:t>https://vk.com/instisro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846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1363</TotalTime>
  <Words>89</Words>
  <Application>Microsoft Office PowerPoint</Application>
  <PresentationFormat>Экран (4:3)</PresentationFormat>
  <Paragraphs>16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Hp</cp:lastModifiedBy>
  <cp:revision>12</cp:revision>
  <dcterms:created xsi:type="dcterms:W3CDTF">2023-11-05T14:55:00Z</dcterms:created>
  <dcterms:modified xsi:type="dcterms:W3CDTF">2023-11-06T13:38:39Z</dcterms:modified>
</cp:coreProperties>
</file>