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0" r:id="rId1"/>
  </p:sldMasterIdLst>
  <p:sldIdLst>
    <p:sldId id="256" r:id="rId2"/>
    <p:sldId id="258" r:id="rId3"/>
    <p:sldId id="278" r:id="rId4"/>
    <p:sldId id="279" r:id="rId5"/>
    <p:sldId id="280" r:id="rId6"/>
    <p:sldId id="259" r:id="rId7"/>
    <p:sldId id="260" r:id="rId8"/>
    <p:sldId id="261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8369" autoAdjust="0"/>
    <p:restoredTop sz="94660"/>
  </p:normalViewPr>
  <p:slideViewPr>
    <p:cSldViewPr snapToGrid="0">
      <p:cViewPr varScale="1">
        <p:scale>
          <a:sx n="73" d="100"/>
          <a:sy n="73" d="100"/>
        </p:scale>
        <p:origin x="-486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8D078-5CC9-428D-85E3-C96F254DCB66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2D72-A709-4D2B-AAC2-90DC87FC9B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58470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8D078-5CC9-428D-85E3-C96F254DCB66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2D72-A709-4D2B-AAC2-90DC87FC9B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14361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8D078-5CC9-428D-85E3-C96F254DCB66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2D72-A709-4D2B-AAC2-90DC87FC9B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76571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8D078-5CC9-428D-85E3-C96F254DCB66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2D72-A709-4D2B-AAC2-90DC87FC9B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00801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8D078-5CC9-428D-85E3-C96F254DCB66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2D72-A709-4D2B-AAC2-90DC87FC9B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82605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8D078-5CC9-428D-85E3-C96F254DCB66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2D72-A709-4D2B-AAC2-90DC87FC9B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74996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8D078-5CC9-428D-85E3-C96F254DCB66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2D72-A709-4D2B-AAC2-90DC87FC9B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27578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8D078-5CC9-428D-85E3-C96F254DCB66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2D72-A709-4D2B-AAC2-90DC87FC9B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62616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8D078-5CC9-428D-85E3-C96F254DCB66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2D72-A709-4D2B-AAC2-90DC87FC9B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18809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8D078-5CC9-428D-85E3-C96F254DCB66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2D72-A709-4D2B-AAC2-90DC87FC9B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52649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8D078-5CC9-428D-85E3-C96F254DCB66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2D72-A709-4D2B-AAC2-90DC87FC9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50502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8D078-5CC9-428D-85E3-C96F254DCB66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2D72-A709-4D2B-AAC2-90DC87FC9B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806091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8D078-5CC9-428D-85E3-C96F254DCB66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2D72-A709-4D2B-AAC2-90DC87FC9B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8442465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8D078-5CC9-428D-85E3-C96F254DCB66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2D72-A709-4D2B-AAC2-90DC87FC9B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636328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8D078-5CC9-428D-85E3-C96F254DCB66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2D72-A709-4D2B-AAC2-90DC87FC9B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884786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8D078-5CC9-428D-85E3-C96F254DCB66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2D72-A709-4D2B-AAC2-90DC87FC9B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03869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58D078-5CC9-428D-85E3-C96F254DCB66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6F42D72-A709-4D2B-AAC2-90DC87FC9B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78109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  <p:sldLayoutId id="2147483782" r:id="rId12"/>
    <p:sldLayoutId id="2147483783" r:id="rId13"/>
    <p:sldLayoutId id="2147483784" r:id="rId14"/>
    <p:sldLayoutId id="2147483785" r:id="rId15"/>
    <p:sldLayoutId id="214748378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3990" y="3321335"/>
            <a:ext cx="10228881" cy="1646302"/>
          </a:xfrm>
        </p:spPr>
        <p:txBody>
          <a:bodyPr/>
          <a:lstStyle/>
          <a:p>
            <a:pPr algn="ctr"/>
            <a:r>
              <a:rPr lang="ru-RU" sz="4200" b="1" dirty="0"/>
              <a:t>А</a:t>
            </a:r>
            <a:r>
              <a:rPr lang="ru-RU" sz="4200" b="1" dirty="0" smtClean="0"/>
              <a:t>нализ </a:t>
            </a:r>
            <a:r>
              <a:rPr lang="ru-RU" sz="4200" b="1" dirty="0"/>
              <a:t>результатов </a:t>
            </a:r>
            <a:r>
              <a:rPr lang="ru-RU" sz="4200" b="1" dirty="0" smtClean="0"/>
              <a:t>пробного экзамена по </a:t>
            </a:r>
            <a:r>
              <a:rPr lang="ru-RU" sz="4200" b="1" dirty="0"/>
              <a:t>русскому языку  </a:t>
            </a:r>
            <a:r>
              <a:rPr lang="ru-RU" sz="4200" b="1" dirty="0" smtClean="0"/>
              <a:t>претендентов на получение аттестата с отличием в 2021</a:t>
            </a:r>
            <a:endParaRPr lang="ru-RU" sz="4200" b="1" dirty="0"/>
          </a:p>
        </p:txBody>
      </p:sp>
    </p:spTree>
    <p:extLst>
      <p:ext uri="{BB962C8B-B14F-4D97-AF65-F5344CB8AC3E}">
        <p14:creationId xmlns:p14="http://schemas.microsoft.com/office/powerpoint/2010/main" xmlns="" val="1926794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9365300" cy="1320800"/>
          </a:xfrm>
        </p:spPr>
        <p:txBody>
          <a:bodyPr>
            <a:normAutofit/>
          </a:bodyPr>
          <a:lstStyle/>
          <a:p>
            <a:r>
              <a:rPr lang="ru-RU" b="1" dirty="0" smtClean="0"/>
              <a:t>Общий анализ </a:t>
            </a:r>
            <a:r>
              <a:rPr lang="ru-RU" b="1" dirty="0" smtClean="0"/>
              <a:t>результатов </a:t>
            </a:r>
            <a:r>
              <a:rPr lang="ru-RU" b="1" smtClean="0"/>
              <a:t>прнобного </a:t>
            </a:r>
            <a:r>
              <a:rPr lang="ru-RU" b="1" dirty="0" smtClean="0"/>
              <a:t>ЕГЭ по русскому языку </a:t>
            </a:r>
            <a:r>
              <a:rPr lang="ru-RU" b="1" smtClean="0"/>
              <a:t>за </a:t>
            </a:r>
            <a:r>
              <a:rPr lang="ru-RU" b="1" smtClean="0"/>
              <a:t>2021 </a:t>
            </a:r>
            <a:r>
              <a:rPr lang="ru-RU" b="1" dirty="0" smtClean="0"/>
              <a:t>год</a:t>
            </a:r>
            <a:endParaRPr lang="ru-RU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283538742"/>
              </p:ext>
            </p:extLst>
          </p:nvPr>
        </p:nvGraphicFramePr>
        <p:xfrm>
          <a:off x="677334" y="2191406"/>
          <a:ext cx="9102097" cy="37444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36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7974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586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8827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Число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%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8274">
                <a:tc>
                  <a:txBody>
                    <a:bodyPr/>
                    <a:lstStyle/>
                    <a:p>
                      <a:r>
                        <a:rPr lang="ru-RU" dirty="0" smtClean="0"/>
                        <a:t>Сдавало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7017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Количество учащихся, получивших</a:t>
                      </a:r>
                      <a:r>
                        <a:rPr lang="ru-RU" baseline="0" dirty="0" smtClean="0"/>
                        <a:t> от</a:t>
                      </a:r>
                      <a:r>
                        <a:rPr lang="ru-RU" dirty="0" smtClean="0"/>
                        <a:t> «0» до «35»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7017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Количество учащихся, получивших</a:t>
                      </a:r>
                      <a:r>
                        <a:rPr lang="ru-RU" baseline="0" dirty="0" smtClean="0"/>
                        <a:t> от</a:t>
                      </a:r>
                      <a:r>
                        <a:rPr lang="ru-RU" dirty="0" smtClean="0"/>
                        <a:t> «36» до «57»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2,8%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7017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Количество учащихся, получивших</a:t>
                      </a:r>
                      <a:r>
                        <a:rPr lang="ru-RU" baseline="0" dirty="0" smtClean="0"/>
                        <a:t> от</a:t>
                      </a:r>
                      <a:r>
                        <a:rPr lang="ru-RU" dirty="0" smtClean="0"/>
                        <a:t> «58» до «71»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30%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95738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Количество учащихся, получивших</a:t>
                      </a:r>
                      <a:r>
                        <a:rPr lang="ru-RU" baseline="0" dirty="0" smtClean="0"/>
                        <a:t> от</a:t>
                      </a:r>
                      <a:r>
                        <a:rPr lang="ru-RU" dirty="0" smtClean="0"/>
                        <a:t> «72» до «100»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67%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931254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570964"/>
            <a:ext cx="8596668" cy="1193442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Результаты ДР-10 в разрезе оценок по ОО </a:t>
            </a:r>
            <a:r>
              <a:rPr lang="ru-RU" sz="2800" b="1" dirty="0" err="1" smtClean="0"/>
              <a:t>Отрадненского</a:t>
            </a:r>
            <a:r>
              <a:rPr lang="ru-RU" sz="2800" b="1" dirty="0" smtClean="0"/>
              <a:t> ТУ</a:t>
            </a:r>
            <a:endParaRPr lang="ru-RU" sz="2800" b="1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677733951"/>
              </p:ext>
            </p:extLst>
          </p:nvPr>
        </p:nvGraphicFramePr>
        <p:xfrm>
          <a:off x="1961356" y="2935097"/>
          <a:ext cx="6029326" cy="25485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09352"/>
                <a:gridCol w="2009987"/>
                <a:gridCol w="2009987"/>
              </a:tblGrid>
              <a:tr h="2000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ОО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Доля участников, получивших отметку «2»,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Доля участников, получивших отметки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«4» и «5»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(качество обучения), %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ГБОУ СОШ с.Беловка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ГБОУ СОШ "ОЦ" с.Богатое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71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2076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ГБОУ СОШ "оц" с.Печинено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75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ГБОУ СОШ "ОЦ" с.Съезжее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Всего по Богатовскому району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73,7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75366535"/>
              </p:ext>
            </p:extLst>
          </p:nvPr>
        </p:nvGraphicFramePr>
        <p:xfrm>
          <a:off x="695460" y="1661374"/>
          <a:ext cx="8641724" cy="38963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37137"/>
                <a:gridCol w="3023973"/>
                <a:gridCol w="3080614"/>
              </a:tblGrid>
              <a:tr h="21113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ОО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Количество</a:t>
                      </a:r>
                      <a:r>
                        <a:rPr lang="ru-RU" sz="1800" baseline="0" dirty="0" smtClean="0">
                          <a:effectLst/>
                        </a:rPr>
                        <a:t> участников, получивших от 58-71</a:t>
                      </a:r>
                      <a:endParaRPr lang="ru-RU" sz="1800" dirty="0">
                        <a:effectLst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effectLst/>
                        </a:rPr>
                        <a:t>Количество</a:t>
                      </a:r>
                      <a:r>
                        <a:rPr lang="ru-RU" sz="1800" baseline="0" dirty="0" smtClean="0">
                          <a:effectLst/>
                        </a:rPr>
                        <a:t> участников, получивших от 72-100</a:t>
                      </a:r>
                      <a:endParaRPr lang="ru-RU" sz="18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3055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ГБОУ СОШ "ОЦ" </a:t>
                      </a:r>
                      <a:r>
                        <a:rPr lang="ru-RU" sz="1800" dirty="0" err="1">
                          <a:effectLst/>
                        </a:rPr>
                        <a:t>с.Богатое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+mn-ea"/>
                        </a:rPr>
                        <a:t>1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+mn-lt"/>
                          <a:ea typeface="+mn-ea"/>
                        </a:rPr>
                        <a:t>5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3055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ГБОУ СОШ "ОЦ" </a:t>
                      </a:r>
                      <a:r>
                        <a:rPr lang="ru-RU" sz="1800" dirty="0" err="1">
                          <a:effectLst/>
                        </a:rPr>
                        <a:t>с.Съезжее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+mn-ea"/>
                        </a:rPr>
                        <a:t>1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+mn-lt"/>
                          <a:ea typeface="+mn-ea"/>
                        </a:rPr>
                        <a:t>0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6110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Всего по Богатовскому району</a:t>
                      </a:r>
                      <a:endParaRPr lang="ru-RU" sz="18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+mn-ea"/>
                        </a:rPr>
                        <a:t>2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+mn-lt"/>
                          <a:ea typeface="+mn-ea"/>
                        </a:rPr>
                        <a:t>5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44805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80304"/>
            <a:ext cx="8596668" cy="643944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965915"/>
            <a:ext cx="8596668" cy="5499279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8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154708532"/>
              </p:ext>
            </p:extLst>
          </p:nvPr>
        </p:nvGraphicFramePr>
        <p:xfrm>
          <a:off x="1961356" y="2242090"/>
          <a:ext cx="6029326" cy="37184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09352"/>
                <a:gridCol w="2009987"/>
                <a:gridCol w="2009987"/>
              </a:tblGrid>
              <a:tr h="2000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ОО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Доля участников, получивших отметку «2»,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Доля участников, получивших отметки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«4» и «5»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(качество обучения), %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ГБОУ СОШ "ОЦ" с.Александровка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1841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ГБОУ СОШ с.Кабановка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50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1771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ГБОУ СОШ №1 "ОЦ" с.Кинель-Черкассы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7,1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67,9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196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ГБОУ СОШ "ОЦ" с.Тимашево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73,9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ГБОУ СОШ СОШ №2 "ОЦ" с.Кинель-Черкассы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7,9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55,3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2406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ГБОУ СОШ №3 "ОЦ" с.Кинель-Черкассы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60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1727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ГБОУ СОШ "ОЦ" с.Кротовка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75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Всего по Кинель-Черкасскому району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3,8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63,1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88586789"/>
              </p:ext>
            </p:extLst>
          </p:nvPr>
        </p:nvGraphicFramePr>
        <p:xfrm>
          <a:off x="824247" y="978795"/>
          <a:ext cx="8564450" cy="53314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40774"/>
                <a:gridCol w="2140774"/>
                <a:gridCol w="2141451"/>
                <a:gridCol w="2141451"/>
              </a:tblGrid>
              <a:tr h="111613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ОО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</a:rPr>
                        <a:t>Количество</a:t>
                      </a:r>
                      <a:r>
                        <a:rPr lang="ru-RU" sz="1400" baseline="0" dirty="0" smtClean="0">
                          <a:effectLst/>
                        </a:rPr>
                        <a:t> участников, получивших от 36-57</a:t>
                      </a:r>
                      <a:endParaRPr lang="ru-RU" sz="1400" dirty="0" smtClean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</a:rPr>
                        <a:t>Количество</a:t>
                      </a:r>
                      <a:r>
                        <a:rPr lang="ru-RU" sz="1400" baseline="0" dirty="0" smtClean="0">
                          <a:effectLst/>
                        </a:rPr>
                        <a:t> участников, получивших от 58-71</a:t>
                      </a:r>
                      <a:endParaRPr lang="ru-RU" sz="1400" dirty="0" smtClean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</a:rPr>
                        <a:t>Количество</a:t>
                      </a:r>
                      <a:r>
                        <a:rPr lang="ru-RU" sz="1400" baseline="0" dirty="0" smtClean="0">
                          <a:effectLst/>
                        </a:rPr>
                        <a:t> участников, получивших от 72-100</a:t>
                      </a:r>
                      <a:endParaRPr lang="ru-RU" sz="1400" dirty="0" smtClean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6435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ГБОУ СОШ "ОЦ" </a:t>
                      </a:r>
                      <a:r>
                        <a:rPr lang="ru-RU" sz="1400" dirty="0" err="1">
                          <a:effectLst/>
                        </a:rPr>
                        <a:t>с.Александровка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Calibri"/>
                        </a:rPr>
                        <a:t>0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+mn-ea"/>
                        </a:rPr>
                        <a:t>1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6435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ГБОУ СОШ №1 "ОЦ" </a:t>
                      </a:r>
                      <a:r>
                        <a:rPr lang="ru-RU" sz="1400" dirty="0" err="1">
                          <a:effectLst/>
                        </a:rPr>
                        <a:t>с.Кинель</a:t>
                      </a:r>
                      <a:r>
                        <a:rPr lang="ru-RU" sz="1400" dirty="0">
                          <a:effectLst/>
                        </a:rPr>
                        <a:t>-Черкассы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Calibri"/>
                        </a:rPr>
                        <a:t>0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+mn-ea"/>
                        </a:rPr>
                        <a:t>0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+mn-ea"/>
                        </a:rPr>
                        <a:t>6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47256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ГБОУ СОШ "ОЦ" с.Тимашево</a:t>
                      </a:r>
                      <a:endParaRPr lang="ru-RU" sz="14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Calibri"/>
                        </a:rPr>
                        <a:t>0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+mn-ea"/>
                        </a:rPr>
                        <a:t>4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4627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ГБОУ СОШ СОШ №2 "ОЦ" с.Кинель-Черкассы</a:t>
                      </a:r>
                      <a:endParaRPr lang="ru-RU" sz="14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Calibri"/>
                        </a:rPr>
                        <a:t>1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+mn-ea"/>
                        </a:rPr>
                        <a:t>5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+mn-ea"/>
                        </a:rPr>
                        <a:t>2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4509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ГБОУ СОШ №3 "ОЦ" с.Кинель-Черкассы</a:t>
                      </a:r>
                      <a:endParaRPr lang="ru-RU" sz="14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Calibri"/>
                        </a:rPr>
                        <a:t>0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+mn-ea"/>
                        </a:rPr>
                        <a:t>2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5419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ГБОУ СОШ "ОЦ" с.Кротовка</a:t>
                      </a:r>
                      <a:endParaRPr lang="ru-RU" sz="14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Calibri"/>
                        </a:rPr>
                        <a:t>0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+mn-ea"/>
                        </a:rPr>
                        <a:t>6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+mn-ea"/>
                        </a:rPr>
                        <a:t>2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8225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Всего по </a:t>
                      </a:r>
                      <a:r>
                        <a:rPr lang="ru-RU" sz="1400" dirty="0" err="1">
                          <a:effectLst/>
                        </a:rPr>
                        <a:t>Кинель</a:t>
                      </a:r>
                      <a:r>
                        <a:rPr lang="ru-RU" sz="1400" dirty="0">
                          <a:effectLst/>
                        </a:rPr>
                        <a:t>-Черкасскому району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Calibri"/>
                        </a:rPr>
                        <a:t>1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Calibri"/>
                        </a:rPr>
                        <a:t>11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+mn-ea"/>
                        </a:rPr>
                        <a:t>17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063005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76011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837127"/>
            <a:ext cx="8596668" cy="5204235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847007997"/>
              </p:ext>
            </p:extLst>
          </p:nvPr>
        </p:nvGraphicFramePr>
        <p:xfrm>
          <a:off x="682580" y="618189"/>
          <a:ext cx="8763415" cy="54091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20523"/>
                <a:gridCol w="2921446"/>
                <a:gridCol w="2921446"/>
              </a:tblGrid>
              <a:tr h="14403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ОО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Доля участников, получивших отметку «2»,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Доля участников, получивших отметки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«4» и «5»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(качество обучения), %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7201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ГБОУ СОШ №6 г.о.Отрадный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77,3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7201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ГБОУ гимназия " ОЦ Гармония" г.о.Отрадный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71,4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7201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ГБОУ СОШ №8 г.о.Отрадный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1,6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69,4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7201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ГБОУ СОШ №10"ОЦ ЛИК" г.о.Отрадный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86,7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3680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Всего по г.о. Отрадный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0,8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75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7201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Итого по Отрадненскому округу  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69,6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8729973"/>
              </p:ext>
            </p:extLst>
          </p:nvPr>
        </p:nvGraphicFramePr>
        <p:xfrm>
          <a:off x="695459" y="579553"/>
          <a:ext cx="8763414" cy="55807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40529"/>
                <a:gridCol w="1990559"/>
                <a:gridCol w="2091788"/>
                <a:gridCol w="2640538"/>
              </a:tblGrid>
              <a:tr h="14403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ОО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</a:rPr>
                        <a:t>Количество</a:t>
                      </a:r>
                      <a:r>
                        <a:rPr lang="ru-RU" sz="1400" baseline="0" dirty="0" smtClean="0">
                          <a:effectLst/>
                        </a:rPr>
                        <a:t> участников, получивших от 36-57</a:t>
                      </a:r>
                      <a:endParaRPr lang="ru-RU" sz="14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</a:rPr>
                        <a:t>                           Количество</a:t>
                      </a:r>
                      <a:r>
                        <a:rPr lang="ru-RU" sz="1400" baseline="0" dirty="0" smtClean="0">
                          <a:effectLst/>
                        </a:rPr>
                        <a:t> участников, получивших от 58-71</a:t>
                      </a:r>
                      <a:endParaRPr lang="ru-RU" sz="1400" dirty="0" smtClean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  <a:latin typeface="Times New Roman"/>
                        <a:ea typeface="Calibri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  <a:latin typeface="Times New Roman"/>
                        <a:ea typeface="Calibri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  <a:latin typeface="Times New Roman"/>
                        <a:ea typeface="Calibri"/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</a:rPr>
                        <a:t>Количество</a:t>
                      </a:r>
                      <a:r>
                        <a:rPr lang="ru-RU" sz="1400" baseline="0" dirty="0" smtClean="0">
                          <a:effectLst/>
                        </a:rPr>
                        <a:t> участников, получивших от 72-100</a:t>
                      </a:r>
                      <a:endParaRPr lang="ru-RU" sz="1400" dirty="0" smtClean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  <a:latin typeface="Times New Roman"/>
                        <a:ea typeface="Calibri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7201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ГБОУ СОШ №6 г.о.Отрадный</a:t>
                      </a:r>
                      <a:endParaRPr lang="ru-RU" sz="14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Calibri"/>
                        </a:rPr>
                        <a:t>1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+mn-ea"/>
                        </a:rPr>
                        <a:t>9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7201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ГБОУ гимназия " ОЦ Гармония" г.о.Отрадный</a:t>
                      </a:r>
                      <a:endParaRPr lang="ru-RU" sz="14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</a:t>
                      </a:r>
                      <a:endParaRPr lang="ru-RU" sz="14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Calibri"/>
                        </a:rPr>
                        <a:t>0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+mn-ea"/>
                        </a:rPr>
                        <a:t>2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7201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ГБОУ СОШ №8 г.о.Отрадный</a:t>
                      </a:r>
                      <a:endParaRPr lang="ru-RU" sz="14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+mn-ea"/>
                        </a:rPr>
                        <a:t>0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Calibri"/>
                        </a:rPr>
                        <a:t>5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+mn-ea"/>
                        </a:rPr>
                        <a:t>5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7201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ГБОУ СОШ №10"ОЦ ЛИК" г.о.Отрадный</a:t>
                      </a:r>
                      <a:endParaRPr lang="ru-RU" sz="14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+mn-ea"/>
                        </a:rPr>
                        <a:t>1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Calibri"/>
                        </a:rPr>
                        <a:t>2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+mn-ea"/>
                        </a:rPr>
                        <a:t>9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3680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Всего по г.о. Отрадный</a:t>
                      </a:r>
                      <a:endParaRPr lang="ru-RU" sz="14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+mn-ea"/>
                        </a:rPr>
                        <a:t>1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Calibri"/>
                        </a:rPr>
                        <a:t>8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+mn-ea"/>
                        </a:rPr>
                        <a:t>25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7201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Итого по Отрадненскому округу  </a:t>
                      </a:r>
                      <a:endParaRPr lang="ru-RU" sz="14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Calibri"/>
                        </a:rPr>
                        <a:t>21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+mn-ea"/>
                        </a:rPr>
                        <a:t>47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340056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3555" y="110214"/>
            <a:ext cx="8596668" cy="1320800"/>
          </a:xfrm>
        </p:spPr>
        <p:txBody>
          <a:bodyPr/>
          <a:lstStyle/>
          <a:p>
            <a:r>
              <a:rPr lang="ru-RU" b="1" dirty="0" smtClean="0"/>
              <a:t>Задания части </a:t>
            </a:r>
            <a:r>
              <a:rPr lang="en-US" b="1" dirty="0" smtClean="0"/>
              <a:t>I</a:t>
            </a:r>
            <a:r>
              <a:rPr lang="ru-RU" b="1" dirty="0" smtClean="0"/>
              <a:t> (1-26) ЕГЭ по русскому языку</a:t>
            </a:r>
            <a:endParaRPr lang="ru-RU" b="1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790050" y="6076786"/>
            <a:ext cx="4185618" cy="576262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*Б-базовый уровень</a:t>
            </a: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xmlns="" val="3249504383"/>
              </p:ext>
            </p:extLst>
          </p:nvPr>
        </p:nvGraphicFramePr>
        <p:xfrm>
          <a:off x="393553" y="1345180"/>
          <a:ext cx="10799964" cy="481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7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3841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59723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0316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4438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2712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Задание</a:t>
                      </a:r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Уровень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Проверяемые элементы содержания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Кол-во</a:t>
                      </a:r>
                    </a:p>
                    <a:p>
                      <a:pPr algn="ctr"/>
                      <a:r>
                        <a:rPr lang="ru-RU" b="1" dirty="0" err="1" smtClean="0">
                          <a:solidFill>
                            <a:schemeClr val="tx1"/>
                          </a:solidFill>
                        </a:rPr>
                        <a:t>учащ</a:t>
                      </a:r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%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38523" marR="38523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340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Информационная обработка письменных текстов различных стилей и жанров.</a:t>
                      </a:r>
                      <a:endParaRPr lang="ru-RU" dirty="0"/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70</a:t>
                      </a:r>
                      <a:endParaRPr lang="ru-RU" dirty="0"/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100%</a:t>
                      </a:r>
                      <a:endParaRPr lang="ru-RU" dirty="0"/>
                    </a:p>
                  </a:txBody>
                  <a:tcPr marL="38523" marR="38523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0140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Средства связи предложений в тексте. Отбор языковых средств в тексте в зависимости от темы, цели, адресата и ситуации общения.</a:t>
                      </a:r>
                      <a:endParaRPr lang="ru-RU" dirty="0"/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63</a:t>
                      </a:r>
                      <a:endParaRPr lang="ru-RU" dirty="0"/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90%</a:t>
                      </a:r>
                      <a:endParaRPr lang="ru-RU" dirty="0"/>
                    </a:p>
                  </a:txBody>
                  <a:tcPr marL="38523" marR="38523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2712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Лексическое значение слова.</a:t>
                      </a:r>
                      <a:endParaRPr lang="ru-RU" dirty="0"/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56</a:t>
                      </a:r>
                      <a:endParaRPr lang="ru-RU" dirty="0"/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80%</a:t>
                      </a:r>
                      <a:endParaRPr lang="ru-RU" dirty="0"/>
                    </a:p>
                  </a:txBody>
                  <a:tcPr marL="38523" marR="38523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2712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Орфоэпические нормы.</a:t>
                      </a:r>
                      <a:endParaRPr lang="ru-RU" dirty="0"/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54</a:t>
                      </a:r>
                      <a:endParaRPr lang="ru-RU" dirty="0"/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77%</a:t>
                      </a:r>
                      <a:endParaRPr lang="ru-RU" dirty="0"/>
                    </a:p>
                  </a:txBody>
                  <a:tcPr marL="38523" marR="38523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96209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Лексические нормы (употребление слова в соответствии с точным лексическим значением и требованием лексической сочетаемости).</a:t>
                      </a:r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49%</a:t>
                      </a:r>
                    </a:p>
                  </a:txBody>
                  <a:tcPr marL="38523" marR="38523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2712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Лексические нормы.</a:t>
                      </a:r>
                      <a:endParaRPr lang="ru-RU" dirty="0"/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57</a:t>
                      </a:r>
                      <a:endParaRPr lang="ru-RU" dirty="0"/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81%</a:t>
                      </a:r>
                      <a:endParaRPr lang="ru-RU" dirty="0"/>
                    </a:p>
                  </a:txBody>
                  <a:tcPr marL="38523" marR="38523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2712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Морфологические нормы (образование форм слова).</a:t>
                      </a:r>
                      <a:endParaRPr lang="ru-RU" dirty="0"/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61</a:t>
                      </a:r>
                      <a:endParaRPr lang="ru-RU" dirty="0"/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87%</a:t>
                      </a:r>
                      <a:endParaRPr lang="ru-RU" dirty="0"/>
                    </a:p>
                  </a:txBody>
                  <a:tcPr marL="38523" marR="38523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095270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767809" y="6569869"/>
            <a:ext cx="4185618" cy="576262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*Б-базовый уровень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xmlns="" val="1820758650"/>
              </p:ext>
            </p:extLst>
          </p:nvPr>
        </p:nvGraphicFramePr>
        <p:xfrm>
          <a:off x="767809" y="299544"/>
          <a:ext cx="10861813" cy="65344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08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820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73641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2091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0152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5179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Задание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Уровень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Проверяемые элементы содержания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Кол-во </a:t>
                      </a:r>
                      <a:r>
                        <a:rPr lang="ru-RU" dirty="0" err="1" smtClean="0">
                          <a:solidFill>
                            <a:schemeClr val="tx1"/>
                          </a:solidFill>
                        </a:rPr>
                        <a:t>учащ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%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2533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Синтаксические нормы. Нормы согласования. Нормы управления.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5б-47</a:t>
                      </a:r>
                    </a:p>
                    <a:p>
                      <a:pPr algn="ctr"/>
                      <a:r>
                        <a:rPr lang="ru-RU" dirty="0" smtClean="0"/>
                        <a:t>3б-15</a:t>
                      </a:r>
                    </a:p>
                    <a:p>
                      <a:pPr algn="ctr"/>
                      <a:r>
                        <a:rPr lang="ru-RU" dirty="0" smtClean="0"/>
                        <a:t>4б-8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67%</a:t>
                      </a:r>
                    </a:p>
                    <a:p>
                      <a:pPr algn="ctr"/>
                      <a:r>
                        <a:rPr lang="ru-RU" dirty="0" smtClean="0"/>
                        <a:t>21%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907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Правописание корней.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94%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837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Правописание приставок.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77%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4350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Правописание суффиксов различных частей речи (кроме -Н-/-НН-).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36%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9034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Правописание личных окончаний глаголов и суффиксов причастий.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71%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522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Правописание НЕ и НИ.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96%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0990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Слитное, дефисное, раздельное написание слов.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97%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0990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Правописание -Н- и -НН- в различных частях речи.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53%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9034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Знаки препинания в простом осложнённом предложении (с однородными членами). Пунктуация в сложносочинённом предложении и простом предложении с однородными членами.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0б-1</a:t>
                      </a:r>
                    </a:p>
                    <a:p>
                      <a:pPr algn="ctr"/>
                      <a:r>
                        <a:rPr lang="ru-RU" dirty="0" smtClean="0"/>
                        <a:t>1б-13</a:t>
                      </a:r>
                    </a:p>
                    <a:p>
                      <a:pPr algn="ctr"/>
                      <a:r>
                        <a:rPr lang="ru-RU" dirty="0" smtClean="0"/>
                        <a:t>2б-56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1,4%</a:t>
                      </a:r>
                    </a:p>
                    <a:p>
                      <a:pPr algn="ctr"/>
                      <a:r>
                        <a:rPr lang="ru-RU" dirty="0" smtClean="0"/>
                        <a:t>18,6%</a:t>
                      </a:r>
                    </a:p>
                    <a:p>
                      <a:pPr algn="ctr"/>
                      <a:r>
                        <a:rPr lang="ru-RU" dirty="0" smtClean="0"/>
                        <a:t>80%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034191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09033" y="5881441"/>
            <a:ext cx="4288566" cy="462455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*</a:t>
            </a:r>
            <a:r>
              <a:rPr lang="ru-RU" sz="2700" dirty="0" smtClean="0">
                <a:solidFill>
                  <a:schemeClr val="tx1"/>
                </a:solidFill>
              </a:rPr>
              <a:t>Б-Базовый уровень</a:t>
            </a:r>
            <a:endParaRPr lang="ru-RU" sz="2700" dirty="0">
              <a:solidFill>
                <a:schemeClr val="tx1"/>
              </a:soli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505368460"/>
              </p:ext>
            </p:extLst>
          </p:nvPr>
        </p:nvGraphicFramePr>
        <p:xfrm>
          <a:off x="509033" y="328843"/>
          <a:ext cx="10716015" cy="651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354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3410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51608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2400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8827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Задание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Уровень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Проверяемые элементы содержания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Кол-во </a:t>
                      </a:r>
                      <a:r>
                        <a:rPr lang="ru-RU" sz="1600" dirty="0" err="1" smtClean="0">
                          <a:solidFill>
                            <a:schemeClr val="tx1"/>
                          </a:solidFill>
                        </a:rPr>
                        <a:t>учащ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%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76577" marR="76577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17</a:t>
                      </a:r>
                      <a:endParaRPr lang="ru-RU" sz="1600" b="1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Б</a:t>
                      </a:r>
                      <a:endParaRPr lang="ru-RU" sz="1600" b="1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Знаки препинания в предложениях с обособленными членами (определениями, обстоятельствами, приложениями, дополнениями).</a:t>
                      </a:r>
                      <a:endParaRPr lang="ru-RU" sz="1600" b="1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67</a:t>
                      </a:r>
                      <a:endParaRPr lang="ru-RU" sz="1600" b="1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96%</a:t>
                      </a:r>
                      <a:endParaRPr lang="ru-RU" sz="1600" dirty="0"/>
                    </a:p>
                  </a:txBody>
                  <a:tcPr marL="76577" marR="76577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18</a:t>
                      </a:r>
                      <a:endParaRPr lang="ru-RU" sz="1600" b="1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Б</a:t>
                      </a:r>
                      <a:endParaRPr lang="ru-RU" sz="1600" b="1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Знаки препинания в предложениях со словами и конструкциями, грамматически не связанными с членами предложения.</a:t>
                      </a:r>
                      <a:endParaRPr lang="ru-RU" sz="1600" b="1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32</a:t>
                      </a:r>
                      <a:endParaRPr lang="ru-RU" sz="1600" b="1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46%</a:t>
                      </a:r>
                      <a:endParaRPr lang="ru-RU" sz="1600" dirty="0"/>
                    </a:p>
                  </a:txBody>
                  <a:tcPr marL="76577" marR="76577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19</a:t>
                      </a:r>
                      <a:endParaRPr lang="ru-RU" sz="1600" b="1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Б</a:t>
                      </a:r>
                      <a:endParaRPr lang="ru-RU" sz="1600" b="1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Знаки препинания в сложноподчинённом предложении.</a:t>
                      </a:r>
                      <a:endParaRPr lang="ru-RU" sz="1600" b="1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69</a:t>
                      </a:r>
                      <a:endParaRPr lang="ru-RU" sz="1600" b="1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99%</a:t>
                      </a:r>
                      <a:endParaRPr lang="ru-RU" sz="1600" dirty="0"/>
                    </a:p>
                  </a:txBody>
                  <a:tcPr marL="76577" marR="76577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20</a:t>
                      </a:r>
                      <a:endParaRPr lang="ru-RU" sz="1600" b="1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Б</a:t>
                      </a:r>
                      <a:endParaRPr lang="ru-RU" sz="1600" b="1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Знаки препинания в сложном предложении с разными видами связи.</a:t>
                      </a:r>
                      <a:endParaRPr lang="ru-RU" sz="1600" b="1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46</a:t>
                      </a:r>
                      <a:endParaRPr lang="ru-RU" sz="1600" b="1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66%</a:t>
                      </a:r>
                      <a:endParaRPr lang="ru-RU" sz="1600" dirty="0"/>
                    </a:p>
                  </a:txBody>
                  <a:tcPr marL="76577" marR="76577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21</a:t>
                      </a:r>
                      <a:endParaRPr lang="ru-RU" sz="1600" b="1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Б</a:t>
                      </a:r>
                      <a:endParaRPr lang="ru-RU" sz="1600" b="1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Пунктуационный анализ.</a:t>
                      </a:r>
                      <a:endParaRPr lang="ru-RU" sz="1600" b="1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32</a:t>
                      </a:r>
                      <a:endParaRPr lang="ru-RU" sz="1600" b="1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46%</a:t>
                      </a:r>
                      <a:endParaRPr lang="ru-RU" sz="1600" dirty="0"/>
                    </a:p>
                  </a:txBody>
                  <a:tcPr marL="76577" marR="76577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22</a:t>
                      </a:r>
                      <a:endParaRPr lang="ru-RU" sz="1600" b="1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Б</a:t>
                      </a:r>
                      <a:endParaRPr lang="ru-RU" sz="1600" b="1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Текст как речевое произведение. Смысловая и композиционная целостность текста.</a:t>
                      </a:r>
                      <a:endParaRPr lang="ru-RU" sz="1600" b="1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59</a:t>
                      </a:r>
                      <a:endParaRPr lang="ru-RU" sz="1600" b="1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84%</a:t>
                      </a:r>
                      <a:endParaRPr lang="ru-RU" sz="1600" dirty="0"/>
                    </a:p>
                  </a:txBody>
                  <a:tcPr marL="76577" marR="76577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23</a:t>
                      </a:r>
                      <a:endParaRPr lang="ru-RU" sz="1600" b="1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Б</a:t>
                      </a:r>
                      <a:endParaRPr lang="ru-RU" sz="1600" b="1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Функционально-смысловые типы речи.</a:t>
                      </a:r>
                      <a:endParaRPr lang="ru-RU" sz="1600" b="1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24</a:t>
                      </a:r>
                      <a:endParaRPr lang="ru-RU" sz="1600" b="1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34%</a:t>
                      </a:r>
                      <a:endParaRPr lang="ru-RU" sz="1600" dirty="0"/>
                    </a:p>
                  </a:txBody>
                  <a:tcPr marL="76577" marR="76577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24</a:t>
                      </a:r>
                      <a:endParaRPr lang="ru-RU" sz="1600" b="1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Б</a:t>
                      </a:r>
                      <a:endParaRPr lang="ru-RU" sz="1600" b="1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Лексическое значение</a:t>
                      </a:r>
                      <a:r>
                        <a:rPr lang="ru-RU" sz="1600" b="1" baseline="0" dirty="0" smtClean="0"/>
                        <a:t> слова. Синонимы. Антонимы. Омонимы. Фразеологические обороты. Группы слов по происхождению и употреблению.</a:t>
                      </a:r>
                      <a:endParaRPr lang="ru-RU" sz="1600" b="1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55</a:t>
                      </a:r>
                      <a:endParaRPr lang="ru-RU" sz="1600" b="1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79%</a:t>
                      </a:r>
                      <a:endParaRPr lang="ru-RU" sz="1600" dirty="0"/>
                    </a:p>
                  </a:txBody>
                  <a:tcPr marL="76577" marR="76577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25</a:t>
                      </a:r>
                      <a:endParaRPr lang="ru-RU" sz="1600" b="1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П</a:t>
                      </a:r>
                      <a:endParaRPr lang="ru-RU" sz="1600" b="1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Средства связи предложений в тексте</a:t>
                      </a:r>
                      <a:endParaRPr lang="ru-RU" sz="1600" b="1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55</a:t>
                      </a:r>
                      <a:endParaRPr lang="ru-RU" sz="1600" b="1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79%</a:t>
                      </a:r>
                      <a:endParaRPr lang="ru-RU" sz="1600" dirty="0"/>
                    </a:p>
                  </a:txBody>
                  <a:tcPr marL="76577" marR="76577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26</a:t>
                      </a:r>
                      <a:endParaRPr lang="ru-RU" sz="1600" b="1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П</a:t>
                      </a:r>
                      <a:endParaRPr lang="ru-RU" sz="1600" b="1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Речь. Языковые средства выразительности.</a:t>
                      </a:r>
                      <a:endParaRPr lang="ru-RU" sz="1600" b="1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4б -55</a:t>
                      </a:r>
                    </a:p>
                    <a:p>
                      <a:pPr algn="ctr"/>
                      <a:r>
                        <a:rPr lang="ru-RU" sz="1600" b="1" dirty="0" smtClean="0"/>
                        <a:t>3б-13</a:t>
                      </a:r>
                    </a:p>
                    <a:p>
                      <a:pPr algn="ctr"/>
                      <a:r>
                        <a:rPr lang="ru-RU" sz="1600" b="1" dirty="0" smtClean="0"/>
                        <a:t>2б-2</a:t>
                      </a:r>
                      <a:endParaRPr lang="ru-RU" sz="1600" b="1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79%</a:t>
                      </a:r>
                    </a:p>
                    <a:p>
                      <a:pPr algn="ctr"/>
                      <a:r>
                        <a:rPr lang="ru-RU" sz="1600" dirty="0" smtClean="0"/>
                        <a:t>18%</a:t>
                      </a:r>
                    </a:p>
                    <a:p>
                      <a:pPr algn="ctr"/>
                      <a:r>
                        <a:rPr lang="ru-RU" sz="1600" dirty="0" smtClean="0"/>
                        <a:t>3%</a:t>
                      </a:r>
                      <a:endParaRPr lang="ru-RU" sz="1600" dirty="0"/>
                    </a:p>
                  </a:txBody>
                  <a:tcPr marL="76577" marR="76577"/>
                </a:tc>
              </a:tr>
            </a:tbl>
          </a:graphicData>
        </a:graphic>
      </p:graphicFrame>
      <p:sp>
        <p:nvSpPr>
          <p:cNvPr id="5" name="Текст 4"/>
          <p:cNvSpPr>
            <a:spLocks noGrp="1"/>
          </p:cNvSpPr>
          <p:nvPr>
            <p:ph type="body" sz="quarter" idx="4294967295"/>
          </p:nvPr>
        </p:nvSpPr>
        <p:spPr>
          <a:xfrm>
            <a:off x="0" y="5761038"/>
            <a:ext cx="4186238" cy="703262"/>
          </a:xfrm>
        </p:spPr>
        <p:txBody>
          <a:bodyPr/>
          <a:lstStyle/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70127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309</TotalTime>
  <Words>956</Words>
  <Application>Microsoft Office PowerPoint</Application>
  <PresentationFormat>Произвольный</PresentationFormat>
  <Paragraphs>335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Грань</vt:lpstr>
      <vt:lpstr>Анализ результатов пробного экзамена по русскому языку  претендентов на получение аттестата с отличием в 2021</vt:lpstr>
      <vt:lpstr>Общий анализ результатов прнобного ЕГЭ по русскому языку за 2021 год</vt:lpstr>
      <vt:lpstr>Результаты ДР-10 в разрезе оценок по ОО Отрадненского ТУ</vt:lpstr>
      <vt:lpstr>Слайд 4</vt:lpstr>
      <vt:lpstr>Слайд 5</vt:lpstr>
      <vt:lpstr>Задания части I (1-26) ЕГЭ по русскому языку</vt:lpstr>
      <vt:lpstr>Слайд 7</vt:lpstr>
      <vt:lpstr>*Б-Базовый уровень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учитель</cp:lastModifiedBy>
  <cp:revision>42</cp:revision>
  <dcterms:created xsi:type="dcterms:W3CDTF">2019-08-23T11:24:15Z</dcterms:created>
  <dcterms:modified xsi:type="dcterms:W3CDTF">2021-03-01T11:32:05Z</dcterms:modified>
</cp:coreProperties>
</file>