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handoutMasterIdLst>
    <p:handoutMasterId r:id="rId11"/>
  </p:handoutMasterIdLst>
  <p:sldIdLst>
    <p:sldId id="256" r:id="rId2"/>
    <p:sldId id="257" r:id="rId3"/>
    <p:sldId id="258" r:id="rId4"/>
    <p:sldId id="261" r:id="rId5"/>
    <p:sldId id="268" r:id="rId6"/>
    <p:sldId id="269" r:id="rId7"/>
    <p:sldId id="259" r:id="rId8"/>
    <p:sldId id="260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0DBF7-B79B-491B-B365-411F6B9C88F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17BB1-69BC-4D7E-917F-A421934A2C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039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13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51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666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03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02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233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18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04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495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19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311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160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634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037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07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814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21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59C7C96-3AB6-4809-89B4-E2C983D73AA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90D882-484C-4738-AB27-8205181535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44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7" y="1737361"/>
            <a:ext cx="6815669" cy="1920236"/>
          </a:xfrm>
        </p:spPr>
        <p:txBody>
          <a:bodyPr/>
          <a:lstStyle/>
          <a:p>
            <a:r>
              <a:rPr lang="ru-RU" sz="4000" b="1" dirty="0" smtClean="0"/>
              <a:t>Разбор сложных заданий </a:t>
            </a:r>
            <a:r>
              <a:rPr lang="ru-RU" sz="4000" b="1" dirty="0"/>
              <a:t>ЕГЭ по русскому </a:t>
            </a:r>
            <a:r>
              <a:rPr lang="ru-RU" sz="4000" b="1" dirty="0" smtClean="0"/>
              <a:t>языку </a:t>
            </a:r>
            <a:br>
              <a:rPr lang="ru-RU" sz="4000" b="1" dirty="0" smtClean="0"/>
            </a:br>
            <a:r>
              <a:rPr lang="ru-RU" sz="4000" b="1" dirty="0" smtClean="0"/>
              <a:t>в 11 классе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12526" y="4023359"/>
            <a:ext cx="3995541" cy="955039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dirty="0" smtClean="0"/>
              <a:t>Глотова Н.Н.</a:t>
            </a:r>
            <a:r>
              <a:rPr lang="ru-RU" dirty="0" smtClean="0"/>
              <a:t>,</a:t>
            </a:r>
            <a:endParaRPr lang="ru-RU" dirty="0" smtClean="0"/>
          </a:p>
          <a:p>
            <a:pPr algn="r"/>
            <a:r>
              <a:rPr lang="ru-RU" dirty="0"/>
              <a:t>у</a:t>
            </a:r>
            <a:r>
              <a:rPr lang="ru-RU" dirty="0" smtClean="0"/>
              <a:t>читель русского языка и литературы</a:t>
            </a:r>
          </a:p>
          <a:p>
            <a:pPr algn="r"/>
            <a:r>
              <a:rPr lang="ru-RU" dirty="0" smtClean="0"/>
              <a:t>ГБОУ СОШ </a:t>
            </a:r>
            <a:r>
              <a:rPr lang="ru-RU" dirty="0" smtClean="0"/>
              <a:t>№ 1 «ОЦ</a:t>
            </a:r>
            <a:r>
              <a:rPr lang="ru-RU" dirty="0" smtClean="0"/>
              <a:t>» с. </a:t>
            </a:r>
            <a:r>
              <a:rPr lang="ru-RU" dirty="0" err="1" smtClean="0"/>
              <a:t>Кинель</a:t>
            </a:r>
            <a:r>
              <a:rPr lang="ru-RU" dirty="0" smtClean="0"/>
              <a:t>-Черкассы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02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Выявление «зон риска» и дифференциация подходов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Индивидуальные траектории:</a:t>
            </a:r>
            <a:r>
              <a:rPr lang="ru-RU" dirty="0"/>
              <a:t> Для учащихся, стабильно допускающих ошибки в одних и тех же заданиях, разрабатываю индивидуальные карточки-тренажеры и персональные домашние задания.</a:t>
            </a:r>
          </a:p>
          <a:p>
            <a:pPr lvl="0"/>
            <a:r>
              <a:rPr lang="ru-RU" b="1" dirty="0"/>
              <a:t>Групповая работа:</a:t>
            </a:r>
            <a:r>
              <a:rPr lang="ru-RU" dirty="0"/>
              <a:t> Создаю на уроке </a:t>
            </a:r>
            <a:r>
              <a:rPr lang="ru-RU" dirty="0" err="1"/>
              <a:t>микрогруппы</a:t>
            </a:r>
            <a:r>
              <a:rPr lang="ru-RU" dirty="0"/>
              <a:t> по типу общей проблемы (например, «группа работающих над -Н- и -НН-», «группа, работающая над орфограммами в корне</a:t>
            </a:r>
            <a:r>
              <a:rPr lang="ru-RU" dirty="0" smtClean="0"/>
              <a:t>»).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02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Основные формы работы со сложными заданиями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b="1" dirty="0"/>
              <a:t>Актуализация правил:</a:t>
            </a:r>
            <a:r>
              <a:rPr lang="ru-RU" dirty="0"/>
              <a:t> Краткое повторение теории в виде опорных схем, алгоритмов или таблиц.</a:t>
            </a:r>
          </a:p>
          <a:p>
            <a:pPr lvl="0"/>
            <a:r>
              <a:rPr lang="ru-RU" b="1" dirty="0"/>
              <a:t>Анализ типичных ошибок:</a:t>
            </a:r>
            <a:r>
              <a:rPr lang="ru-RU" dirty="0"/>
              <a:t> Разбор «ловушек» ЕГЭ на примерах из открытого банка ФИПИ.</a:t>
            </a:r>
          </a:p>
          <a:p>
            <a:pPr lvl="0"/>
            <a:r>
              <a:rPr lang="ru-RU" b="1" dirty="0"/>
              <a:t>Пошаговая отработка алгоритма:</a:t>
            </a:r>
            <a:r>
              <a:rPr lang="ru-RU" dirty="0"/>
              <a:t> Коллективное выполнение 5-7 заданий с комментированием каждого шага.</a:t>
            </a:r>
          </a:p>
          <a:p>
            <a:pPr lvl="0"/>
            <a:r>
              <a:rPr lang="ru-RU" b="1" dirty="0"/>
              <a:t>Самостоятельная практика:</a:t>
            </a:r>
            <a:r>
              <a:rPr lang="ru-RU" dirty="0"/>
              <a:t> Выполнение серии заданий с последующей взаимопроверкой.</a:t>
            </a:r>
          </a:p>
        </p:txBody>
      </p:sp>
    </p:spTree>
    <p:extLst>
      <p:ext uri="{BB962C8B-B14F-4D97-AF65-F5344CB8AC3E}">
        <p14:creationId xmlns:p14="http://schemas.microsoft.com/office/powerpoint/2010/main" val="151573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8" y="535577"/>
            <a:ext cx="10463348" cy="5734593"/>
          </a:xfrm>
        </p:spPr>
      </p:pic>
    </p:spTree>
    <p:extLst>
      <p:ext uri="{BB962C8B-B14F-4D97-AF65-F5344CB8AC3E}">
        <p14:creationId xmlns:p14="http://schemas.microsoft.com/office/powerpoint/2010/main" val="196727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9" y="984291"/>
            <a:ext cx="10241280" cy="503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95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72" y="600892"/>
            <a:ext cx="10790855" cy="568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63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Формы самостоятельной и внеурочной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Ведение персонального «Справочника ошибок»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Каждый ученик заводит тетрадь или электронный документ, куда выписывает не само правило, а именно те случаи, в которых он ошибся, с примерами. Это позволяет создать индивидуальный фокус для повторения.</a:t>
            </a:r>
          </a:p>
          <a:p>
            <a:r>
              <a:rPr lang="ru-RU" b="1" dirty="0" smtClean="0"/>
              <a:t>Использование </a:t>
            </a:r>
            <a:r>
              <a:rPr lang="ru-RU" b="1" dirty="0"/>
              <a:t>цифровых образовательных платформ</a:t>
            </a:r>
            <a:endParaRPr lang="ru-RU" dirty="0"/>
          </a:p>
          <a:p>
            <a:pPr lvl="0"/>
            <a:r>
              <a:rPr lang="ru-RU" b="1" dirty="0"/>
              <a:t>Онлайн-тренажеры (</a:t>
            </a:r>
            <a:r>
              <a:rPr lang="ru-RU" b="1" dirty="0" err="1"/>
              <a:t>РешуЕГЭ</a:t>
            </a:r>
            <a:r>
              <a:rPr lang="ru-RU" b="1" dirty="0"/>
              <a:t>, </a:t>
            </a:r>
            <a:r>
              <a:rPr lang="ru-RU" b="1" dirty="0" err="1" smtClean="0"/>
              <a:t>Рустьюторс</a:t>
            </a:r>
            <a:r>
              <a:rPr lang="ru-RU" b="1" dirty="0" smtClean="0"/>
              <a:t>, </a:t>
            </a:r>
            <a:r>
              <a:rPr lang="ru-RU" b="1" dirty="0" err="1"/>
              <a:t>ЯКласс</a:t>
            </a:r>
            <a:r>
              <a:rPr lang="ru-RU" b="1" dirty="0"/>
              <a:t>):</a:t>
            </a:r>
            <a:r>
              <a:rPr lang="ru-RU" dirty="0"/>
              <a:t> Позволяют бесконечно отрабатывать проблемные задания, получая мгновенную проверку и статистику.</a:t>
            </a:r>
          </a:p>
          <a:p>
            <a:pPr lvl="0"/>
            <a:r>
              <a:rPr lang="ru-RU" b="1" dirty="0"/>
              <a:t>Интерактивные диктанты и конструкторы тестов.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472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Формы контроля и коррекции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Тематический зачет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После цикла уроков по сложной теме (например, «Пунктуация в сложном предложении») проводится зачет, включающий не только тестовую часть, но и диктант, и комментированное письмо.</a:t>
            </a:r>
          </a:p>
          <a:p>
            <a:r>
              <a:rPr lang="ru-RU" b="1" dirty="0"/>
              <a:t>б) Взаимопроверка и рецензирование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Наиболее действенна при подготовке к сочинению. Учащиеся, пользуясь общими критериями, проверяют работы друг друга, учатся видеть чужие ошибки, что помогает избегать своих. Разрабатывается памятка для рецензента: «Проверь, есть ли связь между примерами?», «Соответствует ли комментарий проблеме?» и т.д.</a:t>
            </a:r>
          </a:p>
          <a:p>
            <a:r>
              <a:rPr lang="ru-RU" b="1" dirty="0"/>
              <a:t>в) Анализ диагностических работ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Не просто выставление баллов, а детальный разбор каждой ошибки с фиксацией в «Справочнике ошибок» и подбором индивидуальных заданий для коррекции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58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154" y="705394"/>
            <a:ext cx="9966960" cy="54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383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192</TotalTime>
  <Words>62</Words>
  <Application>Microsoft Office PowerPoint</Application>
  <PresentationFormat>Широкоэкранный</PresentationFormat>
  <Paragraphs>21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Натуральные материалы</vt:lpstr>
      <vt:lpstr>Разбор сложных заданий ЕГЭ по русскому языку  в 11 классе</vt:lpstr>
      <vt:lpstr>Выявление «зон риска» и дифференциация подходов</vt:lpstr>
      <vt:lpstr>Основные формы работы со сложными заданиями</vt:lpstr>
      <vt:lpstr>Презентация PowerPoint</vt:lpstr>
      <vt:lpstr>Презентация PowerPoint</vt:lpstr>
      <vt:lpstr>Презентация PowerPoint</vt:lpstr>
      <vt:lpstr>Формы самостоятельной и внеурочной работы</vt:lpstr>
      <vt:lpstr>Формы контроля и коррекции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Сложные задания ЕГЭ по русскому языку</dc:title>
  <dc:creator>Наталья</dc:creator>
  <cp:lastModifiedBy>User</cp:lastModifiedBy>
  <cp:revision>11</cp:revision>
  <cp:lastPrinted>2025-10-28T04:46:19Z</cp:lastPrinted>
  <dcterms:created xsi:type="dcterms:W3CDTF">2025-10-25T16:30:16Z</dcterms:created>
  <dcterms:modified xsi:type="dcterms:W3CDTF">2025-10-28T04:46:32Z</dcterms:modified>
</cp:coreProperties>
</file>