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391B9-24A7-422D-B4FE-552DC55C810D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0F466-29D4-4F80-84BF-F952BB3943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790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82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4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30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7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3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9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9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5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5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9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2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E596A7-3454-4CCF-8DE1-21ADE592E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137" y="953589"/>
            <a:ext cx="10776857" cy="2988039"/>
          </a:xfrm>
        </p:spPr>
        <p:txBody>
          <a:bodyPr anchor="t">
            <a:normAutofit/>
          </a:bodyPr>
          <a:lstStyle/>
          <a:p>
            <a:r>
              <a:rPr lang="ru-RU" sz="5400" b="0" dirty="0" smtClean="0">
                <a:solidFill>
                  <a:schemeClr val="tx1"/>
                </a:solidFill>
              </a:rPr>
              <a:t>Разбор сложных заданий</a:t>
            </a:r>
            <a:r>
              <a:rPr lang="ru-RU" sz="5400" b="0" dirty="0" smtClean="0">
                <a:solidFill>
                  <a:schemeClr val="tx1"/>
                </a:solidFill>
              </a:rPr>
              <a:t> ОГЭ</a:t>
            </a:r>
            <a:r>
              <a:rPr lang="ru-RU" sz="5400" b="0" dirty="0">
                <a:solidFill>
                  <a:schemeClr val="tx1"/>
                </a:solidFill>
              </a:rPr>
              <a:t/>
            </a:r>
            <a:br>
              <a:rPr lang="ru-RU" sz="5400" b="0" dirty="0">
                <a:solidFill>
                  <a:schemeClr val="tx1"/>
                </a:solidFill>
              </a:rPr>
            </a:br>
            <a:r>
              <a:rPr lang="ru-RU" sz="5400" b="0" dirty="0" smtClean="0">
                <a:solidFill>
                  <a:schemeClr val="tx1"/>
                </a:solidFill>
              </a:rPr>
              <a:t>по Русскому языку </a:t>
            </a:r>
            <a:br>
              <a:rPr lang="ru-RU" sz="5400" b="0" dirty="0" smtClean="0">
                <a:solidFill>
                  <a:schemeClr val="tx1"/>
                </a:solidFill>
              </a:rPr>
            </a:br>
            <a:r>
              <a:rPr lang="ru-RU" sz="5400" b="0" dirty="0" smtClean="0">
                <a:solidFill>
                  <a:schemeClr val="tx1"/>
                </a:solidFill>
              </a:rPr>
              <a:t>В 9 классе</a:t>
            </a:r>
            <a:endParaRPr lang="ru-RU" sz="5400" b="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48D0C1-30DC-4D62-908E-3DA35D8CB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4150" y="4482450"/>
            <a:ext cx="6612538" cy="1724029"/>
          </a:xfrm>
        </p:spPr>
        <p:txBody>
          <a:bodyPr anchor="t">
            <a:normAutofit/>
          </a:bodyPr>
          <a:lstStyle/>
          <a:p>
            <a:pPr algn="r"/>
            <a:r>
              <a:rPr lang="ru-RU" sz="2400" dirty="0">
                <a:solidFill>
                  <a:schemeClr val="tx1"/>
                </a:solidFill>
              </a:rPr>
              <a:t>Серова Н.И.,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учитель </a:t>
            </a:r>
            <a:r>
              <a:rPr lang="ru-RU" sz="2400" dirty="0">
                <a:solidFill>
                  <a:schemeClr val="tx1"/>
                </a:solidFill>
              </a:rPr>
              <a:t>русского языка и литературы </a:t>
            </a:r>
          </a:p>
          <a:p>
            <a:pPr algn="r"/>
            <a:r>
              <a:rPr lang="ru-RU" sz="2400" dirty="0">
                <a:solidFill>
                  <a:schemeClr val="tx1"/>
                </a:solidFill>
              </a:rPr>
              <a:t>ГБОУ СОШ «ОЦ» </a:t>
            </a:r>
            <a:r>
              <a:rPr lang="ru-RU" sz="2400" dirty="0" err="1">
                <a:solidFill>
                  <a:schemeClr val="tx1"/>
                </a:solidFill>
              </a:rPr>
              <a:t>с.Тимашево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4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21039B-F52E-4521-8225-9DFCC0544E0F}"/>
              </a:ext>
            </a:extLst>
          </p:cNvPr>
          <p:cNvSpPr/>
          <p:nvPr/>
        </p:nvSpPr>
        <p:spPr>
          <a:xfrm>
            <a:off x="347330" y="427897"/>
            <a:ext cx="6096000" cy="15610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ОГЭ по русскому языку — важный экзамен, который требует не только знания правил, но и умения анализировать текст, применять теоретические знания на практике. В 2026 году структура экзамена сохранилась, но некоторые задания по-прежнему вызывают трудности у девятиклассников.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00A569D0-92B3-41C3-848E-34C2ED290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66" y="2234609"/>
            <a:ext cx="7723667" cy="386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12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ADC11F-2751-49D3-8714-5529427DF75C}"/>
              </a:ext>
            </a:extLst>
          </p:cNvPr>
          <p:cNvSpPr/>
          <p:nvPr/>
        </p:nvSpPr>
        <p:spPr>
          <a:xfrm>
            <a:off x="528084" y="499422"/>
            <a:ext cx="6096000" cy="43563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Тестовая часть ОГЭ по русскому языку включает 11 заданий с кратким ответом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Экзаменуемому необходимо продемонстрировать грамотность, умение проводить синтаксический, орфографический, лексический, пунктуационный анализ, а также анализ содержания текста и средств выразительности. 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Задания тестовой части: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2 и 3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синтаксический анализ предложения.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4 и 5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пунктуационный анализ предложения.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6 и 7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орфографический анализ.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8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грамматические нормы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9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синтаксический анализ словосочетания.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10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анализ содержания текста.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11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анализ средств выразительности (эпитетов, метафор, сравнений и т. п.).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12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лексический анализ текста.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33F9124B-C940-4F66-9312-156B6A3BB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243" y="499422"/>
            <a:ext cx="3779626" cy="534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159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B9FBAA-4941-4969-BC4E-F85FE2D5B8B5}"/>
              </a:ext>
            </a:extLst>
          </p:cNvPr>
          <p:cNvSpPr/>
          <p:nvPr/>
        </p:nvSpPr>
        <p:spPr>
          <a:xfrm>
            <a:off x="326065" y="557937"/>
            <a:ext cx="6096000" cy="96898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650"/>
              </a:lnSpc>
              <a:spcAft>
                <a:spcPts val="600"/>
              </a:spcAft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каждое из тестовых заданий можно получить 1 балл, соответственно, максимально можно получить </a:t>
            </a:r>
            <a:r>
              <a:rPr lang="ru-RU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баллов. Количество времени на выполнение тестовой части не оговаривается.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3906A58-1932-47C8-9064-D0755221B163}"/>
              </a:ext>
            </a:extLst>
          </p:cNvPr>
          <p:cNvSpPr/>
          <p:nvPr/>
        </p:nvSpPr>
        <p:spPr>
          <a:xfrm>
            <a:off x="2835347" y="4520725"/>
            <a:ext cx="6096000" cy="15592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Сложность заданий тестовой части заключается в том, что точно неизвестно, сколько вариантов ответов может быть верными: в некоторых случаях это один правильный ответ, а в некоторых только один вариант может быть неправильными.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3AF4C8-0A1F-4EE3-A75A-C25306135BB5}"/>
              </a:ext>
            </a:extLst>
          </p:cNvPr>
          <p:cNvSpPr/>
          <p:nvPr/>
        </p:nvSpPr>
        <p:spPr>
          <a:xfrm>
            <a:off x="9005088" y="3994404"/>
            <a:ext cx="1742785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</a:rPr>
              <a:t>!!!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19AA58C-EAB4-4709-B5D1-5584B1196905}"/>
              </a:ext>
            </a:extLst>
          </p:cNvPr>
          <p:cNvSpPr/>
          <p:nvPr/>
        </p:nvSpPr>
        <p:spPr>
          <a:xfrm>
            <a:off x="3657599" y="1321874"/>
            <a:ext cx="7538484" cy="3083442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97D3FB-B9E7-4CE3-A8DA-6853D0656983}"/>
              </a:ext>
            </a:extLst>
          </p:cNvPr>
          <p:cNvSpPr/>
          <p:nvPr/>
        </p:nvSpPr>
        <p:spPr>
          <a:xfrm>
            <a:off x="3484346" y="1663267"/>
            <a:ext cx="726352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11 баллов</a:t>
            </a:r>
          </a:p>
        </p:txBody>
      </p:sp>
    </p:spTree>
    <p:extLst>
      <p:ext uri="{BB962C8B-B14F-4D97-AF65-F5344CB8AC3E}">
        <p14:creationId xmlns:p14="http://schemas.microsoft.com/office/powerpoint/2010/main" val="337515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68B235-23E1-4495-A3CA-39A35E1080F2}"/>
              </a:ext>
            </a:extLst>
          </p:cNvPr>
          <p:cNvSpPr/>
          <p:nvPr/>
        </p:nvSpPr>
        <p:spPr>
          <a:xfrm>
            <a:off x="233916" y="462983"/>
            <a:ext cx="11610754" cy="5805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 результатам работы прошлого года задания тестовой части по сложности выполнения у моих учащихся расположились следующим образом: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От самого сложного к простому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0">
              <a:lnSpc>
                <a:spcPct val="150000"/>
              </a:lnSpc>
              <a:spcAft>
                <a:spcPts val="600"/>
              </a:spcAft>
            </a:pPr>
            <a:r>
              <a:rPr lang="ru-RU" sz="20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6 и 7</a:t>
            </a: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орфографический анализ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0">
              <a:lnSpc>
                <a:spcPct val="150000"/>
              </a:lnSpc>
              <a:spcAft>
                <a:spcPts val="600"/>
              </a:spcAft>
            </a:pPr>
            <a:r>
              <a:rPr lang="ru-RU" sz="20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2 и 3</a:t>
            </a: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синтаксический анализ предложения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80000">
              <a:lnSpc>
                <a:spcPct val="150000"/>
              </a:lnSpc>
              <a:spcAft>
                <a:spcPts val="600"/>
              </a:spcAft>
            </a:pPr>
            <a:r>
              <a:rPr lang="ru-RU" sz="20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4 и 5</a:t>
            </a: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пунктуационный анализ предложения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0" lvl="0">
              <a:lnSpc>
                <a:spcPct val="150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20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8</a:t>
            </a: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грамматические нормы.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0" lvl="0">
              <a:lnSpc>
                <a:spcPct val="150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20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11</a:t>
            </a: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анализ средств выразительности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0" lvl="0">
              <a:lnSpc>
                <a:spcPct val="150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20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12</a:t>
            </a: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лексический анализ текста.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0" lvl="0">
              <a:lnSpc>
                <a:spcPct val="150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20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10</a:t>
            </a: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анализ содержания текста.</a:t>
            </a:r>
            <a:endParaRPr lang="ru-RU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80000" lvl="0">
              <a:lnSpc>
                <a:spcPct val="15000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20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Задание 9</a:t>
            </a:r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— синтаксический анализ словосочетания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трелка: вверх 2">
            <a:extLst>
              <a:ext uri="{FF2B5EF4-FFF2-40B4-BE49-F238E27FC236}">
                <a16:creationId xmlns:a16="http://schemas.microsoft.com/office/drawing/2014/main" id="{1B34FD82-16AE-4858-8553-8CCB9DF01654}"/>
              </a:ext>
            </a:extLst>
          </p:cNvPr>
          <p:cNvSpPr/>
          <p:nvPr/>
        </p:nvSpPr>
        <p:spPr>
          <a:xfrm rot="10800000">
            <a:off x="1679944" y="2700669"/>
            <a:ext cx="1212111" cy="260497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9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409CD4-54FB-4C43-B678-7C887280F41D}"/>
              </a:ext>
            </a:extLst>
          </p:cNvPr>
          <p:cNvSpPr/>
          <p:nvPr/>
        </p:nvSpPr>
        <p:spPr>
          <a:xfrm>
            <a:off x="5039832" y="561548"/>
            <a:ext cx="6283841" cy="5144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50"/>
              </a:lnSpc>
              <a:spcAft>
                <a:spcPts val="1500"/>
              </a:spcAft>
            </a:pPr>
            <a:r>
              <a:rPr lang="ru-RU" sz="2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Какие задания вызывают наибольшие трудности?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2250"/>
              </a:lnSpc>
              <a:spcAft>
                <a:spcPts val="22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Задания 6 и 7 (орфография).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Нужно объяснять написание слов с различными орфограммами, что требует знания правил правописания.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2250"/>
              </a:lnSpc>
              <a:spcAft>
                <a:spcPts val="22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Задания 2 и 3 (синтаксический анализ).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Нужно уметь выделять грамматические основы (подлежащее и сказуемое), различать виды сказуемых (простое глагольное, составное глагольное, составное именное), а также разбирать сложные предложения (сложносочинённые, сложноподчинённые, бессоюзные).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ts val="2250"/>
              </a:lnSpc>
              <a:spcAft>
                <a:spcPts val="22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Задания 4 и 5 (пунктуация).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Требуется правильно расставить знаки препинания, что связано с пониманием правил пунктуации в сложных предложениях.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386" name="Picture 2" descr="Picture background">
            <a:extLst>
              <a:ext uri="{FF2B5EF4-FFF2-40B4-BE49-F238E27FC236}">
                <a16:creationId xmlns:a16="http://schemas.microsoft.com/office/drawing/2014/main" id="{43701D39-6E62-44B1-9A1A-4F45FD01A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7" y="287079"/>
            <a:ext cx="4603897" cy="628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654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81D0A8B2-F107-4514-95F6-B3419F04E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309563"/>
            <a:ext cx="11077575" cy="62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CA3573-B36B-404D-8D10-4D7F00B30AFB}"/>
              </a:ext>
            </a:extLst>
          </p:cNvPr>
          <p:cNvSpPr/>
          <p:nvPr/>
        </p:nvSpPr>
        <p:spPr>
          <a:xfrm>
            <a:off x="839972" y="542260"/>
            <a:ext cx="574158" cy="287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:</a:t>
            </a:r>
            <a:r>
              <a:rPr lang="ru-RU" dirty="0">
                <a:solidFill>
                  <a:schemeClr val="tx1"/>
                </a:solidFill>
              </a:rPr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612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42677E9-1977-40EC-8373-2D08939369A1}"/>
              </a:ext>
            </a:extLst>
          </p:cNvPr>
          <p:cNvSpPr/>
          <p:nvPr/>
        </p:nvSpPr>
        <p:spPr>
          <a:xfrm>
            <a:off x="329609" y="443568"/>
            <a:ext cx="1146189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u="sng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Что нужно повторить?</a:t>
            </a:r>
          </a:p>
          <a:p>
            <a:pPr algn="ctr"/>
            <a:endParaRPr lang="ru-RU" sz="2000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Правописание корней слов: гласные и согласные орфограммы.</a:t>
            </a:r>
          </a:p>
          <a:p>
            <a:pPr algn="ctr"/>
            <a:endParaRPr lang="ru-RU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Правописание приставок: русских и иноязычных; букв И </a:t>
            </a:r>
            <a:r>
              <a:rPr lang="ru-RU" dirty="0" err="1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Ы после приставок перед корнем.</a:t>
            </a:r>
          </a:p>
          <a:p>
            <a:pPr algn="ctr"/>
            <a:endParaRPr lang="ru-RU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Правописание суффиксов всех частей речи (от существительного до наречия). </a:t>
            </a:r>
          </a:p>
          <a:p>
            <a:pPr algn="ctr"/>
            <a:endParaRPr lang="ru-RU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Правописание окончаний в таких частях речи как существительное, прилагательное, глагол, причастие.</a:t>
            </a:r>
          </a:p>
          <a:p>
            <a:pPr algn="ctr"/>
            <a:endParaRPr lang="ru-RU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Правильное употребление твердого и мягкого знаков в словах.</a:t>
            </a:r>
          </a:p>
          <a:p>
            <a:pPr algn="ctr"/>
            <a:r>
              <a:rPr lang="ru-RU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Правописание служебных частей речи (нужно уметь отличать их от омонимичных самостоятельных).</a:t>
            </a:r>
          </a:p>
          <a:p>
            <a:pPr algn="ctr"/>
            <a:endParaRPr lang="ru-RU" dirty="0">
              <a:ln w="190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dirty="0">
                <a:ln w="190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Правописание частицы не со словами разных частей речи.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F020918A-51B8-44BE-BF49-12FCDCCAA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34" y="4097079"/>
            <a:ext cx="1676493" cy="254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DEF24C4C-111A-496C-91B4-49CD2DC75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542" y="4097079"/>
            <a:ext cx="1581224" cy="254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cture background">
            <a:extLst>
              <a:ext uri="{FF2B5EF4-FFF2-40B4-BE49-F238E27FC236}">
                <a16:creationId xmlns:a16="http://schemas.microsoft.com/office/drawing/2014/main" id="{882DCF76-1B9A-4024-9EC0-B9AB96D1F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435" y="4619302"/>
            <a:ext cx="1795130" cy="179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154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9AC045-306F-4A10-8BA5-EB7314FF32C8}"/>
              </a:ext>
            </a:extLst>
          </p:cNvPr>
          <p:cNvSpPr/>
          <p:nvPr/>
        </p:nvSpPr>
        <p:spPr>
          <a:xfrm>
            <a:off x="3235108" y="660622"/>
            <a:ext cx="50356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spc="-25" dirty="0"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ru-RU" sz="4800" b="1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800" b="1" i="1" spc="-5" dirty="0">
                <a:latin typeface="Calibri" panose="020F0502020204030204" pitchFamily="34" charset="0"/>
                <a:cs typeface="Calibri" panose="020F0502020204030204" pitchFamily="34" charset="0"/>
              </a:rPr>
              <a:t>надо</a:t>
            </a:r>
            <a:r>
              <a:rPr lang="ru-RU" sz="4800" b="1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800" b="1" i="1" spc="-25" dirty="0">
                <a:latin typeface="Calibri" panose="020F0502020204030204" pitchFamily="34" charset="0"/>
                <a:cs typeface="Calibri" panose="020F0502020204030204" pitchFamily="34" charset="0"/>
              </a:rPr>
              <a:t>уметь?</a:t>
            </a:r>
            <a:endParaRPr lang="ru-RU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E5CAA1-48F8-4FE8-84E5-BE5D9B93C523}"/>
              </a:ext>
            </a:extLst>
          </p:cNvPr>
          <p:cNvSpPr/>
          <p:nvPr/>
        </p:nvSpPr>
        <p:spPr>
          <a:xfrm>
            <a:off x="461004" y="1833109"/>
            <a:ext cx="3028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869"/>
              </a:spcBef>
              <a:buChar char="•"/>
              <a:tabLst>
                <a:tab pos="354965" algn="l"/>
                <a:tab pos="355600" algn="l"/>
              </a:tabLst>
            </a:pPr>
            <a:r>
              <a:rPr lang="ru-RU" b="1" spc="-20" dirty="0">
                <a:latin typeface="Calibri" panose="020F0502020204030204" pitchFamily="34" charset="0"/>
                <a:cs typeface="Calibri" panose="020F0502020204030204" pitchFamily="34" charset="0"/>
              </a:rPr>
              <a:t>Распознавать</a:t>
            </a:r>
            <a:r>
              <a:rPr lang="ru-RU" b="1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spc="-10" dirty="0">
                <a:latin typeface="Calibri" panose="020F0502020204030204" pitchFamily="34" charset="0"/>
                <a:cs typeface="Calibri" panose="020F0502020204030204" pitchFamily="34" charset="0"/>
              </a:rPr>
              <a:t>части </a:t>
            </a:r>
            <a:r>
              <a:rPr lang="ru-RU" b="1" spc="-15" dirty="0">
                <a:latin typeface="Calibri" panose="020F0502020204030204" pitchFamily="34" charset="0"/>
                <a:cs typeface="Calibri" panose="020F0502020204030204" pitchFamily="34" charset="0"/>
              </a:rPr>
              <a:t>речи.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3797D5-3DDE-4BC3-86D3-77B6FEC867C8}"/>
              </a:ext>
            </a:extLst>
          </p:cNvPr>
          <p:cNvSpPr/>
          <p:nvPr/>
        </p:nvSpPr>
        <p:spPr>
          <a:xfrm>
            <a:off x="3980081" y="2367188"/>
            <a:ext cx="4770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1725295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lang="ru-RU" b="1" spc="-20" dirty="0">
                <a:latin typeface="Calibri" panose="020F0502020204030204" pitchFamily="34" charset="0"/>
                <a:cs typeface="Calibri" panose="020F0502020204030204" pitchFamily="34" charset="0"/>
              </a:rPr>
              <a:t>Видеть структуру слова, его  морфемный состав.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BAA242-5D15-4AB9-BD93-BD55FA04D4B9}"/>
              </a:ext>
            </a:extLst>
          </p:cNvPr>
          <p:cNvSpPr/>
          <p:nvPr/>
        </p:nvSpPr>
        <p:spPr>
          <a:xfrm>
            <a:off x="8211920" y="2991332"/>
            <a:ext cx="3218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lang="ru-RU" b="1" spc="-15" dirty="0">
                <a:latin typeface="Calibri" panose="020F0502020204030204" pitchFamily="34" charset="0"/>
                <a:cs typeface="Calibri" panose="020F0502020204030204" pitchFamily="34" charset="0"/>
              </a:rPr>
              <a:t>Производить </a:t>
            </a:r>
            <a:r>
              <a:rPr lang="ru-RU" b="1" spc="-10" dirty="0">
                <a:latin typeface="Calibri" panose="020F0502020204030204" pitchFamily="34" charset="0"/>
                <a:cs typeface="Calibri" panose="020F0502020204030204" pitchFamily="34" charset="0"/>
              </a:rPr>
              <a:t>словообразовательный </a:t>
            </a:r>
            <a:r>
              <a:rPr lang="ru-RU" b="1" spc="-8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spc="-25" dirty="0">
                <a:latin typeface="Calibri" panose="020F0502020204030204" pitchFamily="34" charset="0"/>
                <a:cs typeface="Calibri" panose="020F0502020204030204" pitchFamily="34" charset="0"/>
              </a:rPr>
              <a:t>анализ.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F2A1DD5D-93E3-4E71-A66C-066BB6C77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95" y="2690353"/>
            <a:ext cx="35052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>
            <a:extLst>
              <a:ext uri="{FF2B5EF4-FFF2-40B4-BE49-F238E27FC236}">
                <a16:creationId xmlns:a16="http://schemas.microsoft.com/office/drawing/2014/main" id="{C7A0B161-D364-4531-B4A2-1EBAD35A9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952" y="3452997"/>
            <a:ext cx="3667123" cy="165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Picture background">
            <a:extLst>
              <a:ext uri="{FF2B5EF4-FFF2-40B4-BE49-F238E27FC236}">
                <a16:creationId xmlns:a16="http://schemas.microsoft.com/office/drawing/2014/main" id="{C1DF5E6F-1E32-4035-8D93-04837B9C0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920" y="3914662"/>
            <a:ext cx="3409507" cy="25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700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07B9BA-8C1D-4DB1-AA05-FBCA43968B76}"/>
              </a:ext>
            </a:extLst>
          </p:cNvPr>
          <p:cNvSpPr/>
          <p:nvPr/>
        </p:nvSpPr>
        <p:spPr>
          <a:xfrm>
            <a:off x="3836185" y="352279"/>
            <a:ext cx="40440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spc="-25" dirty="0"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ru-RU" b="1" i="1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000" b="1" i="1" spc="-5" dirty="0">
                <a:latin typeface="Calibri" panose="020F0502020204030204" pitchFamily="34" charset="0"/>
                <a:cs typeface="Calibri" panose="020F0502020204030204" pitchFamily="34" charset="0"/>
              </a:rPr>
              <a:t>надо</a:t>
            </a:r>
            <a:r>
              <a:rPr lang="ru-RU" sz="4000" b="1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000" b="1" i="1" spc="-45" dirty="0">
                <a:latin typeface="Calibri" panose="020F0502020204030204" pitchFamily="34" charset="0"/>
                <a:cs typeface="Calibri" panose="020F0502020204030204" pitchFamily="34" charset="0"/>
              </a:rPr>
              <a:t>знать?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3C05C96-576B-4B5F-85D8-429F94DBF087}"/>
              </a:ext>
            </a:extLst>
          </p:cNvPr>
          <p:cNvSpPr/>
          <p:nvPr/>
        </p:nvSpPr>
        <p:spPr>
          <a:xfrm>
            <a:off x="559982" y="142775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870"/>
              </a:spcBef>
              <a:buChar char="•"/>
              <a:tabLst>
                <a:tab pos="354965" algn="l"/>
                <a:tab pos="355600" algn="l"/>
              </a:tabLst>
            </a:pPr>
            <a:r>
              <a:rPr lang="ru-RU" sz="24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Формулировки</a:t>
            </a:r>
            <a:r>
              <a:rPr lang="ru-RU" sz="24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орфограмм</a:t>
            </a:r>
            <a:r>
              <a:rPr lang="ru-RU" b="1" spc="-3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1C5C23-3D52-4BCF-99CE-8EA445F5E8E4}"/>
              </a:ext>
            </a:extLst>
          </p:cNvPr>
          <p:cNvSpPr/>
          <p:nvPr/>
        </p:nvSpPr>
        <p:spPr>
          <a:xfrm>
            <a:off x="7371948" y="1427758"/>
            <a:ext cx="3636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lang="ru-RU" sz="24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Исключения</a:t>
            </a:r>
            <a:r>
              <a:rPr lang="ru-RU" sz="24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ru-RU" sz="24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spc="-5" dirty="0">
                <a:latin typeface="Calibri" panose="020F0502020204030204" pitchFamily="34" charset="0"/>
                <a:cs typeface="Calibri" panose="020F0502020204030204" pitchFamily="34" charset="0"/>
              </a:rPr>
              <a:t>правил</a:t>
            </a:r>
            <a:r>
              <a:rPr lang="ru-RU" b="1" spc="-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E112AA16-1EB4-4188-AB4F-C0CF34EF7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59" y="2010770"/>
            <a:ext cx="4681869" cy="335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50AAADD2-0C0E-444C-8C8E-6A09AC347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374" y="2010770"/>
            <a:ext cx="4429861" cy="331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848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2EED64-4C5F-40BE-A4E6-3B1AE566D3BF}"/>
              </a:ext>
            </a:extLst>
          </p:cNvPr>
          <p:cNvSpPr/>
          <p:nvPr/>
        </p:nvSpPr>
        <p:spPr>
          <a:xfrm>
            <a:off x="2495244" y="437592"/>
            <a:ext cx="7015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atin typeface="Calibri" panose="020F0502020204030204" pitchFamily="34" charset="0"/>
                <a:cs typeface="Calibri" panose="020F0502020204030204" pitchFamily="34" charset="0"/>
              </a:rPr>
              <a:t>Алгоритм выполнения задания 6</a:t>
            </a:r>
            <a:endParaRPr lang="ru-RU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7B84AE-21AF-4FE6-BB0C-88F3628BDDDF}"/>
              </a:ext>
            </a:extLst>
          </p:cNvPr>
          <p:cNvSpPr/>
          <p:nvPr/>
        </p:nvSpPr>
        <p:spPr>
          <a:xfrm>
            <a:off x="827314" y="1257611"/>
            <a:ext cx="100692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1.Определить, какой  частью речи являются выделенные слова.</a:t>
            </a:r>
          </a:p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2. Определить, в какой морфеме находится орфограмма.</a:t>
            </a:r>
          </a:p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3.Читаем правило, обращая внимание на формулировку, склонение, спряжение, род, число, падеж и другое.</a:t>
            </a:r>
          </a:p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4.Оставляем только те ответы, в которых нет ошибок или несовпадений.</a:t>
            </a:r>
          </a:p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5. При подготовке к экзамену необходимо повторить и систематизировать все орфографические правила.</a:t>
            </a:r>
          </a:p>
        </p:txBody>
      </p:sp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7D3D2697-C8D3-43B9-8A4F-BD4BF2CDE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169" y="4688958"/>
            <a:ext cx="1899246" cy="189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847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A4EAA2-F046-4B12-90BF-FD47D1E2E66C}"/>
              </a:ext>
            </a:extLst>
          </p:cNvPr>
          <p:cNvSpPr/>
          <p:nvPr/>
        </p:nvSpPr>
        <p:spPr>
          <a:xfrm>
            <a:off x="4589720" y="31789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Задание 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B62B79-CCFF-4736-975E-A96EA1308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059" y="1059129"/>
            <a:ext cx="10865881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6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>
            <a:extLst>
              <a:ext uri="{FF2B5EF4-FFF2-40B4-BE49-F238E27FC236}">
                <a16:creationId xmlns:a16="http://schemas.microsoft.com/office/drawing/2014/main" id="{8EE1F301-D89F-4A86-A614-17D581FEB83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1460" y="1376039"/>
            <a:ext cx="7649079" cy="456911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43711F-4AFE-4B9E-9A75-C2AB3BEB1EF5}"/>
              </a:ext>
            </a:extLst>
          </p:cNvPr>
          <p:cNvSpPr/>
          <p:nvPr/>
        </p:nvSpPr>
        <p:spPr>
          <a:xfrm>
            <a:off x="4367249" y="551338"/>
            <a:ext cx="33175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spc="-25" dirty="0"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ru-RU" sz="3200" b="1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i="1" spc="-20" dirty="0">
                <a:latin typeface="Calibri" panose="020F0502020204030204" pitchFamily="34" charset="0"/>
                <a:cs typeface="Calibri" panose="020F0502020204030204" pitchFamily="34" charset="0"/>
              </a:rPr>
              <a:t>повторяем?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33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FBDC52-BC43-40AE-9F4E-8F7F5F389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08" y="1404043"/>
            <a:ext cx="11053384" cy="330563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171FA66-6A68-47D7-A372-D0DDACD8691B}"/>
              </a:ext>
            </a:extLst>
          </p:cNvPr>
          <p:cNvSpPr/>
          <p:nvPr/>
        </p:nvSpPr>
        <p:spPr>
          <a:xfrm>
            <a:off x="4657947" y="522399"/>
            <a:ext cx="22076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libri" panose="020F0502020204030204" pitchFamily="34" charset="0"/>
                <a:cs typeface="Calibri" panose="020F0502020204030204" pitchFamily="34" charset="0"/>
              </a:rPr>
              <a:t>Задание 3</a:t>
            </a:r>
          </a:p>
        </p:txBody>
      </p:sp>
    </p:spTree>
    <p:extLst>
      <p:ext uri="{BB962C8B-B14F-4D97-AF65-F5344CB8AC3E}">
        <p14:creationId xmlns:p14="http://schemas.microsoft.com/office/powerpoint/2010/main" val="2127523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D28DB0-B5F2-4C91-82EC-15EA8C80BB23}"/>
              </a:ext>
            </a:extLst>
          </p:cNvPr>
          <p:cNvSpPr/>
          <p:nvPr/>
        </p:nvSpPr>
        <p:spPr>
          <a:xfrm>
            <a:off x="1158949" y="493631"/>
            <a:ext cx="94736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1905">
                  <a:solidFill>
                    <a:sysClr val="windowText" lastClr="000000"/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Что нужно повторить?</a:t>
            </a:r>
          </a:p>
          <a:p>
            <a:pPr algn="ctr"/>
            <a:endParaRPr lang="ru-RU" sz="2400" dirty="0">
              <a:ln w="1905">
                <a:solidFill>
                  <a:sysClr val="windowText" lastClr="000000"/>
                </a:solidFill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>
                <a:ln w="1905">
                  <a:solidFill>
                    <a:sysClr val="windowText" lastClr="000000"/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Способы выражения грамматической основы предложения: подлежащего и сказуемого.</a:t>
            </a:r>
          </a:p>
          <a:p>
            <a:pPr algn="ctr"/>
            <a:endParaRPr lang="ru-RU" sz="2400" dirty="0">
              <a:ln w="1905">
                <a:solidFill>
                  <a:sysClr val="windowText" lastClr="000000"/>
                </a:solidFill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>
                <a:ln w="1905">
                  <a:solidFill>
                    <a:sysClr val="windowText" lastClr="000000"/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Что представляют собой второстепенные члены предложения, как их отличить друг от друга.</a:t>
            </a:r>
          </a:p>
          <a:p>
            <a:pPr algn="ctr"/>
            <a:endParaRPr lang="ru-RU" sz="2400" dirty="0">
              <a:ln w="1905">
                <a:solidFill>
                  <a:sysClr val="windowText" lastClr="000000"/>
                </a:solidFill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>
                <a:ln w="1905">
                  <a:solidFill>
                    <a:sysClr val="windowText" lastClr="000000"/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Чем может быть осложнено простое предложение.</a:t>
            </a:r>
          </a:p>
          <a:p>
            <a:pPr algn="ctr"/>
            <a:endParaRPr lang="ru-RU" sz="2400" dirty="0">
              <a:ln w="1905">
                <a:solidFill>
                  <a:sysClr val="windowText" lastClr="000000"/>
                </a:solidFill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>
                <a:ln w="1905">
                  <a:solidFill>
                    <a:sysClr val="windowText" lastClr="000000"/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Что такое сложное предложение, какими бывают его виды, что такое придаточная часть и какой может быть она.</a:t>
            </a:r>
          </a:p>
          <a:p>
            <a:pPr algn="ctr"/>
            <a:endParaRPr lang="ru-RU" sz="2400" dirty="0">
              <a:ln w="1905">
                <a:solidFill>
                  <a:sysClr val="windowText" lastClr="000000"/>
                </a:solidFill>
              </a:ln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>
                <a:ln w="1905">
                  <a:solidFill>
                    <a:sysClr val="windowText" lastClr="000000"/>
                  </a:solidFill>
                </a:ln>
                <a:latin typeface="Calibri" panose="020F0502020204030204" pitchFamily="34" charset="0"/>
                <a:cs typeface="Calibri" panose="020F0502020204030204" pitchFamily="34" charset="0"/>
              </a:rPr>
              <a:t>Способы подчинения придаточной части.</a:t>
            </a:r>
          </a:p>
        </p:txBody>
      </p:sp>
    </p:spTree>
    <p:extLst>
      <p:ext uri="{BB962C8B-B14F-4D97-AF65-F5344CB8AC3E}">
        <p14:creationId xmlns:p14="http://schemas.microsoft.com/office/powerpoint/2010/main" val="566617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A15136-1419-4A28-8372-2D1F7A53FD59}"/>
              </a:ext>
            </a:extLst>
          </p:cNvPr>
          <p:cNvSpPr/>
          <p:nvPr/>
        </p:nvSpPr>
        <p:spPr>
          <a:xfrm>
            <a:off x="2486249" y="1022113"/>
            <a:ext cx="69660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1.Прочтите предложение полностью.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2.Найдите грамматическую(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ие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 основу(ы) предложения.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3.Определите тип предложения: ПП, ССП,СПП,БСП.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4.Если предложение сложное, расставьте знаки препинания на границе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предложений.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5.Если предложение простое, обратите внимание, чем оно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осложнено(однородными членами, обособленными определениями,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дополнениями, обстоятельствами, приложениями, уточняющими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членами, сравнительными оборотами).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6.Обязательно проанализируйте каждую синтаксическую конструкцию,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вспомните правила постановки знаков препинания каждой из них.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7.Расставьте все знаки препинания.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8.Перечитайте ещё раз предложение.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9.Укажите номера тех знаков препинания (в данном случае запятой),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которые необходимо поставить в предложении.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806459-0CEE-4613-A24C-B19F5C5AF038}"/>
              </a:ext>
            </a:extLst>
          </p:cNvPr>
          <p:cNvSpPr/>
          <p:nvPr/>
        </p:nvSpPr>
        <p:spPr>
          <a:xfrm>
            <a:off x="2486248" y="437338"/>
            <a:ext cx="6309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Алгоритм выполнения задания 3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FFCC08C8-9F99-4EA8-A081-66B176776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476" y="4499988"/>
            <a:ext cx="1948754" cy="19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011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5CE111-2ED3-4AA0-94B2-787513CC6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923" y="1297172"/>
            <a:ext cx="10028154" cy="489802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F74468B-DEC5-47FA-8B29-4B82DC7A039C}"/>
              </a:ext>
            </a:extLst>
          </p:cNvPr>
          <p:cNvSpPr/>
          <p:nvPr/>
        </p:nvSpPr>
        <p:spPr>
          <a:xfrm>
            <a:off x="4999690" y="490502"/>
            <a:ext cx="19864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Задание 4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208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110BFC-53D0-4093-B81F-FD7F6FAFD3F5}"/>
              </a:ext>
            </a:extLst>
          </p:cNvPr>
          <p:cNvSpPr/>
          <p:nvPr/>
        </p:nvSpPr>
        <p:spPr>
          <a:xfrm>
            <a:off x="3000729" y="373543"/>
            <a:ext cx="6262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Алгоритм выполнения задания 4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A6D8C4-8AA3-44F8-81C6-13A6210861CD}"/>
              </a:ext>
            </a:extLst>
          </p:cNvPr>
          <p:cNvSpPr/>
          <p:nvPr/>
        </p:nvSpPr>
        <p:spPr>
          <a:xfrm>
            <a:off x="1752599" y="958318"/>
            <a:ext cx="8686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1. Прочитайте внимательно 3 пунктуационных правила в первом столбце. Подчеркните в них знак препинания, которому посвящено правило. Это запятая, тире, двоеточие. Возможны кавычки.</a:t>
            </a:r>
          </a:p>
          <a:p>
            <a:pPr lvl="0" algn="just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2.Прочитайте 5 предложений во втором столбце. В ответ из них попадут только три предложения.</a:t>
            </a:r>
          </a:p>
          <a:p>
            <a:pPr lvl="0" algn="just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3. Если в первом столбце есть, например, пунктуационное правило на постановку тире (или двоеточия), то вы можете найти среди предложений те, в которых стоят тире (или двоеточие), а затем прочитать само правило еще раз и определить, какое из предложений ему соответствует.</a:t>
            </a:r>
          </a:p>
          <a:p>
            <a:pPr lvl="0" algn="just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4. Обязательно изучите формулировку самого правила: там будут указаны условия, при которых ставится тот или иной знак препинания.</a:t>
            </a:r>
          </a:p>
          <a:p>
            <a:pPr lvl="0" algn="just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5. Сложнее с поиском ответа, если нужно найти правило с запятой: обычно каждое из пяти предложений содержит этот знак препинания. В таком случае поможет синтаксический разбор предложений: сделайте его графически. Обязательно найти в предложениях грамматические основы.</a:t>
            </a:r>
          </a:p>
          <a:p>
            <a:pPr lvl="0" algn="just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6. В ваш ответ попадут только 3 предложения, которые соответствуют трем правилам. Внесите номера предложений в таблицу.</a:t>
            </a:r>
          </a:p>
          <a:p>
            <a:pPr lvl="0" algn="just">
              <a:buNone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7. Порядок цифр в ответе значим: если ошибетесь с постановкой цифр, то ответ обнулится.</a:t>
            </a:r>
          </a:p>
        </p:txBody>
      </p:sp>
    </p:spTree>
    <p:extLst>
      <p:ext uri="{BB962C8B-B14F-4D97-AF65-F5344CB8AC3E}">
        <p14:creationId xmlns:p14="http://schemas.microsoft.com/office/powerpoint/2010/main" val="2967395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85DA75-51A0-498E-A93C-05819709A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40" y="1857156"/>
            <a:ext cx="10634719" cy="157184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E1AA5B-7B64-446E-A470-1BC72DDEFD8D}"/>
              </a:ext>
            </a:extLst>
          </p:cNvPr>
          <p:cNvSpPr/>
          <p:nvPr/>
        </p:nvSpPr>
        <p:spPr>
          <a:xfrm>
            <a:off x="4891863" y="575561"/>
            <a:ext cx="1984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Задание 5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3E09A781-30AD-4DC8-9489-4ACE06397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525" y="3672331"/>
            <a:ext cx="3739338" cy="239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027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496E2F-9EC1-46EF-B56F-D2B0ADAEA1D3}"/>
              </a:ext>
            </a:extLst>
          </p:cNvPr>
          <p:cNvSpPr/>
          <p:nvPr/>
        </p:nvSpPr>
        <p:spPr>
          <a:xfrm>
            <a:off x="666307" y="678296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ln w="1905">
                  <a:solidFill>
                    <a:sysClr val="windowText" lastClr="000000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Что нужно повторить?</a:t>
            </a:r>
          </a:p>
          <a:p>
            <a:endParaRPr lang="ru-RU" sz="2000" dirty="0">
              <a:ln w="1905">
                <a:solidFill>
                  <a:sysClr val="windowText" lastClr="000000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ln w="1905">
                  <a:solidFill>
                    <a:sysClr val="windowText" lastClr="000000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Знаки препинания при однородных членах предложения.</a:t>
            </a:r>
          </a:p>
          <a:p>
            <a:endParaRPr lang="ru-RU" sz="2000" dirty="0">
              <a:ln w="1905">
                <a:solidFill>
                  <a:sysClr val="windowText" lastClr="000000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ln w="1905">
                  <a:solidFill>
                    <a:sysClr val="windowText" lastClr="000000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Обособленные члены предложения.</a:t>
            </a:r>
          </a:p>
          <a:p>
            <a:endParaRPr lang="ru-RU" sz="2000" dirty="0">
              <a:ln w="1905">
                <a:solidFill>
                  <a:sysClr val="windowText" lastClr="000000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ln w="1905">
                  <a:solidFill>
                    <a:sysClr val="windowText" lastClr="000000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Вводные слова и вставные сочетания слов, обращения.</a:t>
            </a:r>
          </a:p>
          <a:p>
            <a:endParaRPr lang="ru-RU" sz="2000" dirty="0">
              <a:ln w="1905">
                <a:solidFill>
                  <a:sysClr val="windowText" lastClr="000000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ln w="1905">
                  <a:solidFill>
                    <a:sysClr val="windowText" lastClr="000000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Знаки препинания в сложносочиненным, сложноподчиненном и бессоюзном сложных предложениях.</a:t>
            </a:r>
          </a:p>
          <a:p>
            <a:endParaRPr lang="ru-RU" sz="2000" dirty="0">
              <a:ln w="1905">
                <a:solidFill>
                  <a:sysClr val="windowText" lastClr="000000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ln w="1905">
                  <a:solidFill>
                    <a:sysClr val="windowText" lastClr="000000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Пунктуация в предложении с прямой речью.</a:t>
            </a:r>
          </a:p>
        </p:txBody>
      </p:sp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6D537702-446D-47AD-9471-37E1E5AE5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022" y="1848162"/>
            <a:ext cx="4736657" cy="316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206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E93BF2-7108-4A33-9AE7-7060361B1335}"/>
              </a:ext>
            </a:extLst>
          </p:cNvPr>
          <p:cNvSpPr/>
          <p:nvPr/>
        </p:nvSpPr>
        <p:spPr>
          <a:xfrm>
            <a:off x="972130" y="554297"/>
            <a:ext cx="2138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spc="-25" dirty="0"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ru-RU" b="1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spc="-40" dirty="0"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ru-RU" b="1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spc="-25" dirty="0">
                <a:latin typeface="Calibri" panose="020F0502020204030204" pitchFamily="34" charset="0"/>
                <a:cs typeface="Calibri" panose="020F0502020204030204" pitchFamily="34" charset="0"/>
              </a:rPr>
              <a:t>уметь?</a:t>
            </a:r>
            <a:endParaRPr lang="ru-RU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AD7753-8561-4CE6-A5E0-BF507A5A4D45}"/>
              </a:ext>
            </a:extLst>
          </p:cNvPr>
          <p:cNvSpPr/>
          <p:nvPr/>
        </p:nvSpPr>
        <p:spPr>
          <a:xfrm>
            <a:off x="134679" y="1322747"/>
            <a:ext cx="6096000" cy="14055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5600">
              <a:spcBef>
                <a:spcPts val="870"/>
              </a:spcBef>
              <a:tabLst>
                <a:tab pos="354965" algn="l"/>
                <a:tab pos="355600" algn="l"/>
              </a:tabLst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Видеть</a:t>
            </a:r>
            <a:r>
              <a:rPr lang="ru-RU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0" dirty="0">
                <a:latin typeface="Calibri" panose="020F0502020204030204" pitchFamily="34" charset="0"/>
                <a:cs typeface="Calibri" panose="020F0502020204030204" pitchFamily="34" charset="0"/>
              </a:rPr>
              <a:t>структуру</a:t>
            </a:r>
            <a:r>
              <a:rPr lang="ru-RU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5" dirty="0">
                <a:latin typeface="Calibri" panose="020F0502020204030204" pitchFamily="34" charset="0"/>
                <a:cs typeface="Calibri" panose="020F0502020204030204" pitchFamily="34" charset="0"/>
              </a:rPr>
              <a:t>предложения.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>
              <a:spcBef>
                <a:spcPts val="765"/>
              </a:spcBef>
              <a:tabLst>
                <a:tab pos="354965" algn="l"/>
                <a:tab pos="355600" algn="l"/>
              </a:tabLst>
            </a:pPr>
            <a:r>
              <a:rPr lang="ru-RU" spc="-15" dirty="0">
                <a:latin typeface="Calibri" panose="020F0502020204030204" pitchFamily="34" charset="0"/>
                <a:cs typeface="Calibri" panose="020F0502020204030204" pitchFamily="34" charset="0"/>
              </a:rPr>
              <a:t>Производить</a:t>
            </a:r>
            <a:r>
              <a:rPr lang="ru-RU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35" dirty="0">
                <a:latin typeface="Calibri" panose="020F0502020204030204" pitchFamily="34" charset="0"/>
                <a:cs typeface="Calibri" panose="020F0502020204030204" pitchFamily="34" charset="0"/>
              </a:rPr>
              <a:t>синтаксический</a:t>
            </a:r>
            <a:r>
              <a:rPr lang="ru-RU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5" dirty="0">
                <a:latin typeface="Calibri" panose="020F0502020204030204" pitchFamily="34" charset="0"/>
                <a:cs typeface="Calibri" panose="020F0502020204030204" pitchFamily="34" charset="0"/>
              </a:rPr>
              <a:t>анализ.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5080"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lang="ru-RU" spc="-5" dirty="0">
                <a:latin typeface="Calibri" panose="020F0502020204030204" pitchFamily="34" charset="0"/>
                <a:cs typeface="Calibri" panose="020F0502020204030204" pitchFamily="34" charset="0"/>
              </a:rPr>
              <a:t>Находить</a:t>
            </a:r>
            <a:r>
              <a:rPr lang="ru-RU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35" dirty="0">
                <a:latin typeface="Calibri" panose="020F0502020204030204" pitchFamily="34" charset="0"/>
                <a:cs typeface="Calibri" panose="020F0502020204030204" pitchFamily="34" charset="0"/>
              </a:rPr>
              <a:t>грамматическую</a:t>
            </a:r>
            <a:r>
              <a:rPr lang="ru-RU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5" dirty="0">
                <a:latin typeface="Calibri" panose="020F0502020204030204" pitchFamily="34" charset="0"/>
                <a:cs typeface="Calibri" panose="020F0502020204030204" pitchFamily="34" charset="0"/>
              </a:rPr>
              <a:t>основу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35" dirty="0">
                <a:latin typeface="Calibri" panose="020F0502020204030204" pitchFamily="34" charset="0"/>
                <a:cs typeface="Calibri" panose="020F0502020204030204" pitchFamily="34" charset="0"/>
              </a:rPr>
              <a:t>(грамматические</a:t>
            </a:r>
            <a:r>
              <a:rPr lang="ru-RU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5" dirty="0">
                <a:latin typeface="Calibri" panose="020F0502020204030204" pitchFamily="34" charset="0"/>
                <a:cs typeface="Calibri" panose="020F0502020204030204" pitchFamily="34" charset="0"/>
              </a:rPr>
              <a:t>основы)</a:t>
            </a:r>
            <a:r>
              <a:rPr lang="ru-RU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5" dirty="0">
                <a:latin typeface="Calibri" panose="020F0502020204030204" pitchFamily="34" charset="0"/>
                <a:cs typeface="Calibri" panose="020F0502020204030204" pitchFamily="34" charset="0"/>
              </a:rPr>
              <a:t>предложения.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637CBF-EA93-4F66-8A05-C2786C23C2CD}"/>
              </a:ext>
            </a:extLst>
          </p:cNvPr>
          <p:cNvSpPr/>
          <p:nvPr/>
        </p:nvSpPr>
        <p:spPr>
          <a:xfrm>
            <a:off x="8207923" y="3244334"/>
            <a:ext cx="2116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spc="-25" dirty="0">
                <a:latin typeface="Calibri" panose="020F0502020204030204" pitchFamily="34" charset="0"/>
                <a:cs typeface="Calibri" panose="020F0502020204030204" pitchFamily="34" charset="0"/>
              </a:rPr>
              <a:t>Что</a:t>
            </a:r>
            <a:r>
              <a:rPr lang="ru-RU" b="1" i="1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spc="-40" dirty="0">
                <a:latin typeface="Calibri" panose="020F0502020204030204" pitchFamily="34" charset="0"/>
                <a:cs typeface="Calibri" panose="020F0502020204030204" pitchFamily="34" charset="0"/>
              </a:rPr>
              <a:t>нужно</a:t>
            </a:r>
            <a:r>
              <a:rPr lang="ru-RU" b="1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i="1" spc="-45" dirty="0">
                <a:latin typeface="Calibri" panose="020F0502020204030204" pitchFamily="34" charset="0"/>
                <a:cs typeface="Calibri" panose="020F0502020204030204" pitchFamily="34" charset="0"/>
              </a:rPr>
              <a:t>знать?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13DCC3-92E1-4129-B530-97055FEF0878}"/>
              </a:ext>
            </a:extLst>
          </p:cNvPr>
          <p:cNvSpPr/>
          <p:nvPr/>
        </p:nvSpPr>
        <p:spPr>
          <a:xfrm>
            <a:off x="7269126" y="3777552"/>
            <a:ext cx="6096000" cy="7489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5600">
              <a:spcBef>
                <a:spcPts val="865"/>
              </a:spcBef>
              <a:tabLst>
                <a:tab pos="354965" algn="l"/>
                <a:tab pos="355600" algn="l"/>
              </a:tabLst>
            </a:pPr>
            <a:r>
              <a:rPr lang="ru-RU" spc="-50" dirty="0">
                <a:latin typeface="Calibri" panose="020F0502020204030204" pitchFamily="34" charset="0"/>
                <a:cs typeface="Calibri" panose="020F0502020204030204" pitchFamily="34" charset="0"/>
              </a:rPr>
              <a:t>Формулировки</a:t>
            </a:r>
            <a:r>
              <a:rPr lang="ru-RU"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45" dirty="0" err="1">
                <a:latin typeface="Calibri" panose="020F0502020204030204" pitchFamily="34" charset="0"/>
                <a:cs typeface="Calibri" panose="020F0502020204030204" pitchFamily="34" charset="0"/>
              </a:rPr>
              <a:t>пунктограмм</a:t>
            </a:r>
            <a:r>
              <a:rPr lang="ru-RU" spc="-4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>
              <a:spcBef>
                <a:spcPts val="770"/>
              </a:spcBef>
              <a:tabLst>
                <a:tab pos="354965" algn="l"/>
                <a:tab pos="355600" algn="l"/>
              </a:tabLst>
            </a:pPr>
            <a:r>
              <a:rPr lang="ru-RU" spc="-20" dirty="0">
                <a:latin typeface="Calibri" panose="020F0502020204030204" pitchFamily="34" charset="0"/>
                <a:cs typeface="Calibri" panose="020F0502020204030204" pitchFamily="34" charset="0"/>
              </a:rPr>
              <a:t>Исключения</a:t>
            </a:r>
            <a:r>
              <a:rPr lang="ru-RU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65" dirty="0">
                <a:latin typeface="Calibri" panose="020F0502020204030204" pitchFamily="34" charset="0"/>
                <a:cs typeface="Calibri" panose="020F0502020204030204" pitchFamily="34" charset="0"/>
              </a:rPr>
              <a:t>из</a:t>
            </a:r>
            <a:r>
              <a:rPr lang="ru-RU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5" dirty="0">
                <a:latin typeface="Calibri" panose="020F0502020204030204" pitchFamily="34" charset="0"/>
                <a:cs typeface="Calibri" panose="020F0502020204030204" pitchFamily="34" charset="0"/>
              </a:rPr>
              <a:t>правил.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6" name="Picture 2" descr="Picture background">
            <a:extLst>
              <a:ext uri="{FF2B5EF4-FFF2-40B4-BE49-F238E27FC236}">
                <a16:creationId xmlns:a16="http://schemas.microsoft.com/office/drawing/2014/main" id="{82324EA3-1CD3-4D19-B1B8-E01505669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07" y="3054073"/>
            <a:ext cx="3992526" cy="294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icture background">
            <a:extLst>
              <a:ext uri="{FF2B5EF4-FFF2-40B4-BE49-F238E27FC236}">
                <a16:creationId xmlns:a16="http://schemas.microsoft.com/office/drawing/2014/main" id="{6EB0D223-64C7-498A-821D-5CB5EEF8D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158" y="354141"/>
            <a:ext cx="2908005" cy="290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888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6D7C4F-AFB3-4656-9D6C-63773A634EDF}"/>
              </a:ext>
            </a:extLst>
          </p:cNvPr>
          <p:cNvSpPr/>
          <p:nvPr/>
        </p:nvSpPr>
        <p:spPr>
          <a:xfrm>
            <a:off x="740735" y="1445223"/>
            <a:ext cx="758455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2000"/>
              <a:buNone/>
            </a:pPr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Найдите грамматическую основу, определите, какое предложение: простое, сложное, тип связи.</a:t>
            </a: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Вспомните, чем может быть осложнено простое предложение: однородные члены предложения, вводные слова и вставные конструкции, обращения, обособленные и уточняющие члены предложения.</a:t>
            </a: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3.Читая предложения, на месте цифр останавливайтесь и определяйте, нужна ли здесь запятая и </a:t>
            </a:r>
            <a:r>
              <a:rPr lang="ru-RU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почему</a:t>
            </a:r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Напишите правильный ответ.</a:t>
            </a: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CEDECB3B-2BF5-4002-BBBC-081522016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476" y="4499988"/>
            <a:ext cx="1948754" cy="19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95E72A-8F9B-4A65-B780-1758979BE7B6}"/>
              </a:ext>
            </a:extLst>
          </p:cNvPr>
          <p:cNvSpPr/>
          <p:nvPr/>
        </p:nvSpPr>
        <p:spPr>
          <a:xfrm>
            <a:off x="986591" y="703152"/>
            <a:ext cx="6262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Алгоритм выполнения задания 5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05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B5D301-690E-4F9A-86C5-40E44B43C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534" y="269826"/>
            <a:ext cx="5887068" cy="28643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CEB1D3-5769-4BED-BFCD-B099F0311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9" y="162697"/>
            <a:ext cx="4330819" cy="65166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81156D-6A36-4470-9B42-047434AD1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872" y="3169807"/>
            <a:ext cx="569936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494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0B6EA3-DB7B-4C21-B2BE-F84542F33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747" y="369575"/>
            <a:ext cx="5017417" cy="29052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D00A2D-4836-4F7A-912A-C15B1DF0F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75" y="463559"/>
            <a:ext cx="2419688" cy="9335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115D5C-B9F8-4E84-885F-00665627B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67" y="1683282"/>
            <a:ext cx="4798063" cy="42850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DE2FC7-E35A-41A3-9B97-F1CB530C9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0273" y="3575997"/>
            <a:ext cx="4702340" cy="292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53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2FF8CC-023D-407C-B6A5-95EE08311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52" y="0"/>
            <a:ext cx="11963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68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0A96CF-55F4-41A9-8676-00144F47D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690" y="413916"/>
            <a:ext cx="6248142" cy="6030167"/>
          </a:xfrm>
          <a:prstGeom prst="rect">
            <a:avLst/>
          </a:prstGeom>
        </p:spPr>
      </p:pic>
      <p:pic>
        <p:nvPicPr>
          <p:cNvPr id="12290" name="Picture 2" descr="Picture background">
            <a:extLst>
              <a:ext uri="{FF2B5EF4-FFF2-40B4-BE49-F238E27FC236}">
                <a16:creationId xmlns:a16="http://schemas.microsoft.com/office/drawing/2014/main" id="{5383FFAF-BBD1-4D1F-8207-EA372182F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187" y="797442"/>
            <a:ext cx="3763925" cy="501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73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0E8CB57-6494-405A-8642-0BB7C267AA11}"/>
              </a:ext>
            </a:extLst>
          </p:cNvPr>
          <p:cNvSpPr/>
          <p:nvPr/>
        </p:nvSpPr>
        <p:spPr>
          <a:xfrm>
            <a:off x="3336310" y="949104"/>
            <a:ext cx="53569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ТЕОРИЯ + ПРАКТИКА = УСПЕХ</a:t>
            </a:r>
            <a:endParaRPr lang="ru-R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38" name="Picture 2" descr="Picture background">
            <a:extLst>
              <a:ext uri="{FF2B5EF4-FFF2-40B4-BE49-F238E27FC236}">
                <a16:creationId xmlns:a16="http://schemas.microsoft.com/office/drawing/2014/main" id="{807E8753-323D-4937-B530-740719014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377" y="2448358"/>
            <a:ext cx="9906000" cy="346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564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Picture background">
            <a:extLst>
              <a:ext uri="{FF2B5EF4-FFF2-40B4-BE49-F238E27FC236}">
                <a16:creationId xmlns:a16="http://schemas.microsoft.com/office/drawing/2014/main" id="{C390380F-17E3-4239-8939-C44B6505E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77" y="246076"/>
            <a:ext cx="11706446" cy="638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931BCF-5523-4DD5-B95F-2D44585899A7}"/>
              </a:ext>
            </a:extLst>
          </p:cNvPr>
          <p:cNvSpPr/>
          <p:nvPr/>
        </p:nvSpPr>
        <p:spPr>
          <a:xfrm>
            <a:off x="2045037" y="4716667"/>
            <a:ext cx="840326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77116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150</TotalTime>
  <Words>932</Words>
  <Application>Microsoft Office PowerPoint</Application>
  <PresentationFormat>Широкоэкранный</PresentationFormat>
  <Paragraphs>126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Calibri</vt:lpstr>
      <vt:lpstr>Corbel</vt:lpstr>
      <vt:lpstr>Impact</vt:lpstr>
      <vt:lpstr>Monotype Corsiva</vt:lpstr>
      <vt:lpstr>Symbol</vt:lpstr>
      <vt:lpstr>Times New Roman</vt:lpstr>
      <vt:lpstr>Базис</vt:lpstr>
      <vt:lpstr>Разбор сложных заданий ОГЭ по Русскому языку  В 9 классе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Трудные вопросы тестовой части. ОГЭ – 2026 Русский язык</dc:title>
  <dc:creator>Serov</dc:creator>
  <cp:lastModifiedBy>User</cp:lastModifiedBy>
  <cp:revision>2</cp:revision>
  <cp:lastPrinted>2025-10-28T04:43:59Z</cp:lastPrinted>
  <dcterms:created xsi:type="dcterms:W3CDTF">2025-10-26T17:11:11Z</dcterms:created>
  <dcterms:modified xsi:type="dcterms:W3CDTF">2025-10-28T04:44:24Z</dcterms:modified>
</cp:coreProperties>
</file>