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76" r:id="rId3"/>
    <p:sldId id="270" r:id="rId4"/>
    <p:sldId id="271" r:id="rId5"/>
    <p:sldId id="277" r:id="rId6"/>
    <p:sldId id="267" r:id="rId7"/>
    <p:sldId id="259" r:id="rId8"/>
    <p:sldId id="263" r:id="rId9"/>
    <p:sldId id="260" r:id="rId10"/>
    <p:sldId id="258" r:id="rId11"/>
    <p:sldId id="257" r:id="rId12"/>
    <p:sldId id="262" r:id="rId13"/>
    <p:sldId id="261" r:id="rId14"/>
    <p:sldId id="268" r:id="rId15"/>
    <p:sldId id="27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37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653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546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583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191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48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636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18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261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59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63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1224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15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882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771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742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96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DC025-1095-49B2-B0E3-2BD5DE38A6B8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321643F-7A20-4331-B092-9B1F28BAD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438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bio5-vpr.sdamgia.ru/" TargetMode="External"/><Relationship Id="rId3" Type="http://schemas.openxmlformats.org/officeDocument/2006/relationships/hyperlink" Target="http://www.fipi.ru/" TargetMode="External"/><Relationship Id="rId7" Type="http://schemas.openxmlformats.org/officeDocument/2006/relationships/hyperlink" Target="https://easyen.ru/load/biologija/5_klass/materialy_dlja_podgotovki_k_vpr_po_biologii_5_11_klass/125-1-0-58976" TargetMode="External"/><Relationship Id="rId2" Type="http://schemas.openxmlformats.org/officeDocument/2006/relationships/hyperlink" Target="http://www.ege.spb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asyen.ru/load/biologija/5_klass/materialy_dlja_podgotovki_k_vpr_po_biologii_5_11_klass/" TargetMode="External"/><Relationship Id="rId5" Type="http://schemas.openxmlformats.org/officeDocument/2006/relationships/hyperlink" Target="https://uchitel.club/events/gotovimsya-k-vpr-po-biologii-v-osnovnoi-skole/" TargetMode="External"/><Relationship Id="rId10" Type="http://schemas.openxmlformats.org/officeDocument/2006/relationships/hyperlink" Target="https://vprklass.ru/-klass/biologija" TargetMode="External"/><Relationship Id="rId4" Type="http://schemas.openxmlformats.org/officeDocument/2006/relationships/hyperlink" Target="http://www.ege.edu.ru/" TargetMode="External"/><Relationship Id="rId9" Type="http://schemas.openxmlformats.org/officeDocument/2006/relationships/hyperlink" Target="https://100balnik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204864"/>
            <a:ext cx="5544616" cy="2970675"/>
          </a:xfrm>
        </p:spPr>
        <p:txBody>
          <a:bodyPr>
            <a:normAutofit fontScale="90000"/>
          </a:bodyPr>
          <a:lstStyle/>
          <a:p>
            <a:pPr algn="ctr">
              <a:spcBef>
                <a:spcPts val="0"/>
              </a:spcBef>
            </a:pPr>
            <a:r>
              <a:rPr lang="ru-RU" sz="4000" dirty="0"/>
              <a:t>«Разбор заданий ВПР по биологии, направленных на выявление уровня </a:t>
            </a:r>
            <a:r>
              <a:rPr lang="ru-RU" sz="4000" dirty="0" err="1"/>
              <a:t>сформированности</a:t>
            </a:r>
            <a:r>
              <a:rPr lang="ru-RU" sz="4000" dirty="0"/>
              <a:t> естественно-научной грамотности у учащихся»</a:t>
            </a:r>
            <a:br>
              <a:rPr lang="ru-RU" sz="4000" dirty="0"/>
            </a:br>
            <a:endParaRPr lang="ru-RU" altLang="ko-KR" sz="4000" b="1" kern="0" dirty="0">
              <a:solidFill>
                <a:srgbClr val="00339A"/>
              </a:solidFill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5301208"/>
            <a:ext cx="6400800" cy="985664"/>
          </a:xfrm>
        </p:spPr>
        <p:txBody>
          <a:bodyPr>
            <a:normAutofit fontScale="92500" lnSpcReduction="20000"/>
          </a:bodyPr>
          <a:lstStyle/>
          <a:p>
            <a:pPr lvl="0" algn="r">
              <a:spcBef>
                <a:spcPts val="0"/>
              </a:spcBef>
            </a:pPr>
            <a:r>
              <a:rPr lang="ru-RU" sz="2400" kern="0" dirty="0" err="1" smtClean="0">
                <a:solidFill>
                  <a:sysClr val="windowText" lastClr="000000"/>
                </a:solidFill>
              </a:rPr>
              <a:t>Бурыгина</a:t>
            </a:r>
            <a:r>
              <a:rPr lang="ru-RU" sz="2400" kern="0" dirty="0" smtClean="0">
                <a:solidFill>
                  <a:sysClr val="windowText" lastClr="000000"/>
                </a:solidFill>
              </a:rPr>
              <a:t> Ирина Геннадьевна</a:t>
            </a:r>
            <a:endParaRPr lang="ru-RU" sz="2400" kern="0" dirty="0">
              <a:solidFill>
                <a:sysClr val="windowText" lastClr="000000"/>
              </a:solidFill>
            </a:endParaRPr>
          </a:p>
          <a:p>
            <a:pPr lvl="0" algn="r">
              <a:spcBef>
                <a:spcPts val="0"/>
              </a:spcBef>
            </a:pPr>
            <a:r>
              <a:rPr lang="ru-RU" sz="2400" kern="0" dirty="0">
                <a:solidFill>
                  <a:sysClr val="windowText" lastClr="000000"/>
                </a:solidFill>
              </a:rPr>
              <a:t>Учитель биологии ГБОУ СОШ </a:t>
            </a:r>
            <a:r>
              <a:rPr lang="ru-RU" sz="2400" kern="0" dirty="0" smtClean="0">
                <a:solidFill>
                  <a:sysClr val="windowText" lastClr="000000"/>
                </a:solidFill>
              </a:rPr>
              <a:t>№10  « ОЦ ЛИК» </a:t>
            </a:r>
            <a:r>
              <a:rPr lang="ru-RU" sz="2400" kern="0" dirty="0" err="1" smtClean="0">
                <a:solidFill>
                  <a:sysClr val="windowText" lastClr="000000"/>
                </a:solidFill>
              </a:rPr>
              <a:t>г.о</a:t>
            </a:r>
            <a:r>
              <a:rPr lang="ru-RU" sz="2400" kern="0" dirty="0" smtClean="0">
                <a:solidFill>
                  <a:sysClr val="windowText" lastClr="000000"/>
                </a:solidFill>
              </a:rPr>
              <a:t> Отрадный самарской области</a:t>
            </a:r>
            <a:endParaRPr lang="ru-RU" sz="2400" kern="0" dirty="0">
              <a:solidFill>
                <a:sysClr val="windowText" lastClr="000000"/>
              </a:solidFill>
            </a:endParaRP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20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802" y="260648"/>
            <a:ext cx="6760605" cy="194421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Уровнем </a:t>
            </a:r>
            <a:r>
              <a:rPr lang="ru-RU" sz="2800" dirty="0" err="1" smtClean="0"/>
              <a:t>сформированности</a:t>
            </a:r>
            <a:r>
              <a:rPr lang="ru-RU" sz="2800" dirty="0" smtClean="0"/>
              <a:t> естественнонаучной грамотности учитывается следующие умения учащихся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9907" y="2204864"/>
            <a:ext cx="69665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cs typeface="Times New Roman" panose="02020603050405020304" pitchFamily="18" charset="0"/>
              </a:rPr>
              <a:t> </a:t>
            </a:r>
            <a:r>
              <a:rPr lang="ru-RU" dirty="0">
                <a:cs typeface="Times New Roman" panose="02020603050405020304" pitchFamily="18" charset="0"/>
              </a:rPr>
              <a:t>использовать естественнонаучные знания в жизненных ситуациях</a:t>
            </a:r>
            <a:r>
              <a:rPr lang="ru-RU" dirty="0" smtClean="0"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cs typeface="Times New Roman" panose="02020603050405020304" pitchFamily="18" charset="0"/>
              </a:rPr>
              <a:t> </a:t>
            </a:r>
            <a:r>
              <a:rPr lang="ru-RU" dirty="0">
                <a:cs typeface="Times New Roman" panose="02020603050405020304" pitchFamily="18" charset="0"/>
              </a:rPr>
              <a:t>выявлять вопросы, на которые может ответить естествознание; </a:t>
            </a:r>
            <a:endParaRPr lang="ru-RU" dirty="0" smtClean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 </a:t>
            </a:r>
            <a:r>
              <a:rPr lang="ru-RU" dirty="0">
                <a:cs typeface="Times New Roman" panose="02020603050405020304" pitchFamily="18" charset="0"/>
              </a:rPr>
              <a:t>выявлять особенности естественнонаучного исследования </a:t>
            </a:r>
            <a:endParaRPr lang="ru-RU" dirty="0" smtClean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 </a:t>
            </a:r>
            <a:r>
              <a:rPr lang="ru-RU" dirty="0">
                <a:cs typeface="Times New Roman" panose="02020603050405020304" pitchFamily="18" charset="0"/>
              </a:rPr>
              <a:t>делать выводы на основе полученных данных; </a:t>
            </a:r>
            <a:endParaRPr lang="ru-RU" dirty="0" smtClean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 </a:t>
            </a:r>
            <a:r>
              <a:rPr lang="ru-RU" dirty="0">
                <a:cs typeface="Times New Roman" panose="02020603050405020304" pitchFamily="18" charset="0"/>
              </a:rPr>
              <a:t>формулировать ответ в понятной для всех форме. </a:t>
            </a:r>
            <a:endParaRPr lang="ru-RU" dirty="0" smtClean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 </a:t>
            </a:r>
            <a:r>
              <a:rPr lang="ru-RU" dirty="0">
                <a:cs typeface="Times New Roman" panose="02020603050405020304" pitchFamily="18" charset="0"/>
              </a:rPr>
              <a:t>уметь описывать, объяснять и прогнозировать естественнонаучные явления; </a:t>
            </a:r>
            <a:endParaRPr lang="ru-RU" dirty="0" smtClean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 </a:t>
            </a:r>
            <a:r>
              <a:rPr lang="ru-RU" dirty="0">
                <a:cs typeface="Times New Roman" panose="02020603050405020304" pitchFamily="18" charset="0"/>
              </a:rPr>
              <a:t>уметь интерпретировать научную аргументацию и выводы, с которыми они могут встретиться в средствах массовой информации </a:t>
            </a:r>
            <a:endParaRPr lang="ru-RU" dirty="0" smtClean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 </a:t>
            </a:r>
            <a:r>
              <a:rPr lang="ru-RU" dirty="0">
                <a:cs typeface="Times New Roman" panose="02020603050405020304" pitchFamily="18" charset="0"/>
              </a:rPr>
              <a:t>понимать методы научных исследований; </a:t>
            </a:r>
            <a:endParaRPr lang="ru-RU" dirty="0" smtClean="0">
              <a:cs typeface="Times New Roman" panose="02020603050405020304" pitchFamily="18" charset="0"/>
            </a:endParaRPr>
          </a:p>
          <a:p>
            <a:r>
              <a:rPr lang="ru-RU" dirty="0" smtClean="0">
                <a:cs typeface="Times New Roman" panose="02020603050405020304" pitchFamily="18" charset="0"/>
              </a:rPr>
              <a:t> </a:t>
            </a:r>
            <a:r>
              <a:rPr lang="ru-RU" dirty="0">
                <a:cs typeface="Times New Roman" panose="02020603050405020304" pitchFamily="18" charset="0"/>
              </a:rPr>
              <a:t>выявлять вопросы и проблемы, которые могут быть решены с помощью научных методов.</a:t>
            </a:r>
          </a:p>
        </p:txBody>
      </p:sp>
    </p:spTree>
    <p:extLst>
      <p:ext uri="{BB962C8B-B14F-4D97-AF65-F5344CB8AC3E}">
        <p14:creationId xmlns:p14="http://schemas.microsoft.com/office/powerpoint/2010/main" val="1659750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 подготовки к ВПР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dirty="0" smtClean="0"/>
              <a:t>1.Повторить </a:t>
            </a:r>
            <a:r>
              <a:rPr lang="ru-RU" dirty="0"/>
              <a:t>первоначально перечень планируемых результатов по предмету</a:t>
            </a:r>
          </a:p>
          <a:p>
            <a:pPr fontAlgn="base"/>
            <a:r>
              <a:rPr lang="ru-RU" dirty="0"/>
              <a:t>2.Подобрать задания для проверке, чтобы выяснить на сколько усвоен предмет</a:t>
            </a:r>
          </a:p>
          <a:p>
            <a:pPr fontAlgn="base"/>
            <a:r>
              <a:rPr lang="ru-RU" dirty="0"/>
              <a:t>3.Првести повторение на все разделы программы, выполнив проверочные работы по разделам.</a:t>
            </a:r>
          </a:p>
          <a:p>
            <a:pPr fontAlgn="base"/>
            <a:r>
              <a:rPr lang="ru-RU" dirty="0"/>
              <a:t>4.Ввести учет временных пробелов, для помощи в их ликвидации.</a:t>
            </a:r>
          </a:p>
          <a:p>
            <a:pPr fontAlgn="base"/>
            <a:r>
              <a:rPr lang="ru-RU" dirty="0"/>
              <a:t>Далее я разработала систему </a:t>
            </a:r>
            <a:r>
              <a:rPr lang="ru-RU" dirty="0" smtClean="0"/>
              <a:t>заданий.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3086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Система заданий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268760"/>
            <a:ext cx="64807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ts val="18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2F2F2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1.Задания должны быть разнообразными, для того чтобы научить применять знания в разных ситуациях</a:t>
            </a:r>
            <a:r>
              <a:rPr lang="ru-RU" dirty="0" smtClean="0">
                <a:solidFill>
                  <a:srgbClr val="2F2F2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.</a:t>
            </a: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2F2F2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2.Заданий на оценивание достижений каждого планируемого результата должно быть достаточно для того, чтобы сделать вывод о достижение этого планируемого результата. 1-2 задания такой вывод вряд ли будет объективным (необходимо решить данное задание в 10 предложенных вариантах</a:t>
            </a:r>
            <a:r>
              <a:rPr lang="ru-RU" dirty="0" smtClean="0">
                <a:solidFill>
                  <a:srgbClr val="2F2F2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)</a:t>
            </a: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2F2F2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3.Задания должны быть </a:t>
            </a:r>
            <a:r>
              <a:rPr lang="ru-RU" dirty="0" err="1">
                <a:solidFill>
                  <a:srgbClr val="2F2F2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разноуровневыми</a:t>
            </a:r>
            <a:r>
              <a:rPr lang="ru-RU" dirty="0" smtClean="0">
                <a:solidFill>
                  <a:srgbClr val="2F2F2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: Дети </a:t>
            </a:r>
            <a:r>
              <a:rPr lang="ru-RU" dirty="0">
                <a:solidFill>
                  <a:srgbClr val="2F2F2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по разному усваивают материл. часть заданий должна позволить проверить достижение планируемых результатов на базовом уровне, другая часть на повышенном</a:t>
            </a:r>
            <a:r>
              <a:rPr lang="ru-RU" dirty="0" smtClean="0">
                <a:solidFill>
                  <a:srgbClr val="2F2F2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.</a:t>
            </a: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lnSpc>
                <a:spcPts val="1800"/>
              </a:lnSpc>
              <a:spcAft>
                <a:spcPts val="0"/>
              </a:spcAft>
            </a:pPr>
            <a:r>
              <a:rPr lang="ru-RU" dirty="0">
                <a:solidFill>
                  <a:srgbClr val="2F2F2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2F2F2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                           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170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319" y="332656"/>
            <a:ext cx="6482681" cy="224333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Эффективные приёмы формирования функциональной грамотности на уроках биологии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5031" y="1844824"/>
            <a:ext cx="6678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Решение практико-ориентированных задач </a:t>
            </a:r>
            <a:endParaRPr lang="ru-RU" b="1" dirty="0" smtClean="0"/>
          </a:p>
          <a:p>
            <a:r>
              <a:rPr lang="ru-RU" dirty="0" smtClean="0"/>
              <a:t>Эти </a:t>
            </a:r>
            <a:r>
              <a:rPr lang="ru-RU" dirty="0"/>
              <a:t>задачи могут быть теоретические, экспериментально-теоретические, расчетные, изобретательские.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5031" y="2924944"/>
            <a:ext cx="6858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Работа с текстом </a:t>
            </a:r>
            <a:endParaRPr lang="ru-RU" b="1" dirty="0" smtClean="0"/>
          </a:p>
          <a:p>
            <a:r>
              <a:rPr lang="ru-RU" dirty="0" smtClean="0"/>
              <a:t>Ученик </a:t>
            </a:r>
            <a:r>
              <a:rPr lang="ru-RU" dirty="0"/>
              <a:t>должен понимать тексты различных видов, размышлять над их содержанием, оценивать их смысл и значение и излагать свои мысли о прочитанном. На уроках мы работаем с текстами разных видов и жанров, такими как научные тексты, биографии, документы, статьи из газет и журналов и т.п.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7731" y="5079650"/>
            <a:ext cx="68252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Задания</a:t>
            </a:r>
            <a:r>
              <a:rPr lang="ru-RU" dirty="0"/>
              <a:t>, направленные на формирование понимания изучаемого материала.</a:t>
            </a:r>
          </a:p>
        </p:txBody>
      </p:sp>
    </p:spTree>
    <p:extLst>
      <p:ext uri="{BB962C8B-B14F-4D97-AF65-F5344CB8AC3E}">
        <p14:creationId xmlns:p14="http://schemas.microsoft.com/office/powerpoint/2010/main" val="1213692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657111" cy="1512168"/>
          </a:xfrm>
        </p:spPr>
        <p:txBody>
          <a:bodyPr>
            <a:noAutofit/>
          </a:bodyPr>
          <a:lstStyle/>
          <a:p>
            <a:r>
              <a:rPr lang="ru-RU" sz="2600" dirty="0">
                <a:solidFill>
                  <a:srgbClr val="000000"/>
                </a:solidFill>
                <a:ea typeface="Times New Roman"/>
              </a:rPr>
              <a:t>Ко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нт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ро</a:t>
            </a:r>
            <a:r>
              <a:rPr lang="ru-RU" sz="2600" spc="-5" dirty="0">
                <a:solidFill>
                  <a:srgbClr val="000000"/>
                </a:solidFill>
                <a:ea typeface="Times New Roman"/>
              </a:rPr>
              <a:t>л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ьные</a:t>
            </a:r>
            <a:r>
              <a:rPr lang="ru-RU" sz="2600" spc="40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2600" spc="-5" dirty="0">
                <a:solidFill>
                  <a:srgbClr val="000000"/>
                </a:solidFill>
                <a:ea typeface="Times New Roman"/>
              </a:rPr>
              <a:t>и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змери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т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ель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н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ые</a:t>
            </a:r>
            <a:r>
              <a:rPr lang="ru-RU" sz="2600" spc="40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2600" dirty="0" smtClean="0">
                <a:solidFill>
                  <a:srgbClr val="000000"/>
                </a:solidFill>
                <a:ea typeface="Times New Roman"/>
              </a:rPr>
              <a:t>м</a:t>
            </a:r>
            <a:r>
              <a:rPr lang="ru-RU" sz="2600" spc="10" dirty="0" smtClean="0">
                <a:solidFill>
                  <a:srgbClr val="000000"/>
                </a:solidFill>
                <a:ea typeface="Times New Roman"/>
              </a:rPr>
              <a:t>а</a:t>
            </a:r>
            <a:r>
              <a:rPr lang="ru-RU" sz="2600" spc="5" dirty="0" smtClean="0">
                <a:solidFill>
                  <a:srgbClr val="000000"/>
                </a:solidFill>
                <a:ea typeface="Times New Roman"/>
              </a:rPr>
              <a:t>т</a:t>
            </a:r>
            <a:r>
              <a:rPr lang="ru-RU" sz="2600" dirty="0" smtClean="0">
                <a:solidFill>
                  <a:srgbClr val="000000"/>
                </a:solidFill>
                <a:ea typeface="Times New Roman"/>
              </a:rPr>
              <a:t>ериалы</a:t>
            </a:r>
            <a:r>
              <a:rPr lang="ru-RU" sz="2600" spc="40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ВПР</a:t>
            </a:r>
            <a:r>
              <a:rPr lang="ru-RU" sz="2600" spc="45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н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аправлены</a:t>
            </a:r>
            <a:r>
              <a:rPr lang="ru-RU" sz="2600" spc="45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на</a:t>
            </a:r>
            <a:r>
              <a:rPr lang="ru-RU" sz="2600" spc="40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п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ровер</a:t>
            </a:r>
            <a:r>
              <a:rPr lang="ru-RU" sz="2600" spc="10" dirty="0">
                <a:solidFill>
                  <a:srgbClr val="000000"/>
                </a:solidFill>
                <a:ea typeface="Times New Roman"/>
              </a:rPr>
              <a:t>к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у сформирован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н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ости</a:t>
            </a:r>
            <a:r>
              <a:rPr lang="ru-RU" sz="2600" spc="15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у</a:t>
            </a:r>
            <a:r>
              <a:rPr lang="ru-RU" sz="2600" spc="-35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о</a:t>
            </a:r>
            <a:r>
              <a:rPr lang="ru-RU" sz="2600" spc="10" dirty="0">
                <a:solidFill>
                  <a:srgbClr val="000000"/>
                </a:solidFill>
                <a:ea typeface="Times New Roman"/>
              </a:rPr>
              <a:t>б</a:t>
            </a:r>
            <a:r>
              <a:rPr lang="ru-RU" sz="2600" spc="-20" dirty="0">
                <a:solidFill>
                  <a:srgbClr val="000000"/>
                </a:solidFill>
                <a:ea typeface="Times New Roman"/>
              </a:rPr>
              <a:t>у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ч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ающ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и</a:t>
            </a:r>
            <a:r>
              <a:rPr lang="ru-RU" sz="2600" spc="10" dirty="0">
                <a:solidFill>
                  <a:srgbClr val="000000"/>
                </a:solidFill>
                <a:ea typeface="Times New Roman"/>
              </a:rPr>
              <a:t>х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ся естествен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н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о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на</a:t>
            </a:r>
            <a:r>
              <a:rPr lang="ru-RU" sz="2600" spc="-15" dirty="0">
                <a:solidFill>
                  <a:srgbClr val="000000"/>
                </a:solidFill>
                <a:ea typeface="Times New Roman"/>
              </a:rPr>
              <a:t>у</a:t>
            </a:r>
            <a:r>
              <a:rPr lang="ru-RU" sz="2600" spc="-5" dirty="0">
                <a:solidFill>
                  <a:srgbClr val="000000"/>
                </a:solidFill>
                <a:ea typeface="Times New Roman"/>
              </a:rPr>
              <a:t>ч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ных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т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р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ебов</a:t>
            </a:r>
            <a:r>
              <a:rPr lang="ru-RU" sz="2600" spc="-5" dirty="0">
                <a:solidFill>
                  <a:srgbClr val="000000"/>
                </a:solidFill>
                <a:ea typeface="Times New Roman"/>
              </a:rPr>
              <a:t>а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н</a:t>
            </a:r>
            <a:r>
              <a:rPr lang="ru-RU" sz="2600" spc="5" dirty="0">
                <a:solidFill>
                  <a:srgbClr val="000000"/>
                </a:solidFill>
                <a:ea typeface="Times New Roman"/>
              </a:rPr>
              <a:t>ий</a:t>
            </a:r>
            <a:r>
              <a:rPr lang="ru-RU" sz="2600" dirty="0">
                <a:solidFill>
                  <a:srgbClr val="000000"/>
                </a:solidFill>
                <a:ea typeface="Times New Roman"/>
              </a:rPr>
              <a:t>:</a:t>
            </a:r>
            <a:endParaRPr lang="ru-RU" sz="2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060848"/>
            <a:ext cx="8229600" cy="420933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формирование целостной научной картины мира;</a:t>
            </a:r>
          </a:p>
          <a:p>
            <a:r>
              <a:rPr lang="ru-RU" dirty="0" smtClean="0"/>
              <a:t>овладение </a:t>
            </a:r>
            <a:r>
              <a:rPr lang="ru-RU" dirty="0"/>
              <a:t>научным подходом к решению различных задач;</a:t>
            </a:r>
          </a:p>
          <a:p>
            <a:r>
              <a:rPr lang="ru-RU" dirty="0" smtClean="0"/>
              <a:t>овладение</a:t>
            </a:r>
            <a:r>
              <a:rPr lang="ru-RU" dirty="0"/>
              <a:t>	умениями	формулировать	</a:t>
            </a:r>
            <a:r>
              <a:rPr lang="ru-RU" dirty="0" smtClean="0"/>
              <a:t>гипотезы, конструировать</a:t>
            </a:r>
            <a:r>
              <a:rPr lang="ru-RU" dirty="0"/>
              <a:t>,	проводить эксперименты, оценивать полученные результаты;</a:t>
            </a:r>
          </a:p>
          <a:p>
            <a:r>
              <a:rPr lang="ru-RU" dirty="0" smtClean="0"/>
              <a:t>овладение </a:t>
            </a:r>
            <a:r>
              <a:rPr lang="ru-RU" dirty="0"/>
              <a:t>умением сопоставлять экспериментальные и теоретические знания с объективными реалиями окружающего мира;</a:t>
            </a:r>
          </a:p>
          <a:p>
            <a:r>
              <a:rPr lang="ru-RU" dirty="0" smtClean="0"/>
              <a:t>воспитание </a:t>
            </a:r>
            <a:r>
              <a:rPr lang="ru-RU" dirty="0"/>
              <a:t>ответственного и бережного отношения к окружающей среде;</a:t>
            </a:r>
          </a:p>
          <a:p>
            <a:r>
              <a:rPr lang="ru-RU" dirty="0" smtClean="0"/>
              <a:t>формирование </a:t>
            </a:r>
            <a:r>
              <a:rPr lang="ru-RU" dirty="0"/>
              <a:t>умений безопасного и эффективного использования лабораторного оборудования, проведения точных измерений и адекватной оценки полученных результатов, представления научно обоснованных аргументов своих действий, основанных на </a:t>
            </a:r>
            <a:r>
              <a:rPr lang="ru-RU" dirty="0" err="1"/>
              <a:t>межпредметном</a:t>
            </a:r>
            <a:r>
              <a:rPr lang="ru-RU" dirty="0"/>
              <a:t> анализе учебных задач.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7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95644"/>
            <a:ext cx="8810947" cy="6290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26416"/>
            <a:ext cx="2440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  <a:r>
              <a:rPr lang="ru-RU" dirty="0" smtClean="0"/>
              <a:t> класс 6.1, 6.2, 7.1,7.2.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039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352928" cy="569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37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6632"/>
            <a:ext cx="6948634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97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4974"/>
            <a:ext cx="7022926" cy="6544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116632"/>
            <a:ext cx="1106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 класс</a:t>
            </a:r>
          </a:p>
          <a:p>
            <a:r>
              <a:rPr lang="ru-RU" dirty="0" smtClean="0"/>
              <a:t>8.1, 8.2, 9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60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28650"/>
            <a:ext cx="9115425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73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109538"/>
            <a:ext cx="7296150" cy="663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0648"/>
            <a:ext cx="8839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 класс</a:t>
            </a:r>
          </a:p>
          <a:p>
            <a:r>
              <a:rPr lang="ru-RU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02910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822256" cy="5873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260648"/>
            <a:ext cx="883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349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6347713" cy="132080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М</a:t>
            </a:r>
            <a:r>
              <a:rPr lang="ru-RU" sz="24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о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ди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ч</a:t>
            </a:r>
            <a:r>
              <a:rPr lang="ru-RU" sz="24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ес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к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е рекомендации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по </a:t>
            </a:r>
            <a:r>
              <a:rPr lang="ru-RU" sz="24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о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рганиза</a:t>
            </a:r>
            <a:r>
              <a:rPr lang="ru-RU" sz="24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ци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и уч</a:t>
            </a:r>
            <a:r>
              <a:rPr lang="ru-RU" sz="24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бного п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р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оцес</a:t>
            </a:r>
            <a:r>
              <a:rPr lang="ru-RU" sz="24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а по б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оло</a:t>
            </a:r>
            <a:r>
              <a:rPr lang="ru-RU" sz="24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г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ии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с уч</a:t>
            </a:r>
            <a:r>
              <a:rPr lang="ru-RU" sz="24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ом выявл</a:t>
            </a:r>
            <a:r>
              <a:rPr lang="ru-RU" sz="24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ых в ходе В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Р</a:t>
            </a:r>
            <a:r>
              <a:rPr lang="ru-RU" sz="2400" b="1" spc="-1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за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тр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r>
              <a:rPr lang="ru-RU" sz="24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дн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sz="2400" b="1" spc="-10" dirty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z="24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Р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або</a:t>
            </a:r>
            <a:r>
              <a:rPr lang="ru-RU" sz="2800" spc="5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sz="2800" spc="10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ь </a:t>
            </a:r>
            <a:r>
              <a:rPr lang="ru-RU" sz="2800" spc="5" dirty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д п</a:t>
            </a:r>
            <a:r>
              <a:rPr lang="ru-RU" sz="2800" spc="5" dirty="0">
                <a:solidFill>
                  <a:srgbClr val="000000"/>
                </a:solidFill>
                <a:latin typeface="Times New Roman"/>
                <a:ea typeface="Times New Roman"/>
              </a:rPr>
              <a:t>р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оч</a:t>
            </a:r>
            <a:r>
              <a:rPr lang="ru-RU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ым у</a:t>
            </a:r>
            <a:r>
              <a:rPr lang="ru-RU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во</a:t>
            </a:r>
            <a:r>
              <a:rPr lang="ru-RU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z="2800" spc="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ем знан</a:t>
            </a:r>
            <a:r>
              <a:rPr lang="ru-RU" sz="2800" spc="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й</a:t>
            </a:r>
            <a:r>
              <a:rPr lang="ru-RU" sz="2800" spc="-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о</a:t>
            </a:r>
            <a:r>
              <a:rPr lang="ru-RU" sz="2800" spc="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spc="-10" dirty="0">
                <a:solidFill>
                  <a:srgbClr val="000000"/>
                </a:solidFill>
                <a:latin typeface="Times New Roman"/>
                <a:ea typeface="Times New Roman"/>
              </a:rPr>
              <a:t>ж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ивых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сис</a:t>
            </a:r>
            <a:r>
              <a:rPr lang="ru-RU" sz="2800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емах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разного уров</a:t>
            </a:r>
            <a:r>
              <a:rPr lang="ru-RU" sz="2800" spc="5" dirty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я </a:t>
            </a:r>
            <a:endParaRPr lang="ru-RU" sz="28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ru-RU" sz="2800" dirty="0" smtClean="0"/>
              <a:t>Работать </a:t>
            </a:r>
            <a:r>
              <a:rPr lang="ru-RU" sz="2800" dirty="0"/>
              <a:t>над развитием умений, которые проверяются заданиями различного формата </a:t>
            </a:r>
            <a:r>
              <a:rPr lang="ru-RU" sz="2800" dirty="0" smtClean="0"/>
              <a:t>ВПР</a:t>
            </a:r>
          </a:p>
          <a:p>
            <a:r>
              <a:rPr lang="ru-RU" sz="2800" dirty="0"/>
              <a:t>Работать над формированием умения использовать знания и методы биологической науки в жизни и практической </a:t>
            </a:r>
            <a:r>
              <a:rPr lang="ru-RU" sz="2800" dirty="0" smtClean="0"/>
              <a:t>деятельности</a:t>
            </a:r>
          </a:p>
          <a:p>
            <a:r>
              <a:rPr lang="ru-RU" sz="2800" dirty="0"/>
              <a:t>Осуществлять дифференцированный подход к занятиям с обучающимися, имеющими разный уровень подготовки</a:t>
            </a:r>
          </a:p>
        </p:txBody>
      </p:sp>
    </p:spTree>
    <p:extLst>
      <p:ext uri="{BB962C8B-B14F-4D97-AF65-F5344CB8AC3E}">
        <p14:creationId xmlns:p14="http://schemas.microsoft.com/office/powerpoint/2010/main" val="1046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4919" y="404664"/>
            <a:ext cx="6347714" cy="1320800"/>
          </a:xfrm>
        </p:spPr>
        <p:txBody>
          <a:bodyPr/>
          <a:lstStyle/>
          <a:p>
            <a:pPr algn="ctr"/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84784"/>
            <a:ext cx="67504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Любой урок </a:t>
            </a:r>
            <a:r>
              <a:rPr lang="ru-RU" dirty="0"/>
              <a:t>– имеет огромный потенциал для решения новых задач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Неоспоримо одно:  </a:t>
            </a:r>
            <a:r>
              <a:rPr lang="ru-RU" dirty="0" smtClean="0"/>
              <a:t>он </a:t>
            </a:r>
            <a:r>
              <a:rPr lang="ru-RU" dirty="0"/>
              <a:t>должен быть жизненным, одушевленным личностью педагога</a:t>
            </a:r>
            <a:r>
              <a:rPr lang="ru-RU" dirty="0" smtClean="0"/>
              <a:t>!</a:t>
            </a:r>
          </a:p>
          <a:p>
            <a:endParaRPr lang="ru-RU" dirty="0"/>
          </a:p>
          <a:p>
            <a:pPr algn="ctr"/>
            <a:r>
              <a:rPr lang="ru-RU" dirty="0"/>
              <a:t>Хоть выйди ты не в белый свет, </a:t>
            </a:r>
            <a:endParaRPr lang="ru-RU" dirty="0" smtClean="0"/>
          </a:p>
          <a:p>
            <a:pPr algn="ctr"/>
            <a:r>
              <a:rPr lang="ru-RU" dirty="0" smtClean="0"/>
              <a:t>А </a:t>
            </a:r>
            <a:r>
              <a:rPr lang="ru-RU" dirty="0"/>
              <a:t>в поле за околицей, — </a:t>
            </a:r>
            <a:endParaRPr lang="ru-RU" dirty="0" smtClean="0"/>
          </a:p>
          <a:p>
            <a:pPr algn="ctr"/>
            <a:r>
              <a:rPr lang="ru-RU" dirty="0" smtClean="0"/>
              <a:t>Пока </a:t>
            </a:r>
            <a:r>
              <a:rPr lang="ru-RU" dirty="0"/>
              <a:t>идешь за кем-то вслед, </a:t>
            </a:r>
            <a:endParaRPr lang="ru-RU" dirty="0" smtClean="0"/>
          </a:p>
          <a:p>
            <a:pPr algn="ctr"/>
            <a:r>
              <a:rPr lang="ru-RU" dirty="0" smtClean="0"/>
              <a:t>Дорога </a:t>
            </a:r>
            <a:r>
              <a:rPr lang="ru-RU" dirty="0"/>
              <a:t>не запомнится. </a:t>
            </a:r>
            <a:endParaRPr lang="ru-RU" dirty="0" smtClean="0"/>
          </a:p>
          <a:p>
            <a:pPr algn="ctr"/>
            <a:r>
              <a:rPr lang="ru-RU" dirty="0" smtClean="0"/>
              <a:t>Зато</a:t>
            </a:r>
            <a:r>
              <a:rPr lang="ru-RU" dirty="0"/>
              <a:t>, куда б ты ни попал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по какой распутице, </a:t>
            </a:r>
            <a:endParaRPr lang="ru-RU" dirty="0" smtClean="0"/>
          </a:p>
          <a:p>
            <a:pPr algn="ctr"/>
            <a:r>
              <a:rPr lang="ru-RU" dirty="0" smtClean="0"/>
              <a:t>Дорога </a:t>
            </a:r>
            <a:r>
              <a:rPr lang="ru-RU" dirty="0"/>
              <a:t>та, что сам искал, </a:t>
            </a:r>
            <a:endParaRPr lang="ru-RU" dirty="0" smtClean="0"/>
          </a:p>
          <a:p>
            <a:pPr algn="ctr"/>
            <a:r>
              <a:rPr lang="ru-RU" dirty="0" smtClean="0"/>
              <a:t>Вовек </a:t>
            </a:r>
            <a:r>
              <a:rPr lang="ru-RU" dirty="0"/>
              <a:t>не позабудется.</a:t>
            </a:r>
          </a:p>
        </p:txBody>
      </p:sp>
    </p:spTree>
    <p:extLst>
      <p:ext uri="{BB962C8B-B14F-4D97-AF65-F5344CB8AC3E}">
        <p14:creationId xmlns:p14="http://schemas.microsoft.com/office/powerpoint/2010/main" val="1435151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856984" cy="795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ВП</a:t>
            </a:r>
            <a:r>
              <a:rPr lang="ru-RU" sz="28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Р</a:t>
            </a: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: ис</a:t>
            </a:r>
            <a:r>
              <a:rPr lang="ru-RU" sz="28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очн</a:t>
            </a:r>
            <a:r>
              <a:rPr lang="ru-RU" sz="28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ки</a:t>
            </a:r>
            <a:r>
              <a:rPr lang="ru-RU" sz="28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ин</a:t>
            </a:r>
            <a:r>
              <a:rPr lang="ru-RU" sz="2800" b="1" spc="-1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ф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ормац</a:t>
            </a:r>
            <a:r>
              <a:rPr lang="ru-RU" sz="2800" b="1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endParaRPr lang="ru-RU" u="sng" dirty="0" smtClean="0">
              <a:solidFill>
                <a:srgbClr val="0000FF"/>
              </a:solidFill>
              <a:latin typeface="Times New Roman"/>
              <a:ea typeface="Times New Roman"/>
              <a:hlinkClick r:id="rId2"/>
            </a:endParaRPr>
          </a:p>
          <a:p>
            <a:pPr marL="457200" indent="-227965">
              <a:spcBef>
                <a:spcPts val="20"/>
              </a:spcBef>
              <a:spcAft>
                <a:spcPts val="0"/>
              </a:spcAft>
              <a:tabLst>
                <a:tab pos="1474470" algn="l"/>
                <a:tab pos="2979420" algn="l"/>
                <a:tab pos="4389755" algn="l"/>
              </a:tabLst>
            </a:pPr>
            <a:r>
              <a:rPr lang="ru-RU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http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:</a:t>
            </a:r>
            <a:r>
              <a:rPr lang="ru-RU" u="sng" spc="5" dirty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/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/</a:t>
            </a:r>
            <a:r>
              <a:rPr lang="ru-RU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www.e</a:t>
            </a:r>
            <a:r>
              <a:rPr lang="ru-RU" u="sng" spc="-10" dirty="0" smtClean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g</a:t>
            </a:r>
            <a:r>
              <a:rPr lang="ru-RU" u="sng" spc="-5" dirty="0" smtClean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e</a:t>
            </a:r>
            <a:r>
              <a:rPr lang="ru-RU" u="sng" spc="5" dirty="0" smtClean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.</a:t>
            </a:r>
            <a:r>
              <a:rPr lang="ru-RU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ru</a:t>
            </a:r>
            <a:r>
              <a:rPr lang="ru-RU" spc="700" dirty="0" smtClean="0">
                <a:solidFill>
                  <a:srgbClr val="0000FF"/>
                </a:solidFill>
                <a:latin typeface="Times New Roman"/>
                <a:ea typeface="Times New Roman"/>
                <a:hlinkClick r:id="rId2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–</a:t>
            </a:r>
            <a:r>
              <a:rPr lang="ru-RU" spc="74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оф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ици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альный</a:t>
            </a:r>
            <a:r>
              <a:rPr lang="ru-RU" spc="74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ин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ф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орм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ц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нн</a:t>
            </a:r>
            <a:r>
              <a:rPr lang="ru-RU" spc="-10" dirty="0">
                <a:solidFill>
                  <a:srgbClr val="000000"/>
                </a:solidFill>
                <a:latin typeface="Times New Roman"/>
                <a:ea typeface="Times New Roman"/>
              </a:rPr>
              <a:t>ы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й</a:t>
            </a:r>
            <a:r>
              <a:rPr lang="ru-RU" spc="74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ортал</a:t>
            </a:r>
            <a:r>
              <a:rPr lang="ru-RU" spc="73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го</a:t>
            </a:r>
            <a:r>
              <a:rPr lang="ru-RU" spc="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pc="-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да</a:t>
            </a:r>
            <a:r>
              <a:rPr lang="ru-RU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ств</a:t>
            </a:r>
            <a:r>
              <a:rPr lang="ru-RU" spc="-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ой</a:t>
            </a:r>
            <a:r>
              <a:rPr lang="ru-RU" sz="1600" dirty="0" smtClean="0">
                <a:ea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оговой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ат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тации вы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lang="ru-RU" spc="-10" dirty="0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кников 9 и 11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кла</a:t>
            </a:r>
            <a:r>
              <a:rPr lang="ru-RU" spc="-5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ов</a:t>
            </a:r>
          </a:p>
          <a:p>
            <a:pPr marL="457200" indent="-227965">
              <a:spcBef>
                <a:spcPts val="20"/>
              </a:spcBef>
              <a:spcAft>
                <a:spcPts val="0"/>
              </a:spcAft>
              <a:tabLst>
                <a:tab pos="1474470" algn="l"/>
                <a:tab pos="2979420" algn="l"/>
                <a:tab pos="4389755" algn="l"/>
              </a:tabLst>
            </a:pPr>
            <a:r>
              <a:rPr lang="ru-RU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3"/>
              </a:rPr>
              <a:t>http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3"/>
              </a:rPr>
              <a:t>:</a:t>
            </a:r>
            <a:r>
              <a:rPr lang="ru-RU" u="sng" spc="5" dirty="0">
                <a:solidFill>
                  <a:srgbClr val="0000FF"/>
                </a:solidFill>
                <a:latin typeface="Times New Roman"/>
                <a:ea typeface="Times New Roman"/>
                <a:hlinkClick r:id="rId3"/>
              </a:rPr>
              <a:t>/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3"/>
              </a:rPr>
              <a:t>/www.fipi.ru</a:t>
            </a:r>
            <a:r>
              <a:rPr lang="ru-RU" spc="625" dirty="0">
                <a:solidFill>
                  <a:srgbClr val="0000FF"/>
                </a:solidFill>
                <a:latin typeface="Times New Roman"/>
                <a:ea typeface="Times New Roman"/>
                <a:hlinkClick r:id="rId3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–</a:t>
            </a:r>
            <a:r>
              <a:rPr lang="ru-RU" spc="62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оф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циаль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ы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й</a:t>
            </a:r>
            <a:r>
              <a:rPr lang="ru-RU" spc="62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йт</a:t>
            </a:r>
            <a:r>
              <a:rPr lang="ru-RU" spc="62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Федер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л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ьн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ого</a:t>
            </a:r>
            <a:r>
              <a:rPr lang="ru-RU" spc="62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ин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сти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pc="-35" dirty="0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та</a:t>
            </a:r>
            <a:r>
              <a:rPr lang="ru-RU" spc="63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едагогич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ск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х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з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мер</a:t>
            </a:r>
            <a:r>
              <a:rPr lang="ru-RU" spc="-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й</a:t>
            </a:r>
          </a:p>
          <a:p>
            <a:pPr marL="457200" indent="-227965">
              <a:spcBef>
                <a:spcPts val="20"/>
              </a:spcBef>
              <a:spcAft>
                <a:spcPts val="0"/>
              </a:spcAft>
              <a:tabLst>
                <a:tab pos="1474470" algn="l"/>
                <a:tab pos="2979420" algn="l"/>
                <a:tab pos="4389755" algn="l"/>
              </a:tabLst>
            </a:pPr>
            <a:r>
              <a:rPr lang="ru-RU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4"/>
              </a:rPr>
              <a:t>http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4"/>
              </a:rPr>
              <a:t>:</a:t>
            </a:r>
            <a:r>
              <a:rPr lang="ru-RU" u="sng" spc="5" dirty="0">
                <a:solidFill>
                  <a:srgbClr val="0000FF"/>
                </a:solidFill>
                <a:latin typeface="Times New Roman"/>
                <a:ea typeface="Times New Roman"/>
                <a:hlinkClick r:id="rId4"/>
              </a:rPr>
              <a:t>/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4"/>
              </a:rPr>
              <a:t>/www.e</a:t>
            </a:r>
            <a:r>
              <a:rPr lang="ru-RU" u="sng" spc="-10" dirty="0">
                <a:solidFill>
                  <a:srgbClr val="0000FF"/>
                </a:solidFill>
                <a:latin typeface="Times New Roman"/>
                <a:ea typeface="Times New Roman"/>
                <a:hlinkClick r:id="rId4"/>
              </a:rPr>
              <a:t>g</a:t>
            </a:r>
            <a:r>
              <a:rPr lang="ru-RU" u="sng" spc="-5" dirty="0">
                <a:solidFill>
                  <a:srgbClr val="0000FF"/>
                </a:solidFill>
                <a:latin typeface="Times New Roman"/>
                <a:ea typeface="Times New Roman"/>
                <a:hlinkClick r:id="rId4"/>
              </a:rPr>
              <a:t>e</a:t>
            </a:r>
            <a:r>
              <a:rPr lang="ru-RU" u="sng" spc="5" dirty="0">
                <a:solidFill>
                  <a:srgbClr val="0000FF"/>
                </a:solidFill>
                <a:latin typeface="Times New Roman"/>
                <a:ea typeface="Times New Roman"/>
                <a:hlinkClick r:id="rId4"/>
              </a:rPr>
              <a:t>.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4"/>
              </a:rPr>
              <a:t>edu.ru</a:t>
            </a:r>
            <a:r>
              <a:rPr lang="ru-RU" dirty="0">
                <a:solidFill>
                  <a:srgbClr val="0000FF"/>
                </a:solidFill>
                <a:latin typeface="Times New Roman"/>
                <a:ea typeface="Times New Roman"/>
                <a:hlinkClick r:id="rId4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–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оф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ц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иал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ьн</a:t>
            </a:r>
            <a:r>
              <a:rPr lang="ru-RU" spc="-10" dirty="0">
                <a:solidFill>
                  <a:srgbClr val="000000"/>
                </a:solidFill>
                <a:latin typeface="Times New Roman"/>
                <a:ea typeface="Times New Roman"/>
              </a:rPr>
              <a:t>ы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й 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нформ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ц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онный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пор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ал 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д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ин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</a:t>
            </a:r>
            <a:r>
              <a:rPr lang="ru-RU" spc="-10" dirty="0">
                <a:solidFill>
                  <a:srgbClr val="000000"/>
                </a:solidFill>
                <a:latin typeface="Times New Roman"/>
                <a:ea typeface="Times New Roman"/>
              </a:rPr>
              <a:t>г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 го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pc="-20" dirty="0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д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ар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тв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нн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ого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э</a:t>
            </a:r>
            <a:r>
              <a:rPr lang="ru-RU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кз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амена</a:t>
            </a:r>
          </a:p>
          <a:p>
            <a:pPr lvl="0">
              <a:lnSpc>
                <a:spcPct val="150000"/>
              </a:lnSpc>
            </a:pPr>
            <a:r>
              <a:rPr lang="ru-RU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https</a:t>
            </a:r>
            <a:r>
              <a:rPr lang="ru-RU" u="sng" spc="5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: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//uchitel.club/events/</a:t>
            </a:r>
            <a:r>
              <a:rPr lang="ru-RU" u="sng" spc="-5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g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otovim</a:t>
            </a:r>
            <a:r>
              <a:rPr lang="ru-RU" u="sng" spc="5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s</a:t>
            </a:r>
            <a:r>
              <a:rPr lang="ru-RU" u="sng" spc="-5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y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a-k-vpr-po-</a:t>
            </a:r>
            <a:r>
              <a:rPr lang="ru-RU" u="sng" spc="5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b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io</a:t>
            </a:r>
            <a:r>
              <a:rPr lang="ru-RU" u="sng" spc="5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l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ogi</a:t>
            </a:r>
            <a:r>
              <a:rPr lang="ru-RU" u="sng" spc="5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i</a:t>
            </a:r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-v-osnovnoi-skole</a:t>
            </a:r>
            <a:r>
              <a:rPr lang="ru-RU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5"/>
              </a:rPr>
              <a:t>/</a:t>
            </a:r>
            <a:r>
              <a:rPr lang="ru-RU" u="sng" dirty="0" smtClean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УЧИТЕЛЬ.</a:t>
            </a:r>
            <a:r>
              <a:rPr lang="ru-RU" spc="10" dirty="0" smtClean="0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ru-RU" spc="-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  <a:r>
              <a:rPr lang="ru-RU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U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B</a:t>
            </a:r>
            <a:r>
              <a:rPr lang="ru-RU" sz="1600" dirty="0" smtClean="0">
                <a:solidFill>
                  <a:prstClr val="black"/>
                </a:solidFill>
                <a:ea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к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вор</a:t>
            </a:r>
            <a:r>
              <a:rPr lang="ru-RU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ц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ов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л Ми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х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й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лович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в</a:t>
            </a:r>
            <a:r>
              <a:rPr lang="ru-RU" spc="-5" dirty="0" err="1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б</a:t>
            </a:r>
            <a:r>
              <a:rPr lang="ru-RU" spc="5" dirty="0" err="1">
                <a:solidFill>
                  <a:srgbClr val="000000"/>
                </a:solidFill>
                <a:latin typeface="Times New Roman"/>
                <a:ea typeface="Times New Roman"/>
              </a:rPr>
              <a:t>ин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ар</a:t>
            </a:r>
            <a:r>
              <a:rPr lang="ru-RU" spc="2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pc="-30" dirty="0">
                <a:solidFill>
                  <a:srgbClr val="000000"/>
                </a:solidFill>
                <a:latin typeface="Times New Roman"/>
                <a:ea typeface="Times New Roman"/>
              </a:rPr>
              <a:t>«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Гото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ви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мся к 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В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ПР 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 б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ологии в о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нов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ой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шк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Times New Roman"/>
              </a:rPr>
              <a:t>о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л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»</a:t>
            </a:r>
            <a:r>
              <a:rPr lang="ru-RU" spc="-3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и пре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з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ентация к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в</a:t>
            </a:r>
            <a:r>
              <a:rPr lang="ru-RU" spc="-5" dirty="0" err="1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б</a:t>
            </a:r>
            <a:r>
              <a:rPr lang="ru-RU" spc="5" dirty="0" err="1">
                <a:solidFill>
                  <a:srgbClr val="000000"/>
                </a:solidFill>
                <a:latin typeface="Times New Roman"/>
                <a:ea typeface="Times New Roman"/>
              </a:rPr>
              <a:t>ин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spc="5" dirty="0" err="1">
                <a:solidFill>
                  <a:srgbClr val="000000"/>
                </a:solidFill>
                <a:latin typeface="Times New Roman"/>
                <a:ea typeface="Times New Roman"/>
              </a:rPr>
              <a:t>р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endParaRPr lang="ru-RU" sz="1600" dirty="0">
              <a:solidFill>
                <a:prstClr val="black"/>
              </a:solidFill>
              <a:ea typeface="Calibri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https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: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/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/ea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s</a:t>
            </a:r>
            <a:r>
              <a:rPr lang="ru-RU" sz="1600" b="1" u="sng" spc="-15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y</a:t>
            </a:r>
            <a:r>
              <a:rPr lang="ru-RU" sz="1600" b="1" u="sng" spc="-5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e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n.ru/load/bi</a:t>
            </a:r>
            <a:r>
              <a:rPr lang="ru-RU" sz="1600" b="1" u="sng" spc="10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o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logija/5_klass/materia</a:t>
            </a:r>
            <a:r>
              <a:rPr lang="ru-RU" sz="1600" b="1" u="sng" spc="15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l</a:t>
            </a:r>
            <a:r>
              <a:rPr lang="ru-RU" sz="1600" b="1" u="sng" spc="-15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y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_dl</a:t>
            </a:r>
            <a:r>
              <a:rPr lang="ru-RU" sz="1600" b="1" u="sng" spc="10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j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a_pod</a:t>
            </a:r>
            <a:r>
              <a:rPr lang="ru-RU" sz="1600" b="1" u="sng" spc="-5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g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otovki_k_vpr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_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po_bio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l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6"/>
              </a:rPr>
              <a:t>ogii_5_11_klass/</a:t>
            </a:r>
            <a:r>
              <a:rPr lang="ru-RU" sz="1600" b="1" dirty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7"/>
              </a:rPr>
              <a:t>125-1</a:t>
            </a:r>
            <a:r>
              <a:rPr lang="ru-RU" sz="1600" b="1" u="sng" spc="-5" dirty="0" smtClean="0">
                <a:solidFill>
                  <a:srgbClr val="0000FF"/>
                </a:solidFill>
                <a:latin typeface="Times New Roman"/>
                <a:ea typeface="Times New Roman"/>
                <a:hlinkClick r:id="rId7"/>
              </a:rPr>
              <a:t>-</a:t>
            </a: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7"/>
              </a:rPr>
              <a:t>0</a:t>
            </a:r>
            <a:r>
              <a:rPr lang="ru-RU" sz="1600" b="1" u="sng" spc="-5" dirty="0" smtClean="0">
                <a:solidFill>
                  <a:srgbClr val="0000FF"/>
                </a:solidFill>
                <a:latin typeface="Times New Roman"/>
                <a:ea typeface="Times New Roman"/>
                <a:hlinkClick r:id="rId7"/>
              </a:rPr>
              <a:t>-</a:t>
            </a: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7"/>
              </a:rPr>
              <a:t>58976</a:t>
            </a:r>
            <a:r>
              <a:rPr lang="ru-RU" sz="1600" u="sng" dirty="0" smtClean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Ма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ериалы для 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lang="ru-RU" sz="1600" b="1" spc="-10" dirty="0">
                <a:solidFill>
                  <a:srgbClr val="000000"/>
                </a:solidFill>
                <a:latin typeface="Times New Roman"/>
                <a:ea typeface="Times New Roman"/>
              </a:rPr>
              <a:t>о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дго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овки к </a:t>
            </a:r>
            <a:r>
              <a:rPr lang="ru-RU" sz="16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В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ПР</a:t>
            </a:r>
            <a:r>
              <a:rPr lang="ru-RU" sz="16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по биологии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1600" b="1" spc="20" dirty="0">
                <a:solidFill>
                  <a:srgbClr val="000000"/>
                </a:solidFill>
                <a:latin typeface="Times New Roman"/>
                <a:ea typeface="Times New Roman"/>
              </a:rPr>
              <a:t>5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-11 кла</a:t>
            </a:r>
            <a:r>
              <a:rPr lang="ru-RU" sz="16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с </a:t>
            </a:r>
            <a:r>
              <a:rPr lang="ru-RU" sz="16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(с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овре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м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ен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ый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уч</a:t>
            </a:r>
            <a:r>
              <a:rPr lang="ru-RU" sz="16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тельск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й пор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ал) </a:t>
            </a:r>
            <a:endParaRPr lang="ru-RU" sz="16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https: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/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/</a:t>
            </a: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b</a:t>
            </a:r>
            <a:r>
              <a:rPr lang="ru-RU" sz="1600" b="1" u="sng" spc="5" dirty="0" smtClean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i</a:t>
            </a: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o-vpr.sdam</a:t>
            </a:r>
            <a:r>
              <a:rPr lang="ru-RU" sz="1600" b="1" u="sng" spc="-10" dirty="0" smtClean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g</a:t>
            </a: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ia</a:t>
            </a:r>
            <a:r>
              <a:rPr lang="ru-RU" sz="1600" b="1" u="sng" spc="5" dirty="0" smtClean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.</a:t>
            </a: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ru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8"/>
              </a:rPr>
              <a:t>/ </a:t>
            </a: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Сдам 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ГИА: Ре</a:t>
            </a:r>
            <a:r>
              <a:rPr lang="ru-RU" sz="1600" b="1" spc="10" dirty="0">
                <a:solidFill>
                  <a:srgbClr val="000000"/>
                </a:solidFill>
                <a:latin typeface="Times New Roman"/>
                <a:ea typeface="Times New Roman"/>
              </a:rPr>
              <a:t>ш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r>
              <a:rPr lang="ru-RU" sz="1600" b="1" spc="-1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1600" b="1" spc="-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</a:t>
            </a:r>
            <a:r>
              <a:rPr lang="ru-RU" sz="16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</a:t>
            </a:r>
          </a:p>
          <a:p>
            <a:pPr marR="4483100">
              <a:lnSpc>
                <a:spcPct val="150000"/>
              </a:lnSpc>
              <a:spcAft>
                <a:spcPts val="0"/>
              </a:spcAft>
            </a:pP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9"/>
              </a:rPr>
              <a:t>https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9"/>
              </a:rPr>
              <a:t>: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Times New Roman"/>
                <a:hlinkClick r:id="rId9"/>
              </a:rPr>
              <a:t>/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9"/>
              </a:rPr>
              <a:t>/100balnik.ru</a:t>
            </a: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9"/>
              </a:rPr>
              <a:t>/</a:t>
            </a: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100 баллов / </a:t>
            </a:r>
            <a:r>
              <a:rPr lang="ru-RU" sz="1600" b="1" spc="-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</a:t>
            </a:r>
            <a:r>
              <a:rPr lang="ru-RU" sz="1600" b="1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lang="ru-RU" sz="16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Calibri"/>
              </a:rPr>
              <a:t>https: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Calibri"/>
              </a:rPr>
              <a:t>/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Calibri"/>
              </a:rPr>
              <a:t>/on</a:t>
            </a:r>
            <a:r>
              <a:rPr lang="ru-RU" sz="1600" b="1" u="sng" spc="15" dirty="0">
                <a:solidFill>
                  <a:srgbClr val="0000FF"/>
                </a:solidFill>
                <a:latin typeface="Times New Roman"/>
                <a:ea typeface="Calibri"/>
              </a:rPr>
              <a:t>l</a:t>
            </a:r>
            <a:r>
              <a:rPr lang="ru-RU" sz="1600" b="1" u="sng" spc="-25" dirty="0">
                <a:solidFill>
                  <a:srgbClr val="0000FF"/>
                </a:solidFill>
                <a:latin typeface="Times New Roman"/>
                <a:ea typeface="Calibri"/>
              </a:rPr>
              <a:t>y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Calibri"/>
              </a:rPr>
              <a:t>e</a:t>
            </a:r>
            <a:r>
              <a:rPr lang="ru-RU" sz="1600" b="1" u="sng" spc="-5" dirty="0">
                <a:solidFill>
                  <a:srgbClr val="0000FF"/>
                </a:solidFill>
                <a:latin typeface="Times New Roman"/>
                <a:ea typeface="Calibri"/>
              </a:rPr>
              <a:t>ge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Calibri"/>
              </a:rPr>
              <a:t>.ru/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Calibri"/>
              </a:rPr>
              <a:t>e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Calibri"/>
              </a:rPr>
              <a:t>ge/v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Calibri"/>
              </a:rPr>
              <a:t>pr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Calibri"/>
              </a:rPr>
              <a:t>/vpr-biol</a:t>
            </a:r>
            <a:r>
              <a:rPr lang="ru-RU" sz="1600" b="1" u="sng" spc="15" dirty="0">
                <a:solidFill>
                  <a:srgbClr val="0000FF"/>
                </a:solidFill>
                <a:latin typeface="Times New Roman"/>
                <a:ea typeface="Calibri"/>
              </a:rPr>
              <a:t>o</a:t>
            </a:r>
            <a:r>
              <a:rPr lang="ru-RU" sz="1600" b="1" u="sng" spc="-5" dirty="0">
                <a:solidFill>
                  <a:srgbClr val="0000FF"/>
                </a:solidFill>
                <a:latin typeface="Times New Roman"/>
                <a:ea typeface="Calibri"/>
              </a:rPr>
              <a:t>g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Calibri"/>
              </a:rPr>
              <a:t>i</a:t>
            </a:r>
            <a:r>
              <a:rPr lang="ru-RU" sz="1600" b="1" u="sng" spc="-15" dirty="0">
                <a:solidFill>
                  <a:srgbClr val="0000FF"/>
                </a:solidFill>
                <a:latin typeface="Times New Roman"/>
                <a:ea typeface="Calibri"/>
              </a:rPr>
              <a:t>y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Calibri"/>
              </a:rPr>
              <a:t>a  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Calibri"/>
              </a:rPr>
              <a:t>Подготовка к ЕГЭ /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Calibri"/>
              </a:rPr>
              <a:t> Р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Calibri"/>
              </a:rPr>
              <a:t>а</a:t>
            </a:r>
            <a:r>
              <a:rPr lang="ru-RU" sz="1600" b="1" spc="-5" dirty="0">
                <a:solidFill>
                  <a:srgbClr val="000000"/>
                </a:solidFill>
                <a:latin typeface="Times New Roman"/>
                <a:ea typeface="Calibri"/>
              </a:rPr>
              <a:t>з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Calibri"/>
              </a:rPr>
              <a:t>д</a:t>
            </a:r>
            <a:r>
              <a:rPr lang="ru-RU" sz="1600" b="1" spc="-5" dirty="0">
                <a:solidFill>
                  <a:srgbClr val="000000"/>
                </a:solidFill>
                <a:latin typeface="Times New Roman"/>
                <a:ea typeface="Calibri"/>
              </a:rPr>
              <a:t>е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Calibri"/>
              </a:rPr>
              <a:t>л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1600" b="1" spc="5" dirty="0" smtClean="0">
                <a:solidFill>
                  <a:srgbClr val="000000"/>
                </a:solidFill>
                <a:latin typeface="Times New Roman"/>
                <a:ea typeface="Calibri"/>
              </a:rPr>
              <a:t>В</a:t>
            </a:r>
            <a:r>
              <a:rPr lang="ru-RU" sz="1600" b="1" dirty="0" smtClean="0">
                <a:solidFill>
                  <a:srgbClr val="000000"/>
                </a:solidFill>
                <a:latin typeface="Times New Roman"/>
                <a:ea typeface="Calibri"/>
              </a:rPr>
              <a:t>ПР</a:t>
            </a:r>
          </a:p>
          <a:p>
            <a:pPr marR="89535">
              <a:lnSpc>
                <a:spcPct val="150000"/>
              </a:lnSpc>
              <a:spcAft>
                <a:spcPts val="0"/>
              </a:spcAft>
            </a:pP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10"/>
              </a:rPr>
              <a:t>https: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Times New Roman"/>
                <a:hlinkClick r:id="rId10"/>
              </a:rPr>
              <a:t>/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10"/>
              </a:rPr>
              <a:t>/vprklass.ru</a:t>
            </a:r>
            <a:r>
              <a:rPr lang="ru-RU" sz="1600" b="1" u="sng" dirty="0" smtClean="0">
                <a:solidFill>
                  <a:srgbClr val="0000FF"/>
                </a:solidFill>
                <a:latin typeface="Times New Roman"/>
                <a:ea typeface="Times New Roman"/>
                <a:hlinkClick r:id="rId10"/>
              </a:rPr>
              <a:t>/-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10"/>
              </a:rPr>
              <a:t>klass/b</a:t>
            </a:r>
            <a:r>
              <a:rPr lang="ru-RU" sz="1600" b="1" u="sng" spc="5" dirty="0">
                <a:solidFill>
                  <a:srgbClr val="0000FF"/>
                </a:solidFill>
                <a:latin typeface="Times New Roman"/>
                <a:ea typeface="Times New Roman"/>
                <a:hlinkClick r:id="rId10"/>
              </a:rPr>
              <a:t>i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  <a:hlinkClick r:id="rId10"/>
              </a:rPr>
              <a:t>ologija</a:t>
            </a:r>
            <a:r>
              <a:rPr lang="ru-RU" sz="1600" b="1" u="sng" dirty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r>
              <a:rPr lang="ru-RU" sz="16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В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ПР КЛА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(варианты </a:t>
            </a:r>
            <a:r>
              <a:rPr lang="ru-RU" sz="16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В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ПР с отв</a:t>
            </a:r>
            <a:r>
              <a:rPr lang="ru-RU" sz="1600" b="1" spc="-5" dirty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т</a:t>
            </a:r>
            <a:r>
              <a:rPr lang="ru-RU" sz="1600" b="1" spc="5" dirty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ми)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sz="16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sz="16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lnSpc>
                <a:spcPct val="98000"/>
              </a:lnSpc>
              <a:spcAft>
                <a:spcPts val="0"/>
              </a:spcAft>
            </a:pPr>
            <a:endParaRPr lang="ru-RU" sz="1600" b="1" dirty="0">
              <a:ea typeface="Calibri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ea typeface="Calibri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ea typeface="Calibri"/>
            </a:endParaRPr>
          </a:p>
          <a:p>
            <a:pPr marL="457200" indent="-227965">
              <a:lnSpc>
                <a:spcPct val="148000"/>
              </a:lnSpc>
              <a:spcBef>
                <a:spcPts val="20"/>
              </a:spcBef>
              <a:spcAft>
                <a:spcPts val="0"/>
              </a:spcAft>
              <a:tabLst>
                <a:tab pos="1474470" algn="l"/>
                <a:tab pos="2979420" algn="l"/>
                <a:tab pos="4389755" algn="l"/>
              </a:tabLs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103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252</TotalTime>
  <Words>659</Words>
  <Application>Microsoft Office PowerPoint</Application>
  <PresentationFormat>Экран (4:3)</PresentationFormat>
  <Paragraphs>79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맑은 고딕</vt:lpstr>
      <vt:lpstr>Arial</vt:lpstr>
      <vt:lpstr>Calibri</vt:lpstr>
      <vt:lpstr>Tahoma</vt:lpstr>
      <vt:lpstr>Times New Roman</vt:lpstr>
      <vt:lpstr>Trebuchet MS</vt:lpstr>
      <vt:lpstr>Wingdings 3</vt:lpstr>
      <vt:lpstr>Грань</vt:lpstr>
      <vt:lpstr>«Разбор заданий ВПР по биологии, направленных на выявление уровня сформированности естественно-научной грамотности у учащихся» </vt:lpstr>
      <vt:lpstr>Уровнем сформированности естественнонаучной грамотности учитывается следующие умения учащихся</vt:lpstr>
      <vt:lpstr>Алгоритм подготовки к ВПР</vt:lpstr>
      <vt:lpstr>Система заданий</vt:lpstr>
      <vt:lpstr>Эффективные приёмы формирования функциональной грамотности на уроках биологии</vt:lpstr>
      <vt:lpstr>Контрольные измерительные материалы ВПР направлены на проверку сформированности у обучающихся естественнонаучных требований: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Методические рекомендации по организации учебного процесса по биологии с учетом выявленных в ходе ВПР затруднений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User</cp:lastModifiedBy>
  <cp:revision>19</cp:revision>
  <dcterms:created xsi:type="dcterms:W3CDTF">2023-03-05T06:35:05Z</dcterms:created>
  <dcterms:modified xsi:type="dcterms:W3CDTF">2024-03-12T05:07:05Z</dcterms:modified>
</cp:coreProperties>
</file>