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78" r:id="rId4"/>
    <p:sldId id="258" r:id="rId5"/>
    <p:sldId id="259" r:id="rId6"/>
    <p:sldId id="260" r:id="rId7"/>
    <p:sldId id="262" r:id="rId8"/>
    <p:sldId id="279" r:id="rId9"/>
    <p:sldId id="261" r:id="rId10"/>
    <p:sldId id="281" r:id="rId11"/>
    <p:sldId id="282" r:id="rId12"/>
    <p:sldId id="283" r:id="rId13"/>
    <p:sldId id="313" r:id="rId14"/>
    <p:sldId id="269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263" r:id="rId35"/>
    <p:sldId id="264" r:id="rId36"/>
    <p:sldId id="274" r:id="rId37"/>
    <p:sldId id="265" r:id="rId38"/>
    <p:sldId id="267" r:id="rId39"/>
    <p:sldId id="266" r:id="rId40"/>
    <p:sldId id="268" r:id="rId41"/>
    <p:sldId id="270" r:id="rId42"/>
    <p:sldId id="271" r:id="rId43"/>
    <p:sldId id="31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280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ru-RU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Количество ШНОР </a:t>
            </a:r>
          </a:p>
        </c:rich>
      </c:tx>
      <c:layout>
        <c:manualLayout>
          <c:xMode val="edge"/>
          <c:yMode val="edge"/>
          <c:x val="0.21305395832877849"/>
          <c:y val="5.56701076118278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4707798596383829E-2"/>
          <c:y val="0.22812372985824578"/>
          <c:w val="0.93058440280723231"/>
          <c:h val="0.6606607403734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2019/2020 учебный год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DC-4E91-8C85-6E12E493AA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2020/2021 учебный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3DC-4E91-8C85-6E12E493AA0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DC-4E91-8C85-6E12E493A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264896"/>
        <c:axId val="67266432"/>
      </c:barChart>
      <c:catAx>
        <c:axId val="6726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266432"/>
        <c:crosses val="autoZero"/>
        <c:auto val="1"/>
        <c:lblAlgn val="ctr"/>
        <c:lblOffset val="100"/>
        <c:noMultiLvlLbl val="0"/>
      </c:catAx>
      <c:valAx>
        <c:axId val="672664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726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Количество ШНОР</a:t>
            </a:r>
            <a:r>
              <a:rPr lang="ru-RU" b="1" baseline="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, участников проекта «500+»</a:t>
            </a:r>
            <a:endParaRPr lang="ru-RU" b="1" dirty="0">
              <a:solidFill>
                <a:schemeClr val="tx1"/>
              </a:solidFill>
              <a:latin typeface="Arial Black" panose="020B0A04020102020204" pitchFamily="34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1-46F5-BD26-C82B5EC67E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вышли из проекта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1-46F5-BD26-C82B5EC67E0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 (план)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197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1-46F5-BD26-C82B5EC67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198976"/>
        <c:axId val="67200512"/>
      </c:barChart>
      <c:catAx>
        <c:axId val="6719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7200512"/>
        <c:crosses val="autoZero"/>
        <c:auto val="1"/>
        <c:lblAlgn val="ctr"/>
        <c:lblOffset val="100"/>
        <c:noMultiLvlLbl val="0"/>
      </c:catAx>
      <c:valAx>
        <c:axId val="67200512"/>
        <c:scaling>
          <c:orientation val="minMax"/>
          <c:max val="105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6719897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340DE9-C375-48B2-A8BC-63B32115B205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CBCD238A-4934-4CD6-96E1-0DBF99A9ECD6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уровень</a:t>
          </a:r>
        </a:p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ИРО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CA0187-4304-486B-82FC-BC55518DC6D3}" type="parTrans" cxnId="{C38A4DE2-6A73-447C-B9AF-CF87E24E3BAD}">
      <dgm:prSet/>
      <dgm:spPr/>
      <dgm:t>
        <a:bodyPr/>
        <a:lstStyle/>
        <a:p>
          <a:endParaRPr lang="ru-RU"/>
        </a:p>
      </dgm:t>
    </dgm:pt>
    <dgm:pt modelId="{CA1B91AE-F58E-4986-98EA-A33F131B381D}" type="sibTrans" cxnId="{C38A4DE2-6A73-447C-B9AF-CF87E24E3BAD}">
      <dgm:prSet/>
      <dgm:spPr/>
      <dgm:t>
        <a:bodyPr/>
        <a:lstStyle/>
        <a:p>
          <a:endParaRPr lang="ru-RU"/>
        </a:p>
      </dgm:t>
    </dgm:pt>
    <dgm:pt modelId="{77A8A8D3-4DB7-4ABD-8060-D26823F01787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Муниципальный уровень</a:t>
          </a:r>
        </a:p>
        <a:p>
          <a:r>
            <a:rPr lang="ru-RU" sz="2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ЦРО, РЦ</a:t>
          </a:r>
          <a:endParaRPr lang="ru-RU" sz="2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CA59F8-0C3C-4989-AE51-711912E4733C}" type="parTrans" cxnId="{B1CE6A47-35D3-417B-AA99-9853B86EE279}">
      <dgm:prSet/>
      <dgm:spPr/>
      <dgm:t>
        <a:bodyPr/>
        <a:lstStyle/>
        <a:p>
          <a:endParaRPr lang="ru-RU"/>
        </a:p>
      </dgm:t>
    </dgm:pt>
    <dgm:pt modelId="{91A78F31-C8AF-4870-9FC7-3E03E14D753B}" type="sibTrans" cxnId="{B1CE6A47-35D3-417B-AA99-9853B86EE279}">
      <dgm:prSet/>
      <dgm:spPr/>
      <dgm:t>
        <a:bodyPr/>
        <a:lstStyle/>
        <a:p>
          <a:endParaRPr lang="ru-RU"/>
        </a:p>
      </dgm:t>
    </dgm:pt>
    <dgm:pt modelId="{42DC0C0B-64B9-4F40-B3CF-24A717B8E32C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Школьный уровень</a:t>
          </a:r>
        </a:p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1E70BA-04DF-48A4-B89E-287AA0C5CAFE}" type="parTrans" cxnId="{6134D4B5-B94F-45D5-A65B-114FE999F099}">
      <dgm:prSet/>
      <dgm:spPr/>
      <dgm:t>
        <a:bodyPr/>
        <a:lstStyle/>
        <a:p>
          <a:endParaRPr lang="ru-RU"/>
        </a:p>
      </dgm:t>
    </dgm:pt>
    <dgm:pt modelId="{30DE103D-4993-4992-AF7D-7DF195E4B731}" type="sibTrans" cxnId="{6134D4B5-B94F-45D5-A65B-114FE999F099}">
      <dgm:prSet/>
      <dgm:spPr/>
      <dgm:t>
        <a:bodyPr/>
        <a:lstStyle/>
        <a:p>
          <a:endParaRPr lang="ru-RU"/>
        </a:p>
      </dgm:t>
    </dgm:pt>
    <dgm:pt modelId="{F06A1BB1-9548-4599-AB67-D979ACA72B0C}">
      <dgm:prSet custT="1"/>
      <dgm:spPr>
        <a:solidFill>
          <a:srgbClr val="0070C0"/>
        </a:solidFill>
      </dgm:spPr>
      <dgm:t>
        <a:bodyPr/>
        <a:lstStyle/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уровень </a:t>
          </a:r>
        </a:p>
        <a:p>
          <a:r>
            <a: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ФИОКО</a:t>
          </a:r>
          <a:endParaRPr lang="ru-RU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47AB36-7C11-4636-9076-A4192638EA77}" type="parTrans" cxnId="{6C418953-3582-4A75-8ED6-25989DF62D35}">
      <dgm:prSet/>
      <dgm:spPr/>
      <dgm:t>
        <a:bodyPr/>
        <a:lstStyle/>
        <a:p>
          <a:endParaRPr lang="ru-RU"/>
        </a:p>
      </dgm:t>
    </dgm:pt>
    <dgm:pt modelId="{7C7ACD97-D680-4EFE-BF4E-4F265C5A2886}" type="sibTrans" cxnId="{6C418953-3582-4A75-8ED6-25989DF62D35}">
      <dgm:prSet/>
      <dgm:spPr/>
      <dgm:t>
        <a:bodyPr/>
        <a:lstStyle/>
        <a:p>
          <a:endParaRPr lang="ru-RU"/>
        </a:p>
      </dgm:t>
    </dgm:pt>
    <dgm:pt modelId="{21C89887-53CC-463C-9FFD-27840E235514}" type="pres">
      <dgm:prSet presAssocID="{9D340DE9-C375-48B2-A8BC-63B32115B20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6E9DB2-8E2B-49E7-B710-7DF4A7082797}" type="pres">
      <dgm:prSet presAssocID="{9D340DE9-C375-48B2-A8BC-63B32115B205}" presName="dummyMaxCanvas" presStyleCnt="0">
        <dgm:presLayoutVars/>
      </dgm:prSet>
      <dgm:spPr/>
    </dgm:pt>
    <dgm:pt modelId="{4132151F-DFB6-41E9-89C7-F20DC2CD1B0B}" type="pres">
      <dgm:prSet presAssocID="{9D340DE9-C375-48B2-A8BC-63B32115B205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06C2B6-BCB4-48EA-8C42-C36C4C188F3A}" type="pres">
      <dgm:prSet presAssocID="{9D340DE9-C375-48B2-A8BC-63B32115B205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211A7C-9605-443D-994B-4EF04E07DB74}" type="pres">
      <dgm:prSet presAssocID="{9D340DE9-C375-48B2-A8BC-63B32115B205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C7916-3A75-4819-8BAE-95C3E98ED6EB}" type="pres">
      <dgm:prSet presAssocID="{9D340DE9-C375-48B2-A8BC-63B32115B205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6C419-FADE-48AB-818E-8660A8728FFB}" type="pres">
      <dgm:prSet presAssocID="{9D340DE9-C375-48B2-A8BC-63B32115B205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247D25-1449-44C0-AF0B-C2542A712054}" type="pres">
      <dgm:prSet presAssocID="{9D340DE9-C375-48B2-A8BC-63B32115B205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2C776-5551-4DA7-8CE9-3364EC78E910}" type="pres">
      <dgm:prSet presAssocID="{9D340DE9-C375-48B2-A8BC-63B32115B205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08FCD9-BA79-495A-B8AB-BAB910B8F88B}" type="pres">
      <dgm:prSet presAssocID="{9D340DE9-C375-48B2-A8BC-63B32115B205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CA0AD1-7A90-4D4F-ABC8-D7C9C3A08F9B}" type="pres">
      <dgm:prSet presAssocID="{9D340DE9-C375-48B2-A8BC-63B32115B205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E757CD-29C0-49B1-AD16-6495AAFB33B6}" type="pres">
      <dgm:prSet presAssocID="{9D340DE9-C375-48B2-A8BC-63B32115B205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312B1E-0562-41CF-BDA3-2BA976A165E9}" type="pres">
      <dgm:prSet presAssocID="{9D340DE9-C375-48B2-A8BC-63B32115B205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7DA7A3-8EC4-4903-BBFC-50EB38B8C827}" type="presOf" srcId="{9D340DE9-C375-48B2-A8BC-63B32115B205}" destId="{21C89887-53CC-463C-9FFD-27840E235514}" srcOrd="0" destOrd="0" presId="urn:microsoft.com/office/officeart/2005/8/layout/vProcess5"/>
    <dgm:cxn modelId="{6134D4B5-B94F-45D5-A65B-114FE999F099}" srcId="{9D340DE9-C375-48B2-A8BC-63B32115B205}" destId="{42DC0C0B-64B9-4F40-B3CF-24A717B8E32C}" srcOrd="3" destOrd="0" parTransId="{F11E70BA-04DF-48A4-B89E-287AA0C5CAFE}" sibTransId="{30DE103D-4993-4992-AF7D-7DF195E4B731}"/>
    <dgm:cxn modelId="{2B873A3A-AD1D-430D-BDD5-F3421CA266A8}" type="presOf" srcId="{91A78F31-C8AF-4870-9FC7-3E03E14D753B}" destId="{4472C776-5551-4DA7-8CE9-3364EC78E910}" srcOrd="0" destOrd="0" presId="urn:microsoft.com/office/officeart/2005/8/layout/vProcess5"/>
    <dgm:cxn modelId="{BEB80620-F6A5-4AC6-BEA2-ADF7E37CDB3E}" type="presOf" srcId="{77A8A8D3-4DB7-4ABD-8060-D26823F01787}" destId="{69211A7C-9605-443D-994B-4EF04E07DB74}" srcOrd="0" destOrd="0" presId="urn:microsoft.com/office/officeart/2005/8/layout/vProcess5"/>
    <dgm:cxn modelId="{C38A4DE2-6A73-447C-B9AF-CF87E24E3BAD}" srcId="{9D340DE9-C375-48B2-A8BC-63B32115B205}" destId="{CBCD238A-4934-4CD6-96E1-0DBF99A9ECD6}" srcOrd="1" destOrd="0" parTransId="{FDCA0187-4304-486B-82FC-BC55518DC6D3}" sibTransId="{CA1B91AE-F58E-4986-98EA-A33F131B381D}"/>
    <dgm:cxn modelId="{2377E63E-7238-4E81-B02F-30C10CB4F630}" type="presOf" srcId="{CBCD238A-4934-4CD6-96E1-0DBF99A9ECD6}" destId="{05CA0AD1-7A90-4D4F-ABC8-D7C9C3A08F9B}" srcOrd="1" destOrd="0" presId="urn:microsoft.com/office/officeart/2005/8/layout/vProcess5"/>
    <dgm:cxn modelId="{E4600AE4-64F2-4464-ACB2-2F3CB55529B1}" type="presOf" srcId="{77A8A8D3-4DB7-4ABD-8060-D26823F01787}" destId="{CAE757CD-29C0-49B1-AD16-6495AAFB33B6}" srcOrd="1" destOrd="0" presId="urn:microsoft.com/office/officeart/2005/8/layout/vProcess5"/>
    <dgm:cxn modelId="{B29178C4-53BD-4922-A0E0-F403C2BD4E3D}" type="presOf" srcId="{7C7ACD97-D680-4EFE-BF4E-4F265C5A2886}" destId="{2826C419-FADE-48AB-818E-8660A8728FFB}" srcOrd="0" destOrd="0" presId="urn:microsoft.com/office/officeart/2005/8/layout/vProcess5"/>
    <dgm:cxn modelId="{B80738C5-B015-47BC-8C59-CEB3A36983CF}" type="presOf" srcId="{CA1B91AE-F58E-4986-98EA-A33F131B381D}" destId="{16247D25-1449-44C0-AF0B-C2542A712054}" srcOrd="0" destOrd="0" presId="urn:microsoft.com/office/officeart/2005/8/layout/vProcess5"/>
    <dgm:cxn modelId="{103888F1-45C6-4239-AEEE-56D4640EF478}" type="presOf" srcId="{42DC0C0B-64B9-4F40-B3CF-24A717B8E32C}" destId="{3D312B1E-0562-41CF-BDA3-2BA976A165E9}" srcOrd="1" destOrd="0" presId="urn:microsoft.com/office/officeart/2005/8/layout/vProcess5"/>
    <dgm:cxn modelId="{6C418953-3582-4A75-8ED6-25989DF62D35}" srcId="{9D340DE9-C375-48B2-A8BC-63B32115B205}" destId="{F06A1BB1-9548-4599-AB67-D979ACA72B0C}" srcOrd="0" destOrd="0" parTransId="{5F47AB36-7C11-4636-9076-A4192638EA77}" sibTransId="{7C7ACD97-D680-4EFE-BF4E-4F265C5A2886}"/>
    <dgm:cxn modelId="{6F810A73-BB2C-4BD5-A441-39C48DF65FFD}" type="presOf" srcId="{CBCD238A-4934-4CD6-96E1-0DBF99A9ECD6}" destId="{CB06C2B6-BCB4-48EA-8C42-C36C4C188F3A}" srcOrd="0" destOrd="0" presId="urn:microsoft.com/office/officeart/2005/8/layout/vProcess5"/>
    <dgm:cxn modelId="{AF99C27D-4733-4C20-A612-576AFF0CB5EB}" type="presOf" srcId="{42DC0C0B-64B9-4F40-B3CF-24A717B8E32C}" destId="{599C7916-3A75-4819-8BAE-95C3E98ED6EB}" srcOrd="0" destOrd="0" presId="urn:microsoft.com/office/officeart/2005/8/layout/vProcess5"/>
    <dgm:cxn modelId="{3AA2FF3C-C6F1-4EA9-82B0-F314369B348C}" type="presOf" srcId="{F06A1BB1-9548-4599-AB67-D979ACA72B0C}" destId="{4132151F-DFB6-41E9-89C7-F20DC2CD1B0B}" srcOrd="0" destOrd="0" presId="urn:microsoft.com/office/officeart/2005/8/layout/vProcess5"/>
    <dgm:cxn modelId="{48AA6055-EA37-4BA8-9FF2-FE55A9592E71}" type="presOf" srcId="{F06A1BB1-9548-4599-AB67-D979ACA72B0C}" destId="{3008FCD9-BA79-495A-B8AB-BAB910B8F88B}" srcOrd="1" destOrd="0" presId="urn:microsoft.com/office/officeart/2005/8/layout/vProcess5"/>
    <dgm:cxn modelId="{B1CE6A47-35D3-417B-AA99-9853B86EE279}" srcId="{9D340DE9-C375-48B2-A8BC-63B32115B205}" destId="{77A8A8D3-4DB7-4ABD-8060-D26823F01787}" srcOrd="2" destOrd="0" parTransId="{8ECA59F8-0C3C-4989-AE51-711912E4733C}" sibTransId="{91A78F31-C8AF-4870-9FC7-3E03E14D753B}"/>
    <dgm:cxn modelId="{A14F300A-9D5F-4186-9722-E9EBC3BD40CF}" type="presParOf" srcId="{21C89887-53CC-463C-9FFD-27840E235514}" destId="{A26E9DB2-8E2B-49E7-B710-7DF4A7082797}" srcOrd="0" destOrd="0" presId="urn:microsoft.com/office/officeart/2005/8/layout/vProcess5"/>
    <dgm:cxn modelId="{4757D20B-AC95-4D18-B80C-87DFBF0B8A72}" type="presParOf" srcId="{21C89887-53CC-463C-9FFD-27840E235514}" destId="{4132151F-DFB6-41E9-89C7-F20DC2CD1B0B}" srcOrd="1" destOrd="0" presId="urn:microsoft.com/office/officeart/2005/8/layout/vProcess5"/>
    <dgm:cxn modelId="{C2DB64ED-D9AB-4E88-A382-77DAB3B38BA9}" type="presParOf" srcId="{21C89887-53CC-463C-9FFD-27840E235514}" destId="{CB06C2B6-BCB4-48EA-8C42-C36C4C188F3A}" srcOrd="2" destOrd="0" presId="urn:microsoft.com/office/officeart/2005/8/layout/vProcess5"/>
    <dgm:cxn modelId="{EA9EF657-05F5-433F-9837-7AC13419E0D7}" type="presParOf" srcId="{21C89887-53CC-463C-9FFD-27840E235514}" destId="{69211A7C-9605-443D-994B-4EF04E07DB74}" srcOrd="3" destOrd="0" presId="urn:microsoft.com/office/officeart/2005/8/layout/vProcess5"/>
    <dgm:cxn modelId="{62D92CE4-0811-4855-A497-21AAA16CD3B5}" type="presParOf" srcId="{21C89887-53CC-463C-9FFD-27840E235514}" destId="{599C7916-3A75-4819-8BAE-95C3E98ED6EB}" srcOrd="4" destOrd="0" presId="urn:microsoft.com/office/officeart/2005/8/layout/vProcess5"/>
    <dgm:cxn modelId="{3B73B0E9-8979-40CC-ACC2-588EC09CAC88}" type="presParOf" srcId="{21C89887-53CC-463C-9FFD-27840E235514}" destId="{2826C419-FADE-48AB-818E-8660A8728FFB}" srcOrd="5" destOrd="0" presId="urn:microsoft.com/office/officeart/2005/8/layout/vProcess5"/>
    <dgm:cxn modelId="{8D9802B5-F992-46C4-B314-2E7293611283}" type="presParOf" srcId="{21C89887-53CC-463C-9FFD-27840E235514}" destId="{16247D25-1449-44C0-AF0B-C2542A712054}" srcOrd="6" destOrd="0" presId="urn:microsoft.com/office/officeart/2005/8/layout/vProcess5"/>
    <dgm:cxn modelId="{2C7C3EBA-B151-4135-BB95-9AF5C277D64B}" type="presParOf" srcId="{21C89887-53CC-463C-9FFD-27840E235514}" destId="{4472C776-5551-4DA7-8CE9-3364EC78E910}" srcOrd="7" destOrd="0" presId="urn:microsoft.com/office/officeart/2005/8/layout/vProcess5"/>
    <dgm:cxn modelId="{34B9580E-C13B-43AA-9E49-6ABE1A5CF697}" type="presParOf" srcId="{21C89887-53CC-463C-9FFD-27840E235514}" destId="{3008FCD9-BA79-495A-B8AB-BAB910B8F88B}" srcOrd="8" destOrd="0" presId="urn:microsoft.com/office/officeart/2005/8/layout/vProcess5"/>
    <dgm:cxn modelId="{A90FD762-E451-4F40-923D-137A4F4FBE4A}" type="presParOf" srcId="{21C89887-53CC-463C-9FFD-27840E235514}" destId="{05CA0AD1-7A90-4D4F-ABC8-D7C9C3A08F9B}" srcOrd="9" destOrd="0" presId="urn:microsoft.com/office/officeart/2005/8/layout/vProcess5"/>
    <dgm:cxn modelId="{86502DC4-29A9-47CA-B113-FB7182E1E58A}" type="presParOf" srcId="{21C89887-53CC-463C-9FFD-27840E235514}" destId="{CAE757CD-29C0-49B1-AD16-6495AAFB33B6}" srcOrd="10" destOrd="0" presId="urn:microsoft.com/office/officeart/2005/8/layout/vProcess5"/>
    <dgm:cxn modelId="{08AAB2F9-CD03-4D66-8664-723A844F8D0C}" type="presParOf" srcId="{21C89887-53CC-463C-9FFD-27840E235514}" destId="{3D312B1E-0562-41CF-BDA3-2BA976A165E9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C277AE-0466-449D-B588-46E137502C1E}" type="doc">
      <dgm:prSet loTypeId="urn:microsoft.com/office/officeart/2005/8/layout/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7621AF1-1B83-4204-9F75-7CE1E4B2BA20}">
      <dgm:prSet phldrT="[Текст]"/>
      <dgm:spPr/>
      <dgm:t>
        <a:bodyPr/>
        <a:lstStyle/>
        <a:p>
          <a:r>
            <a:rPr lang="ru-RU" b="1" dirty="0" smtClean="0"/>
            <a:t>Концепция развития</a:t>
          </a:r>
          <a:endParaRPr lang="ru-RU" b="1" dirty="0"/>
        </a:p>
      </dgm:t>
    </dgm:pt>
    <dgm:pt modelId="{51411A73-9012-46AC-AC93-0BEA2288A1D1}" type="parTrans" cxnId="{2F4DF3A3-1208-4042-9270-7B3756D425B0}">
      <dgm:prSet/>
      <dgm:spPr/>
      <dgm:t>
        <a:bodyPr/>
        <a:lstStyle/>
        <a:p>
          <a:endParaRPr lang="ru-RU"/>
        </a:p>
      </dgm:t>
    </dgm:pt>
    <dgm:pt modelId="{150E1051-8CA2-4221-A051-6D3D9698E9AE}" type="sibTrans" cxnId="{2F4DF3A3-1208-4042-9270-7B3756D425B0}">
      <dgm:prSet/>
      <dgm:spPr/>
      <dgm:t>
        <a:bodyPr/>
        <a:lstStyle/>
        <a:p>
          <a:endParaRPr lang="ru-RU" dirty="0"/>
        </a:p>
      </dgm:t>
    </dgm:pt>
    <dgm:pt modelId="{6D3AFAF9-4A86-4FE6-ACB8-6E709FFDFA47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Стратегическое проектирование на длительный срок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8573D3-A87B-44E0-B7B1-52AD7079FDC3}" type="parTrans" cxnId="{11CDAC34-7643-4065-9CE8-B84234EC31C6}">
      <dgm:prSet/>
      <dgm:spPr/>
      <dgm:t>
        <a:bodyPr/>
        <a:lstStyle/>
        <a:p>
          <a:endParaRPr lang="ru-RU"/>
        </a:p>
      </dgm:t>
    </dgm:pt>
    <dgm:pt modelId="{285A4E8F-344A-467C-B478-B6AB55960CDF}" type="sibTrans" cxnId="{11CDAC34-7643-4065-9CE8-B84234EC31C6}">
      <dgm:prSet/>
      <dgm:spPr/>
      <dgm:t>
        <a:bodyPr/>
        <a:lstStyle/>
        <a:p>
          <a:endParaRPr lang="ru-RU"/>
        </a:p>
      </dgm:t>
    </dgm:pt>
    <dgm:pt modelId="{D925FAC8-D143-467B-8028-6E6AE442D027}">
      <dgm:prSet phldrT="[Текст]"/>
      <dgm:spPr/>
      <dgm:t>
        <a:bodyPr/>
        <a:lstStyle/>
        <a:p>
          <a:r>
            <a:rPr lang="ru-RU" b="1" dirty="0" smtClean="0"/>
            <a:t>Среднесрочная программа</a:t>
          </a:r>
          <a:endParaRPr lang="ru-RU" b="1" dirty="0"/>
        </a:p>
      </dgm:t>
    </dgm:pt>
    <dgm:pt modelId="{BA243712-FBAF-462B-A37E-764D5B15A1CB}" type="parTrans" cxnId="{EF4E3825-2D77-47DA-B065-6D01798B094B}">
      <dgm:prSet/>
      <dgm:spPr/>
      <dgm:t>
        <a:bodyPr/>
        <a:lstStyle/>
        <a:p>
          <a:endParaRPr lang="ru-RU"/>
        </a:p>
      </dgm:t>
    </dgm:pt>
    <dgm:pt modelId="{C880FCB5-0C9D-450C-B490-3A85A85C9E06}" type="sibTrans" cxnId="{EF4E3825-2D77-47DA-B065-6D01798B094B}">
      <dgm:prSet/>
      <dgm:spPr/>
      <dgm:t>
        <a:bodyPr/>
        <a:lstStyle/>
        <a:p>
          <a:endParaRPr lang="ru-RU" dirty="0"/>
        </a:p>
      </dgm:t>
    </dgm:pt>
    <dgm:pt modelId="{5BF72304-178C-43F4-8A0E-91F22CB103B8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конкретных задач, для реализации в установленные сроки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BD29A3-088C-45E7-A01C-DEA025CB7CFC}" type="parTrans" cxnId="{4D12D70B-1EA1-4758-BBED-DBD058E93EC5}">
      <dgm:prSet/>
      <dgm:spPr/>
      <dgm:t>
        <a:bodyPr/>
        <a:lstStyle/>
        <a:p>
          <a:endParaRPr lang="ru-RU"/>
        </a:p>
      </dgm:t>
    </dgm:pt>
    <dgm:pt modelId="{6D0EA1B2-DFF4-4EA1-BCE4-730A8A20357C}" type="sibTrans" cxnId="{4D12D70B-1EA1-4758-BBED-DBD058E93EC5}">
      <dgm:prSet/>
      <dgm:spPr/>
      <dgm:t>
        <a:bodyPr/>
        <a:lstStyle/>
        <a:p>
          <a:endParaRPr lang="ru-RU"/>
        </a:p>
      </dgm:t>
    </dgm:pt>
    <dgm:pt modelId="{B21ADC34-77BE-4583-AC77-1E02DC6B8D30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Программа антикризисных мер</a:t>
          </a:r>
          <a:endParaRPr lang="ru-RU" b="1" dirty="0">
            <a:solidFill>
              <a:schemeClr val="bg1"/>
            </a:solidFill>
          </a:endParaRPr>
        </a:p>
      </dgm:t>
    </dgm:pt>
    <dgm:pt modelId="{1DFC6945-102F-4F53-8461-9FFF19FBABCC}" type="parTrans" cxnId="{1974CDDE-F984-4528-965C-67A5D55E0263}">
      <dgm:prSet/>
      <dgm:spPr/>
      <dgm:t>
        <a:bodyPr/>
        <a:lstStyle/>
        <a:p>
          <a:endParaRPr lang="ru-RU"/>
        </a:p>
      </dgm:t>
    </dgm:pt>
    <dgm:pt modelId="{D74DB832-80F7-4F52-A972-BDDA7D8DEE51}" type="sibTrans" cxnId="{1974CDDE-F984-4528-965C-67A5D55E0263}">
      <dgm:prSet/>
      <dgm:spPr/>
      <dgm:t>
        <a:bodyPr/>
        <a:lstStyle/>
        <a:p>
          <a:endParaRPr lang="ru-RU"/>
        </a:p>
      </dgm:t>
    </dgm:pt>
    <dgm:pt modelId="{74C4EECF-CF65-4DA3-9A84-D57ED7F0529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Максимальная конкретизация и детализация</a:t>
          </a:r>
          <a:endParaRPr lang="ru-RU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9601B4-8A12-4F47-B120-180FF7F458C9}" type="parTrans" cxnId="{B50F82A2-F41A-4C90-8515-FAB049FF7A15}">
      <dgm:prSet/>
      <dgm:spPr/>
      <dgm:t>
        <a:bodyPr/>
        <a:lstStyle/>
        <a:p>
          <a:endParaRPr lang="ru-RU"/>
        </a:p>
      </dgm:t>
    </dgm:pt>
    <dgm:pt modelId="{DFCC6768-C5F9-4B76-BA20-344EE8C5714C}" type="sibTrans" cxnId="{B50F82A2-F41A-4C90-8515-FAB049FF7A15}">
      <dgm:prSet/>
      <dgm:spPr/>
      <dgm:t>
        <a:bodyPr/>
        <a:lstStyle/>
        <a:p>
          <a:endParaRPr lang="ru-RU"/>
        </a:p>
      </dgm:t>
    </dgm:pt>
    <dgm:pt modelId="{66A4455C-767F-4139-AC1B-E65FC4525D5D}" type="pres">
      <dgm:prSet presAssocID="{DBC277AE-0466-449D-B588-46E137502C1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C1321B-E4EE-43EE-8338-5F73E79E6F01}" type="pres">
      <dgm:prSet presAssocID="{57621AF1-1B83-4204-9F75-7CE1E4B2BA20}" presName="composite" presStyleCnt="0"/>
      <dgm:spPr/>
    </dgm:pt>
    <dgm:pt modelId="{85593E18-EE52-4688-9398-E6446D51D2F3}" type="pres">
      <dgm:prSet presAssocID="{57621AF1-1B83-4204-9F75-7CE1E4B2BA20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AD052-9E5E-4CAC-BF68-832F57B9FDD9}" type="pres">
      <dgm:prSet presAssocID="{57621AF1-1B83-4204-9F75-7CE1E4B2BA20}" presName="parSh" presStyleLbl="node1" presStyleIdx="0" presStyleCnt="3"/>
      <dgm:spPr/>
      <dgm:t>
        <a:bodyPr/>
        <a:lstStyle/>
        <a:p>
          <a:endParaRPr lang="ru-RU"/>
        </a:p>
      </dgm:t>
    </dgm:pt>
    <dgm:pt modelId="{F0FFF195-23DA-4AE0-9BB9-9FAC2C91D2C0}" type="pres">
      <dgm:prSet presAssocID="{57621AF1-1B83-4204-9F75-7CE1E4B2BA20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2F847F-622B-4267-BF4A-8CF30B0F35BD}" type="pres">
      <dgm:prSet presAssocID="{150E1051-8CA2-4221-A051-6D3D9698E9AE}" presName="sibTrans" presStyleLbl="sibTrans2D1" presStyleIdx="0" presStyleCnt="2"/>
      <dgm:spPr/>
      <dgm:t>
        <a:bodyPr/>
        <a:lstStyle/>
        <a:p>
          <a:endParaRPr lang="ru-RU"/>
        </a:p>
      </dgm:t>
    </dgm:pt>
    <dgm:pt modelId="{27111823-9D31-4AB8-B6F9-CE6C62AD1D80}" type="pres">
      <dgm:prSet presAssocID="{150E1051-8CA2-4221-A051-6D3D9698E9AE}" presName="connTx" presStyleLbl="sibTrans2D1" presStyleIdx="0" presStyleCnt="2"/>
      <dgm:spPr/>
      <dgm:t>
        <a:bodyPr/>
        <a:lstStyle/>
        <a:p>
          <a:endParaRPr lang="ru-RU"/>
        </a:p>
      </dgm:t>
    </dgm:pt>
    <dgm:pt modelId="{6F51B229-B097-441C-A82A-76E45D214A2D}" type="pres">
      <dgm:prSet presAssocID="{D925FAC8-D143-467B-8028-6E6AE442D027}" presName="composite" presStyleCnt="0"/>
      <dgm:spPr/>
    </dgm:pt>
    <dgm:pt modelId="{421B8793-16FB-4676-A476-E0A1EF910CD9}" type="pres">
      <dgm:prSet presAssocID="{D925FAC8-D143-467B-8028-6E6AE442D027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FD7D52-DB1C-4A9C-8365-053B9F45B5F6}" type="pres">
      <dgm:prSet presAssocID="{D925FAC8-D143-467B-8028-6E6AE442D027}" presName="parSh" presStyleLbl="node1" presStyleIdx="1" presStyleCnt="3"/>
      <dgm:spPr/>
      <dgm:t>
        <a:bodyPr/>
        <a:lstStyle/>
        <a:p>
          <a:endParaRPr lang="ru-RU"/>
        </a:p>
      </dgm:t>
    </dgm:pt>
    <dgm:pt modelId="{262C114E-F0DD-4141-8BED-2A899F175D56}" type="pres">
      <dgm:prSet presAssocID="{D925FAC8-D143-467B-8028-6E6AE442D027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E2A87A-4AB9-4C1F-8ED0-48D90DDA03DC}" type="pres">
      <dgm:prSet presAssocID="{C880FCB5-0C9D-450C-B490-3A85A85C9E06}" presName="sibTrans" presStyleLbl="sibTrans2D1" presStyleIdx="1" presStyleCnt="2"/>
      <dgm:spPr/>
      <dgm:t>
        <a:bodyPr/>
        <a:lstStyle/>
        <a:p>
          <a:endParaRPr lang="ru-RU"/>
        </a:p>
      </dgm:t>
    </dgm:pt>
    <dgm:pt modelId="{3F64D067-A70A-4784-8874-EFE9EA2FF66E}" type="pres">
      <dgm:prSet presAssocID="{C880FCB5-0C9D-450C-B490-3A85A85C9E06}" presName="connTx" presStyleLbl="sibTrans2D1" presStyleIdx="1" presStyleCnt="2"/>
      <dgm:spPr/>
      <dgm:t>
        <a:bodyPr/>
        <a:lstStyle/>
        <a:p>
          <a:endParaRPr lang="ru-RU"/>
        </a:p>
      </dgm:t>
    </dgm:pt>
    <dgm:pt modelId="{0A050809-EFEA-4A7F-BB68-13B9094872BF}" type="pres">
      <dgm:prSet presAssocID="{B21ADC34-77BE-4583-AC77-1E02DC6B8D30}" presName="composite" presStyleCnt="0"/>
      <dgm:spPr/>
    </dgm:pt>
    <dgm:pt modelId="{D39630A4-6B00-4B26-A460-EFB257CC985C}" type="pres">
      <dgm:prSet presAssocID="{B21ADC34-77BE-4583-AC77-1E02DC6B8D30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FA1D18-A281-4B5D-92F2-BFB7CE7536EE}" type="pres">
      <dgm:prSet presAssocID="{B21ADC34-77BE-4583-AC77-1E02DC6B8D30}" presName="parSh" presStyleLbl="node1" presStyleIdx="2" presStyleCnt="3"/>
      <dgm:spPr/>
      <dgm:t>
        <a:bodyPr/>
        <a:lstStyle/>
        <a:p>
          <a:endParaRPr lang="ru-RU"/>
        </a:p>
      </dgm:t>
    </dgm:pt>
    <dgm:pt modelId="{8BF452E3-6D62-42A2-939C-E610F5A209B6}" type="pres">
      <dgm:prSet presAssocID="{B21ADC34-77BE-4583-AC77-1E02DC6B8D30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1D3DC3-675D-42B2-92FA-D2B1F626A96B}" type="presOf" srcId="{57621AF1-1B83-4204-9F75-7CE1E4B2BA20}" destId="{39FAD052-9E5E-4CAC-BF68-832F57B9FDD9}" srcOrd="1" destOrd="0" presId="urn:microsoft.com/office/officeart/2005/8/layout/process3"/>
    <dgm:cxn modelId="{EF4E3825-2D77-47DA-B065-6D01798B094B}" srcId="{DBC277AE-0466-449D-B588-46E137502C1E}" destId="{D925FAC8-D143-467B-8028-6E6AE442D027}" srcOrd="1" destOrd="0" parTransId="{BA243712-FBAF-462B-A37E-764D5B15A1CB}" sibTransId="{C880FCB5-0C9D-450C-B490-3A85A85C9E06}"/>
    <dgm:cxn modelId="{7964E323-621A-4EB1-8DF6-171863623ADB}" type="presOf" srcId="{C880FCB5-0C9D-450C-B490-3A85A85C9E06}" destId="{E2E2A87A-4AB9-4C1F-8ED0-48D90DDA03DC}" srcOrd="0" destOrd="0" presId="urn:microsoft.com/office/officeart/2005/8/layout/process3"/>
    <dgm:cxn modelId="{11CDAC34-7643-4065-9CE8-B84234EC31C6}" srcId="{57621AF1-1B83-4204-9F75-7CE1E4B2BA20}" destId="{6D3AFAF9-4A86-4FE6-ACB8-6E709FFDFA47}" srcOrd="0" destOrd="0" parTransId="{B48573D3-A87B-44E0-B7B1-52AD7079FDC3}" sibTransId="{285A4E8F-344A-467C-B478-B6AB55960CDF}"/>
    <dgm:cxn modelId="{835EEB75-E8DF-4C57-A69B-DCAD16CF0CC7}" type="presOf" srcId="{150E1051-8CA2-4221-A051-6D3D9698E9AE}" destId="{9C2F847F-622B-4267-BF4A-8CF30B0F35BD}" srcOrd="0" destOrd="0" presId="urn:microsoft.com/office/officeart/2005/8/layout/process3"/>
    <dgm:cxn modelId="{4DD3E369-1192-49E9-84C5-E270F44FE8E3}" type="presOf" srcId="{6D3AFAF9-4A86-4FE6-ACB8-6E709FFDFA47}" destId="{F0FFF195-23DA-4AE0-9BB9-9FAC2C91D2C0}" srcOrd="0" destOrd="0" presId="urn:microsoft.com/office/officeart/2005/8/layout/process3"/>
    <dgm:cxn modelId="{0EA39370-0345-43E6-A006-C1A8289865A3}" type="presOf" srcId="{DBC277AE-0466-449D-B588-46E137502C1E}" destId="{66A4455C-767F-4139-AC1B-E65FC4525D5D}" srcOrd="0" destOrd="0" presId="urn:microsoft.com/office/officeart/2005/8/layout/process3"/>
    <dgm:cxn modelId="{36EF6A2F-2B45-4972-B4DF-08702E62D2C9}" type="presOf" srcId="{D925FAC8-D143-467B-8028-6E6AE442D027}" destId="{421B8793-16FB-4676-A476-E0A1EF910CD9}" srcOrd="0" destOrd="0" presId="urn:microsoft.com/office/officeart/2005/8/layout/process3"/>
    <dgm:cxn modelId="{D922CD89-801E-4B5C-BB11-B590260D6471}" type="presOf" srcId="{74C4EECF-CF65-4DA3-9A84-D57ED7F05293}" destId="{8BF452E3-6D62-42A2-939C-E610F5A209B6}" srcOrd="0" destOrd="0" presId="urn:microsoft.com/office/officeart/2005/8/layout/process3"/>
    <dgm:cxn modelId="{B50F82A2-F41A-4C90-8515-FAB049FF7A15}" srcId="{B21ADC34-77BE-4583-AC77-1E02DC6B8D30}" destId="{74C4EECF-CF65-4DA3-9A84-D57ED7F05293}" srcOrd="0" destOrd="0" parTransId="{159601B4-8A12-4F47-B120-180FF7F458C9}" sibTransId="{DFCC6768-C5F9-4B76-BA20-344EE8C5714C}"/>
    <dgm:cxn modelId="{CE73D27B-6900-40B3-B1E3-E6BF24EC86DC}" type="presOf" srcId="{C880FCB5-0C9D-450C-B490-3A85A85C9E06}" destId="{3F64D067-A70A-4784-8874-EFE9EA2FF66E}" srcOrd="1" destOrd="0" presId="urn:microsoft.com/office/officeart/2005/8/layout/process3"/>
    <dgm:cxn modelId="{122854D8-94D4-4859-B0FF-41A08720134B}" type="presOf" srcId="{D925FAC8-D143-467B-8028-6E6AE442D027}" destId="{1CFD7D52-DB1C-4A9C-8365-053B9F45B5F6}" srcOrd="1" destOrd="0" presId="urn:microsoft.com/office/officeart/2005/8/layout/process3"/>
    <dgm:cxn modelId="{4F1A5D30-147D-4097-9C39-B9A4DDA88F9D}" type="presOf" srcId="{57621AF1-1B83-4204-9F75-7CE1E4B2BA20}" destId="{85593E18-EE52-4688-9398-E6446D51D2F3}" srcOrd="0" destOrd="0" presId="urn:microsoft.com/office/officeart/2005/8/layout/process3"/>
    <dgm:cxn modelId="{8B126DFC-66B0-4758-AE08-99E59770C9A4}" type="presOf" srcId="{B21ADC34-77BE-4583-AC77-1E02DC6B8D30}" destId="{C0FA1D18-A281-4B5D-92F2-BFB7CE7536EE}" srcOrd="1" destOrd="0" presId="urn:microsoft.com/office/officeart/2005/8/layout/process3"/>
    <dgm:cxn modelId="{4D12D70B-1EA1-4758-BBED-DBD058E93EC5}" srcId="{D925FAC8-D143-467B-8028-6E6AE442D027}" destId="{5BF72304-178C-43F4-8A0E-91F22CB103B8}" srcOrd="0" destOrd="0" parTransId="{FCBD29A3-088C-45E7-A01C-DEA025CB7CFC}" sibTransId="{6D0EA1B2-DFF4-4EA1-BCE4-730A8A20357C}"/>
    <dgm:cxn modelId="{01312D65-8800-4485-9AE3-BD979914BE8A}" type="presOf" srcId="{150E1051-8CA2-4221-A051-6D3D9698E9AE}" destId="{27111823-9D31-4AB8-B6F9-CE6C62AD1D80}" srcOrd="1" destOrd="0" presId="urn:microsoft.com/office/officeart/2005/8/layout/process3"/>
    <dgm:cxn modelId="{1974CDDE-F984-4528-965C-67A5D55E0263}" srcId="{DBC277AE-0466-449D-B588-46E137502C1E}" destId="{B21ADC34-77BE-4583-AC77-1E02DC6B8D30}" srcOrd="2" destOrd="0" parTransId="{1DFC6945-102F-4F53-8461-9FFF19FBABCC}" sibTransId="{D74DB832-80F7-4F52-A972-BDDA7D8DEE51}"/>
    <dgm:cxn modelId="{2F4DF3A3-1208-4042-9270-7B3756D425B0}" srcId="{DBC277AE-0466-449D-B588-46E137502C1E}" destId="{57621AF1-1B83-4204-9F75-7CE1E4B2BA20}" srcOrd="0" destOrd="0" parTransId="{51411A73-9012-46AC-AC93-0BEA2288A1D1}" sibTransId="{150E1051-8CA2-4221-A051-6D3D9698E9AE}"/>
    <dgm:cxn modelId="{E8B30AD2-07C5-4D8E-871A-1A268BB9BB11}" type="presOf" srcId="{B21ADC34-77BE-4583-AC77-1E02DC6B8D30}" destId="{D39630A4-6B00-4B26-A460-EFB257CC985C}" srcOrd="0" destOrd="0" presId="urn:microsoft.com/office/officeart/2005/8/layout/process3"/>
    <dgm:cxn modelId="{B381912A-A305-4DCF-91AE-2DBC925FDA5B}" type="presOf" srcId="{5BF72304-178C-43F4-8A0E-91F22CB103B8}" destId="{262C114E-F0DD-4141-8BED-2A899F175D56}" srcOrd="0" destOrd="0" presId="urn:microsoft.com/office/officeart/2005/8/layout/process3"/>
    <dgm:cxn modelId="{BA2814EF-88B4-4E01-83CF-B51BB6136697}" type="presParOf" srcId="{66A4455C-767F-4139-AC1B-E65FC4525D5D}" destId="{55C1321B-E4EE-43EE-8338-5F73E79E6F01}" srcOrd="0" destOrd="0" presId="urn:microsoft.com/office/officeart/2005/8/layout/process3"/>
    <dgm:cxn modelId="{0AC3C0E6-5D6C-4B54-8018-81FFB42D97D0}" type="presParOf" srcId="{55C1321B-E4EE-43EE-8338-5F73E79E6F01}" destId="{85593E18-EE52-4688-9398-E6446D51D2F3}" srcOrd="0" destOrd="0" presId="urn:microsoft.com/office/officeart/2005/8/layout/process3"/>
    <dgm:cxn modelId="{C67F2933-7954-419F-921A-5A60A77C61F4}" type="presParOf" srcId="{55C1321B-E4EE-43EE-8338-5F73E79E6F01}" destId="{39FAD052-9E5E-4CAC-BF68-832F57B9FDD9}" srcOrd="1" destOrd="0" presId="urn:microsoft.com/office/officeart/2005/8/layout/process3"/>
    <dgm:cxn modelId="{0F49473E-E41A-4053-821E-3599A1EBBD73}" type="presParOf" srcId="{55C1321B-E4EE-43EE-8338-5F73E79E6F01}" destId="{F0FFF195-23DA-4AE0-9BB9-9FAC2C91D2C0}" srcOrd="2" destOrd="0" presId="urn:microsoft.com/office/officeart/2005/8/layout/process3"/>
    <dgm:cxn modelId="{A9C106AC-DC68-4A5A-A2DF-BE1FFF313048}" type="presParOf" srcId="{66A4455C-767F-4139-AC1B-E65FC4525D5D}" destId="{9C2F847F-622B-4267-BF4A-8CF30B0F35BD}" srcOrd="1" destOrd="0" presId="urn:microsoft.com/office/officeart/2005/8/layout/process3"/>
    <dgm:cxn modelId="{8BD04AE5-FFD5-466E-8A56-E185D98F0FF0}" type="presParOf" srcId="{9C2F847F-622B-4267-BF4A-8CF30B0F35BD}" destId="{27111823-9D31-4AB8-B6F9-CE6C62AD1D80}" srcOrd="0" destOrd="0" presId="urn:microsoft.com/office/officeart/2005/8/layout/process3"/>
    <dgm:cxn modelId="{8E2F9CC7-47B5-4F2E-8C23-C9C6A770A73C}" type="presParOf" srcId="{66A4455C-767F-4139-AC1B-E65FC4525D5D}" destId="{6F51B229-B097-441C-A82A-76E45D214A2D}" srcOrd="2" destOrd="0" presId="urn:microsoft.com/office/officeart/2005/8/layout/process3"/>
    <dgm:cxn modelId="{B0139C3E-8F28-4731-B118-A11C6D9DFE80}" type="presParOf" srcId="{6F51B229-B097-441C-A82A-76E45D214A2D}" destId="{421B8793-16FB-4676-A476-E0A1EF910CD9}" srcOrd="0" destOrd="0" presId="urn:microsoft.com/office/officeart/2005/8/layout/process3"/>
    <dgm:cxn modelId="{617C5F0E-64A3-42D1-90F4-97DF9B99B897}" type="presParOf" srcId="{6F51B229-B097-441C-A82A-76E45D214A2D}" destId="{1CFD7D52-DB1C-4A9C-8365-053B9F45B5F6}" srcOrd="1" destOrd="0" presId="urn:microsoft.com/office/officeart/2005/8/layout/process3"/>
    <dgm:cxn modelId="{9097C0E8-BB2E-4A10-A69A-5E7B988BDCCA}" type="presParOf" srcId="{6F51B229-B097-441C-A82A-76E45D214A2D}" destId="{262C114E-F0DD-4141-8BED-2A899F175D56}" srcOrd="2" destOrd="0" presId="urn:microsoft.com/office/officeart/2005/8/layout/process3"/>
    <dgm:cxn modelId="{174DE6DC-8D5A-4746-B979-F1493B70B563}" type="presParOf" srcId="{66A4455C-767F-4139-AC1B-E65FC4525D5D}" destId="{E2E2A87A-4AB9-4C1F-8ED0-48D90DDA03DC}" srcOrd="3" destOrd="0" presId="urn:microsoft.com/office/officeart/2005/8/layout/process3"/>
    <dgm:cxn modelId="{DC8F668B-6550-4B7F-A24E-6D8C243ED1A5}" type="presParOf" srcId="{E2E2A87A-4AB9-4C1F-8ED0-48D90DDA03DC}" destId="{3F64D067-A70A-4784-8874-EFE9EA2FF66E}" srcOrd="0" destOrd="0" presId="urn:microsoft.com/office/officeart/2005/8/layout/process3"/>
    <dgm:cxn modelId="{3B9F292F-089E-44BB-8A86-29639A89A61D}" type="presParOf" srcId="{66A4455C-767F-4139-AC1B-E65FC4525D5D}" destId="{0A050809-EFEA-4A7F-BB68-13B9094872BF}" srcOrd="4" destOrd="0" presId="urn:microsoft.com/office/officeart/2005/8/layout/process3"/>
    <dgm:cxn modelId="{E7B798B8-5E78-4311-84D4-1BD4F11361E2}" type="presParOf" srcId="{0A050809-EFEA-4A7F-BB68-13B9094872BF}" destId="{D39630A4-6B00-4B26-A460-EFB257CC985C}" srcOrd="0" destOrd="0" presId="urn:microsoft.com/office/officeart/2005/8/layout/process3"/>
    <dgm:cxn modelId="{6DDCE3B2-6B9B-4371-B0AC-F62B2F00B233}" type="presParOf" srcId="{0A050809-EFEA-4A7F-BB68-13B9094872BF}" destId="{C0FA1D18-A281-4B5D-92F2-BFB7CE7536EE}" srcOrd="1" destOrd="0" presId="urn:microsoft.com/office/officeart/2005/8/layout/process3"/>
    <dgm:cxn modelId="{6C2291B4-9F67-4B1C-91B0-32E57257AA3B}" type="presParOf" srcId="{0A050809-EFEA-4A7F-BB68-13B9094872BF}" destId="{8BF452E3-6D62-42A2-939C-E610F5A209B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F57C16-F1A0-49E5-A6ED-DCAC7E74F9F9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AE61BD4-735D-46EE-ABBD-17D66BEEA48F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Желаемый будущий образ эффективной школы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8C9A7A-D036-4565-9D5B-15B810BEC0A4}" type="parTrans" cxnId="{9C460AE8-01AB-4D62-99C3-AD2A095B9634}">
      <dgm:prSet/>
      <dgm:spPr/>
      <dgm:t>
        <a:bodyPr/>
        <a:lstStyle/>
        <a:p>
          <a:endParaRPr lang="ru-RU"/>
        </a:p>
      </dgm:t>
    </dgm:pt>
    <dgm:pt modelId="{0CBADB8F-C87C-4870-9D53-B84FC65783DF}" type="sibTrans" cxnId="{9C460AE8-01AB-4D62-99C3-AD2A095B9634}">
      <dgm:prSet/>
      <dgm:spPr/>
      <dgm:t>
        <a:bodyPr/>
        <a:lstStyle/>
        <a:p>
          <a:endParaRPr lang="ru-RU"/>
        </a:p>
      </dgm:t>
    </dgm:pt>
    <dgm:pt modelId="{453AED25-455D-4A43-8EB6-5AF8CAAE3D4C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Стратегические цели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046312-EEA7-428E-95E3-171F428B72C8}" type="parTrans" cxnId="{E37427A5-8FD2-4D23-8235-1372A087EC3D}">
      <dgm:prSet/>
      <dgm:spPr/>
      <dgm:t>
        <a:bodyPr/>
        <a:lstStyle/>
        <a:p>
          <a:endParaRPr lang="ru-RU"/>
        </a:p>
      </dgm:t>
    </dgm:pt>
    <dgm:pt modelId="{FD76DE07-05DB-404C-836C-AA5891A251A2}" type="sibTrans" cxnId="{E37427A5-8FD2-4D23-8235-1372A087EC3D}">
      <dgm:prSet/>
      <dgm:spPr/>
      <dgm:t>
        <a:bodyPr/>
        <a:lstStyle/>
        <a:p>
          <a:endParaRPr lang="ru-RU"/>
        </a:p>
      </dgm:t>
    </dgm:pt>
    <dgm:pt modelId="{BF798609-6121-49E7-839C-F3267D48582C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Концептуальные ведущие идеи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BAAD21-9C0C-44AC-BF8B-463CD5169CB1}" type="parTrans" cxnId="{4816B323-9544-44A3-A6B1-F8DA9236D6AA}">
      <dgm:prSet/>
      <dgm:spPr/>
      <dgm:t>
        <a:bodyPr/>
        <a:lstStyle/>
        <a:p>
          <a:endParaRPr lang="ru-RU"/>
        </a:p>
      </dgm:t>
    </dgm:pt>
    <dgm:pt modelId="{30655627-B0B1-4A12-9DE4-B0D8D3887DB9}" type="sibTrans" cxnId="{4816B323-9544-44A3-A6B1-F8DA9236D6AA}">
      <dgm:prSet/>
      <dgm:spPr/>
      <dgm:t>
        <a:bodyPr/>
        <a:lstStyle/>
        <a:p>
          <a:endParaRPr lang="ru-RU"/>
        </a:p>
      </dgm:t>
    </dgm:pt>
    <dgm:pt modelId="{1E9C8DEB-0585-4B11-B16C-B43DF49988AF}" type="pres">
      <dgm:prSet presAssocID="{C1F57C16-F1A0-49E5-A6ED-DCAC7E74F9F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C7BB57B-3D64-4901-A3C6-6E651B93597E}" type="pres">
      <dgm:prSet presAssocID="{4AE61BD4-735D-46EE-ABBD-17D66BEEA48F}" presName="composite" presStyleCnt="0"/>
      <dgm:spPr/>
    </dgm:pt>
    <dgm:pt modelId="{8D213694-ED57-4385-AC42-0BA399E6AC9B}" type="pres">
      <dgm:prSet presAssocID="{4AE61BD4-735D-46EE-ABBD-17D66BEEA48F}" presName="bentUpArrow1" presStyleLbl="alignImgPlace1" presStyleIdx="0" presStyleCnt="2"/>
      <dgm:spPr/>
    </dgm:pt>
    <dgm:pt modelId="{807D6FE8-F5D8-4E11-B3A2-7CD56BD1D10D}" type="pres">
      <dgm:prSet presAssocID="{4AE61BD4-735D-46EE-ABBD-17D66BEEA48F}" presName="ParentText" presStyleLbl="node1" presStyleIdx="0" presStyleCnt="3" custScaleX="34077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998E7B-55E0-4FD4-A372-618945D46128}" type="pres">
      <dgm:prSet presAssocID="{4AE61BD4-735D-46EE-ABBD-17D66BEEA48F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5E0380-E48E-4703-B9FE-A9C6A717004B}" type="pres">
      <dgm:prSet presAssocID="{0CBADB8F-C87C-4870-9D53-B84FC65783DF}" presName="sibTrans" presStyleCnt="0"/>
      <dgm:spPr/>
    </dgm:pt>
    <dgm:pt modelId="{E9C827F2-B214-4A50-861B-7EFADC77EC15}" type="pres">
      <dgm:prSet presAssocID="{453AED25-455D-4A43-8EB6-5AF8CAAE3D4C}" presName="composite" presStyleCnt="0"/>
      <dgm:spPr/>
    </dgm:pt>
    <dgm:pt modelId="{A60FE670-40FF-4CD4-82FC-59BA68566354}" type="pres">
      <dgm:prSet presAssocID="{453AED25-455D-4A43-8EB6-5AF8CAAE3D4C}" presName="bentUpArrow1" presStyleLbl="alignImgPlace1" presStyleIdx="1" presStyleCnt="2"/>
      <dgm:spPr/>
    </dgm:pt>
    <dgm:pt modelId="{DEE9D180-3E36-4CC8-B213-43F52A53050C}" type="pres">
      <dgm:prSet presAssocID="{453AED25-455D-4A43-8EB6-5AF8CAAE3D4C}" presName="ParentText" presStyleLbl="node1" presStyleIdx="1" presStyleCnt="3" custScaleX="3136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018620-673E-4D08-9EA2-6544F37AA4D2}" type="pres">
      <dgm:prSet presAssocID="{453AED25-455D-4A43-8EB6-5AF8CAAE3D4C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9C483-6BF5-451E-AAF4-B8020C972473}" type="pres">
      <dgm:prSet presAssocID="{FD76DE07-05DB-404C-836C-AA5891A251A2}" presName="sibTrans" presStyleCnt="0"/>
      <dgm:spPr/>
    </dgm:pt>
    <dgm:pt modelId="{945BA781-F2E5-4B0B-B8D6-2D5452E66CC4}" type="pres">
      <dgm:prSet presAssocID="{BF798609-6121-49E7-839C-F3267D48582C}" presName="composite" presStyleCnt="0"/>
      <dgm:spPr/>
    </dgm:pt>
    <dgm:pt modelId="{9FBE1506-8CED-44B2-A5E0-2B42222C8652}" type="pres">
      <dgm:prSet presAssocID="{BF798609-6121-49E7-839C-F3267D48582C}" presName="ParentText" presStyleLbl="node1" presStyleIdx="2" presStyleCnt="3" custScaleX="27719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8F96BB-39FB-4C97-9CBF-917C71F384DE}" type="presOf" srcId="{C1F57C16-F1A0-49E5-A6ED-DCAC7E74F9F9}" destId="{1E9C8DEB-0585-4B11-B16C-B43DF49988AF}" srcOrd="0" destOrd="0" presId="urn:microsoft.com/office/officeart/2005/8/layout/StepDownProcess"/>
    <dgm:cxn modelId="{4816B323-9544-44A3-A6B1-F8DA9236D6AA}" srcId="{C1F57C16-F1A0-49E5-A6ED-DCAC7E74F9F9}" destId="{BF798609-6121-49E7-839C-F3267D48582C}" srcOrd="2" destOrd="0" parTransId="{67BAAD21-9C0C-44AC-BF8B-463CD5169CB1}" sibTransId="{30655627-B0B1-4A12-9DE4-B0D8D3887DB9}"/>
    <dgm:cxn modelId="{E75EC0EA-A1B7-4F14-A8D0-A846195672D7}" type="presOf" srcId="{453AED25-455D-4A43-8EB6-5AF8CAAE3D4C}" destId="{DEE9D180-3E36-4CC8-B213-43F52A53050C}" srcOrd="0" destOrd="0" presId="urn:microsoft.com/office/officeart/2005/8/layout/StepDownProcess"/>
    <dgm:cxn modelId="{16D4FE70-ACCB-4F41-B21B-4D1C5240E5EA}" type="presOf" srcId="{BF798609-6121-49E7-839C-F3267D48582C}" destId="{9FBE1506-8CED-44B2-A5E0-2B42222C8652}" srcOrd="0" destOrd="0" presId="urn:microsoft.com/office/officeart/2005/8/layout/StepDownProcess"/>
    <dgm:cxn modelId="{9C460AE8-01AB-4D62-99C3-AD2A095B9634}" srcId="{C1F57C16-F1A0-49E5-A6ED-DCAC7E74F9F9}" destId="{4AE61BD4-735D-46EE-ABBD-17D66BEEA48F}" srcOrd="0" destOrd="0" parTransId="{F48C9A7A-D036-4565-9D5B-15B810BEC0A4}" sibTransId="{0CBADB8F-C87C-4870-9D53-B84FC65783DF}"/>
    <dgm:cxn modelId="{E37427A5-8FD2-4D23-8235-1372A087EC3D}" srcId="{C1F57C16-F1A0-49E5-A6ED-DCAC7E74F9F9}" destId="{453AED25-455D-4A43-8EB6-5AF8CAAE3D4C}" srcOrd="1" destOrd="0" parTransId="{C5046312-EEA7-428E-95E3-171F428B72C8}" sibTransId="{FD76DE07-05DB-404C-836C-AA5891A251A2}"/>
    <dgm:cxn modelId="{C88F2C9B-503B-490D-B803-CB0B173FBFC4}" type="presOf" srcId="{4AE61BD4-735D-46EE-ABBD-17D66BEEA48F}" destId="{807D6FE8-F5D8-4E11-B3A2-7CD56BD1D10D}" srcOrd="0" destOrd="0" presId="urn:microsoft.com/office/officeart/2005/8/layout/StepDownProcess"/>
    <dgm:cxn modelId="{C6F976B6-7216-4EB8-A184-735FF0EC8A4D}" type="presParOf" srcId="{1E9C8DEB-0585-4B11-B16C-B43DF49988AF}" destId="{1C7BB57B-3D64-4901-A3C6-6E651B93597E}" srcOrd="0" destOrd="0" presId="urn:microsoft.com/office/officeart/2005/8/layout/StepDownProcess"/>
    <dgm:cxn modelId="{D6AD347D-54EF-4D4D-B708-174BB8587DA8}" type="presParOf" srcId="{1C7BB57B-3D64-4901-A3C6-6E651B93597E}" destId="{8D213694-ED57-4385-AC42-0BA399E6AC9B}" srcOrd="0" destOrd="0" presId="urn:microsoft.com/office/officeart/2005/8/layout/StepDownProcess"/>
    <dgm:cxn modelId="{814E26AB-FEBB-4C2F-89BC-5466C10D7E94}" type="presParOf" srcId="{1C7BB57B-3D64-4901-A3C6-6E651B93597E}" destId="{807D6FE8-F5D8-4E11-B3A2-7CD56BD1D10D}" srcOrd="1" destOrd="0" presId="urn:microsoft.com/office/officeart/2005/8/layout/StepDownProcess"/>
    <dgm:cxn modelId="{3C5497BF-C536-4E5C-A2C3-AE5CE7340F45}" type="presParOf" srcId="{1C7BB57B-3D64-4901-A3C6-6E651B93597E}" destId="{47998E7B-55E0-4FD4-A372-618945D46128}" srcOrd="2" destOrd="0" presId="urn:microsoft.com/office/officeart/2005/8/layout/StepDownProcess"/>
    <dgm:cxn modelId="{A2CA5656-4460-4DA0-A6D0-D32157DB56DC}" type="presParOf" srcId="{1E9C8DEB-0585-4B11-B16C-B43DF49988AF}" destId="{EF5E0380-E48E-4703-B9FE-A9C6A717004B}" srcOrd="1" destOrd="0" presId="urn:microsoft.com/office/officeart/2005/8/layout/StepDownProcess"/>
    <dgm:cxn modelId="{E8651609-15AD-44D2-95CC-9498365077FD}" type="presParOf" srcId="{1E9C8DEB-0585-4B11-B16C-B43DF49988AF}" destId="{E9C827F2-B214-4A50-861B-7EFADC77EC15}" srcOrd="2" destOrd="0" presId="urn:microsoft.com/office/officeart/2005/8/layout/StepDownProcess"/>
    <dgm:cxn modelId="{91237015-7F77-43B1-B50C-7C3DF3915020}" type="presParOf" srcId="{E9C827F2-B214-4A50-861B-7EFADC77EC15}" destId="{A60FE670-40FF-4CD4-82FC-59BA68566354}" srcOrd="0" destOrd="0" presId="urn:microsoft.com/office/officeart/2005/8/layout/StepDownProcess"/>
    <dgm:cxn modelId="{1D644203-E1E5-4E43-8F15-E3A9AB03BFF9}" type="presParOf" srcId="{E9C827F2-B214-4A50-861B-7EFADC77EC15}" destId="{DEE9D180-3E36-4CC8-B213-43F52A53050C}" srcOrd="1" destOrd="0" presId="urn:microsoft.com/office/officeart/2005/8/layout/StepDownProcess"/>
    <dgm:cxn modelId="{696E10DD-6308-4415-A597-B94A6509A67A}" type="presParOf" srcId="{E9C827F2-B214-4A50-861B-7EFADC77EC15}" destId="{48018620-673E-4D08-9EA2-6544F37AA4D2}" srcOrd="2" destOrd="0" presId="urn:microsoft.com/office/officeart/2005/8/layout/StepDownProcess"/>
    <dgm:cxn modelId="{D6BBCDB3-91CD-47A0-86CE-1CDC465CF573}" type="presParOf" srcId="{1E9C8DEB-0585-4B11-B16C-B43DF49988AF}" destId="{EB19C483-6BF5-451E-AAF4-B8020C972473}" srcOrd="3" destOrd="0" presId="urn:microsoft.com/office/officeart/2005/8/layout/StepDownProcess"/>
    <dgm:cxn modelId="{20AFBD5A-E5D5-439B-A97B-4B348F3D8FD5}" type="presParOf" srcId="{1E9C8DEB-0585-4B11-B16C-B43DF49988AF}" destId="{945BA781-F2E5-4B0B-B8D6-2D5452E66CC4}" srcOrd="4" destOrd="0" presId="urn:microsoft.com/office/officeart/2005/8/layout/StepDownProcess"/>
    <dgm:cxn modelId="{E3A1E85D-EFCA-463A-ADFE-37CF9C7A4279}" type="presParOf" srcId="{945BA781-F2E5-4B0B-B8D6-2D5452E66CC4}" destId="{9FBE1506-8CED-44B2-A5E0-2B42222C8652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F57C16-F1A0-49E5-A6ED-DCAC7E74F9F9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AE61BD4-735D-46EE-ABBD-17D66BEEA48F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Паспортные данные, ресурсы ОО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8C9A7A-D036-4565-9D5B-15B810BEC0A4}" type="parTrans" cxnId="{9C460AE8-01AB-4D62-99C3-AD2A095B9634}">
      <dgm:prSet/>
      <dgm:spPr/>
      <dgm:t>
        <a:bodyPr/>
        <a:lstStyle/>
        <a:p>
          <a:endParaRPr lang="ru-RU"/>
        </a:p>
      </dgm:t>
    </dgm:pt>
    <dgm:pt modelId="{0CBADB8F-C87C-4870-9D53-B84FC65783DF}" type="sibTrans" cxnId="{9C460AE8-01AB-4D62-99C3-AD2A095B9634}">
      <dgm:prSet/>
      <dgm:spPr/>
      <dgm:t>
        <a:bodyPr/>
        <a:lstStyle/>
        <a:p>
          <a:endParaRPr lang="ru-RU"/>
        </a:p>
      </dgm:t>
    </dgm:pt>
    <dgm:pt modelId="{453AED25-455D-4A43-8EB6-5AF8CAAE3D4C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Благоприятные условия для реализации стратегических целей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046312-EEA7-428E-95E3-171F428B72C8}" type="parTrans" cxnId="{E37427A5-8FD2-4D23-8235-1372A087EC3D}">
      <dgm:prSet/>
      <dgm:spPr/>
      <dgm:t>
        <a:bodyPr/>
        <a:lstStyle/>
        <a:p>
          <a:endParaRPr lang="ru-RU"/>
        </a:p>
      </dgm:t>
    </dgm:pt>
    <dgm:pt modelId="{FD76DE07-05DB-404C-836C-AA5891A251A2}" type="sibTrans" cxnId="{E37427A5-8FD2-4D23-8235-1372A087EC3D}">
      <dgm:prSet/>
      <dgm:spPr/>
      <dgm:t>
        <a:bodyPr/>
        <a:lstStyle/>
        <a:p>
          <a:endParaRPr lang="ru-RU"/>
        </a:p>
      </dgm:t>
    </dgm:pt>
    <dgm:pt modelId="{BF798609-6121-49E7-839C-F3267D48582C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Проблемное поле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BAAD21-9C0C-44AC-BF8B-463CD5169CB1}" type="parTrans" cxnId="{4816B323-9544-44A3-A6B1-F8DA9236D6AA}">
      <dgm:prSet/>
      <dgm:spPr/>
      <dgm:t>
        <a:bodyPr/>
        <a:lstStyle/>
        <a:p>
          <a:endParaRPr lang="ru-RU"/>
        </a:p>
      </dgm:t>
    </dgm:pt>
    <dgm:pt modelId="{30655627-B0B1-4A12-9DE4-B0D8D3887DB9}" type="sibTrans" cxnId="{4816B323-9544-44A3-A6B1-F8DA9236D6AA}">
      <dgm:prSet/>
      <dgm:spPr/>
      <dgm:t>
        <a:bodyPr/>
        <a:lstStyle/>
        <a:p>
          <a:endParaRPr lang="ru-RU"/>
        </a:p>
      </dgm:t>
    </dgm:pt>
    <dgm:pt modelId="{1E9C8DEB-0585-4B11-B16C-B43DF49988AF}" type="pres">
      <dgm:prSet presAssocID="{C1F57C16-F1A0-49E5-A6ED-DCAC7E74F9F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C7BB57B-3D64-4901-A3C6-6E651B93597E}" type="pres">
      <dgm:prSet presAssocID="{4AE61BD4-735D-46EE-ABBD-17D66BEEA48F}" presName="composite" presStyleCnt="0"/>
      <dgm:spPr/>
    </dgm:pt>
    <dgm:pt modelId="{8D213694-ED57-4385-AC42-0BA399E6AC9B}" type="pres">
      <dgm:prSet presAssocID="{4AE61BD4-735D-46EE-ABBD-17D66BEEA48F}" presName="bentUpArrow1" presStyleLbl="alignImgPlace1" presStyleIdx="0" presStyleCnt="2"/>
      <dgm:spPr/>
    </dgm:pt>
    <dgm:pt modelId="{807D6FE8-F5D8-4E11-B3A2-7CD56BD1D10D}" type="pres">
      <dgm:prSet presAssocID="{4AE61BD4-735D-46EE-ABBD-17D66BEEA48F}" presName="ParentText" presStyleLbl="node1" presStyleIdx="0" presStyleCnt="3" custScaleX="34077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998E7B-55E0-4FD4-A372-618945D46128}" type="pres">
      <dgm:prSet presAssocID="{4AE61BD4-735D-46EE-ABBD-17D66BEEA48F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5E0380-E48E-4703-B9FE-A9C6A717004B}" type="pres">
      <dgm:prSet presAssocID="{0CBADB8F-C87C-4870-9D53-B84FC65783DF}" presName="sibTrans" presStyleCnt="0"/>
      <dgm:spPr/>
    </dgm:pt>
    <dgm:pt modelId="{E9C827F2-B214-4A50-861B-7EFADC77EC15}" type="pres">
      <dgm:prSet presAssocID="{453AED25-455D-4A43-8EB6-5AF8CAAE3D4C}" presName="composite" presStyleCnt="0"/>
      <dgm:spPr/>
    </dgm:pt>
    <dgm:pt modelId="{A60FE670-40FF-4CD4-82FC-59BA68566354}" type="pres">
      <dgm:prSet presAssocID="{453AED25-455D-4A43-8EB6-5AF8CAAE3D4C}" presName="bentUpArrow1" presStyleLbl="alignImgPlace1" presStyleIdx="1" presStyleCnt="2"/>
      <dgm:spPr/>
    </dgm:pt>
    <dgm:pt modelId="{DEE9D180-3E36-4CC8-B213-43F52A53050C}" type="pres">
      <dgm:prSet presAssocID="{453AED25-455D-4A43-8EB6-5AF8CAAE3D4C}" presName="ParentText" presStyleLbl="node1" presStyleIdx="1" presStyleCnt="3" custScaleX="3136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018620-673E-4D08-9EA2-6544F37AA4D2}" type="pres">
      <dgm:prSet presAssocID="{453AED25-455D-4A43-8EB6-5AF8CAAE3D4C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19C483-6BF5-451E-AAF4-B8020C972473}" type="pres">
      <dgm:prSet presAssocID="{FD76DE07-05DB-404C-836C-AA5891A251A2}" presName="sibTrans" presStyleCnt="0"/>
      <dgm:spPr/>
    </dgm:pt>
    <dgm:pt modelId="{945BA781-F2E5-4B0B-B8D6-2D5452E66CC4}" type="pres">
      <dgm:prSet presAssocID="{BF798609-6121-49E7-839C-F3267D48582C}" presName="composite" presStyleCnt="0"/>
      <dgm:spPr/>
    </dgm:pt>
    <dgm:pt modelId="{9FBE1506-8CED-44B2-A5E0-2B42222C8652}" type="pres">
      <dgm:prSet presAssocID="{BF798609-6121-49E7-839C-F3267D48582C}" presName="ParentText" presStyleLbl="node1" presStyleIdx="2" presStyleCnt="3" custScaleX="27719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8F96BB-39FB-4C97-9CBF-917C71F384DE}" type="presOf" srcId="{C1F57C16-F1A0-49E5-A6ED-DCAC7E74F9F9}" destId="{1E9C8DEB-0585-4B11-B16C-B43DF49988AF}" srcOrd="0" destOrd="0" presId="urn:microsoft.com/office/officeart/2005/8/layout/StepDownProcess"/>
    <dgm:cxn modelId="{4816B323-9544-44A3-A6B1-F8DA9236D6AA}" srcId="{C1F57C16-F1A0-49E5-A6ED-DCAC7E74F9F9}" destId="{BF798609-6121-49E7-839C-F3267D48582C}" srcOrd="2" destOrd="0" parTransId="{67BAAD21-9C0C-44AC-BF8B-463CD5169CB1}" sibTransId="{30655627-B0B1-4A12-9DE4-B0D8D3887DB9}"/>
    <dgm:cxn modelId="{E75EC0EA-A1B7-4F14-A8D0-A846195672D7}" type="presOf" srcId="{453AED25-455D-4A43-8EB6-5AF8CAAE3D4C}" destId="{DEE9D180-3E36-4CC8-B213-43F52A53050C}" srcOrd="0" destOrd="0" presId="urn:microsoft.com/office/officeart/2005/8/layout/StepDownProcess"/>
    <dgm:cxn modelId="{16D4FE70-ACCB-4F41-B21B-4D1C5240E5EA}" type="presOf" srcId="{BF798609-6121-49E7-839C-F3267D48582C}" destId="{9FBE1506-8CED-44B2-A5E0-2B42222C8652}" srcOrd="0" destOrd="0" presId="urn:microsoft.com/office/officeart/2005/8/layout/StepDownProcess"/>
    <dgm:cxn modelId="{9C460AE8-01AB-4D62-99C3-AD2A095B9634}" srcId="{C1F57C16-F1A0-49E5-A6ED-DCAC7E74F9F9}" destId="{4AE61BD4-735D-46EE-ABBD-17D66BEEA48F}" srcOrd="0" destOrd="0" parTransId="{F48C9A7A-D036-4565-9D5B-15B810BEC0A4}" sibTransId="{0CBADB8F-C87C-4870-9D53-B84FC65783DF}"/>
    <dgm:cxn modelId="{E37427A5-8FD2-4D23-8235-1372A087EC3D}" srcId="{C1F57C16-F1A0-49E5-A6ED-DCAC7E74F9F9}" destId="{453AED25-455D-4A43-8EB6-5AF8CAAE3D4C}" srcOrd="1" destOrd="0" parTransId="{C5046312-EEA7-428E-95E3-171F428B72C8}" sibTransId="{FD76DE07-05DB-404C-836C-AA5891A251A2}"/>
    <dgm:cxn modelId="{C88F2C9B-503B-490D-B803-CB0B173FBFC4}" type="presOf" srcId="{4AE61BD4-735D-46EE-ABBD-17D66BEEA48F}" destId="{807D6FE8-F5D8-4E11-B3A2-7CD56BD1D10D}" srcOrd="0" destOrd="0" presId="urn:microsoft.com/office/officeart/2005/8/layout/StepDownProcess"/>
    <dgm:cxn modelId="{C6F976B6-7216-4EB8-A184-735FF0EC8A4D}" type="presParOf" srcId="{1E9C8DEB-0585-4B11-B16C-B43DF49988AF}" destId="{1C7BB57B-3D64-4901-A3C6-6E651B93597E}" srcOrd="0" destOrd="0" presId="urn:microsoft.com/office/officeart/2005/8/layout/StepDownProcess"/>
    <dgm:cxn modelId="{D6AD347D-54EF-4D4D-B708-174BB8587DA8}" type="presParOf" srcId="{1C7BB57B-3D64-4901-A3C6-6E651B93597E}" destId="{8D213694-ED57-4385-AC42-0BA399E6AC9B}" srcOrd="0" destOrd="0" presId="urn:microsoft.com/office/officeart/2005/8/layout/StepDownProcess"/>
    <dgm:cxn modelId="{814E26AB-FEBB-4C2F-89BC-5466C10D7E94}" type="presParOf" srcId="{1C7BB57B-3D64-4901-A3C6-6E651B93597E}" destId="{807D6FE8-F5D8-4E11-B3A2-7CD56BD1D10D}" srcOrd="1" destOrd="0" presId="urn:microsoft.com/office/officeart/2005/8/layout/StepDownProcess"/>
    <dgm:cxn modelId="{3C5497BF-C536-4E5C-A2C3-AE5CE7340F45}" type="presParOf" srcId="{1C7BB57B-3D64-4901-A3C6-6E651B93597E}" destId="{47998E7B-55E0-4FD4-A372-618945D46128}" srcOrd="2" destOrd="0" presId="urn:microsoft.com/office/officeart/2005/8/layout/StepDownProcess"/>
    <dgm:cxn modelId="{A2CA5656-4460-4DA0-A6D0-D32157DB56DC}" type="presParOf" srcId="{1E9C8DEB-0585-4B11-B16C-B43DF49988AF}" destId="{EF5E0380-E48E-4703-B9FE-A9C6A717004B}" srcOrd="1" destOrd="0" presId="urn:microsoft.com/office/officeart/2005/8/layout/StepDownProcess"/>
    <dgm:cxn modelId="{E8651609-15AD-44D2-95CC-9498365077FD}" type="presParOf" srcId="{1E9C8DEB-0585-4B11-B16C-B43DF49988AF}" destId="{E9C827F2-B214-4A50-861B-7EFADC77EC15}" srcOrd="2" destOrd="0" presId="urn:microsoft.com/office/officeart/2005/8/layout/StepDownProcess"/>
    <dgm:cxn modelId="{91237015-7F77-43B1-B50C-7C3DF3915020}" type="presParOf" srcId="{E9C827F2-B214-4A50-861B-7EFADC77EC15}" destId="{A60FE670-40FF-4CD4-82FC-59BA68566354}" srcOrd="0" destOrd="0" presId="urn:microsoft.com/office/officeart/2005/8/layout/StepDownProcess"/>
    <dgm:cxn modelId="{1D644203-E1E5-4E43-8F15-E3A9AB03BFF9}" type="presParOf" srcId="{E9C827F2-B214-4A50-861B-7EFADC77EC15}" destId="{DEE9D180-3E36-4CC8-B213-43F52A53050C}" srcOrd="1" destOrd="0" presId="urn:microsoft.com/office/officeart/2005/8/layout/StepDownProcess"/>
    <dgm:cxn modelId="{696E10DD-6308-4415-A597-B94A6509A67A}" type="presParOf" srcId="{E9C827F2-B214-4A50-861B-7EFADC77EC15}" destId="{48018620-673E-4D08-9EA2-6544F37AA4D2}" srcOrd="2" destOrd="0" presId="urn:microsoft.com/office/officeart/2005/8/layout/StepDownProcess"/>
    <dgm:cxn modelId="{D6BBCDB3-91CD-47A0-86CE-1CDC465CF573}" type="presParOf" srcId="{1E9C8DEB-0585-4B11-B16C-B43DF49988AF}" destId="{EB19C483-6BF5-451E-AAF4-B8020C972473}" srcOrd="3" destOrd="0" presId="urn:microsoft.com/office/officeart/2005/8/layout/StepDownProcess"/>
    <dgm:cxn modelId="{20AFBD5A-E5D5-439B-A97B-4B348F3D8FD5}" type="presParOf" srcId="{1E9C8DEB-0585-4B11-B16C-B43DF49988AF}" destId="{945BA781-F2E5-4B0B-B8D6-2D5452E66CC4}" srcOrd="4" destOrd="0" presId="urn:microsoft.com/office/officeart/2005/8/layout/StepDownProcess"/>
    <dgm:cxn modelId="{E3A1E85D-EFCA-463A-ADFE-37CF9C7A4279}" type="presParOf" srcId="{945BA781-F2E5-4B0B-B8D6-2D5452E66CC4}" destId="{9FBE1506-8CED-44B2-A5E0-2B42222C8652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32151F-DFB6-41E9-89C7-F20DC2CD1B0B}">
      <dsp:nvSpPr>
        <dsp:cNvPr id="0" name=""/>
        <dsp:cNvSpPr/>
      </dsp:nvSpPr>
      <dsp:spPr>
        <a:xfrm>
          <a:off x="0" y="0"/>
          <a:ext cx="6502400" cy="1057778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уровень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ФИОКО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981" y="30981"/>
        <a:ext cx="5271593" cy="995816"/>
      </dsp:txXfrm>
    </dsp:sp>
    <dsp:sp modelId="{CB06C2B6-BCB4-48EA-8C42-C36C4C188F3A}">
      <dsp:nvSpPr>
        <dsp:cNvPr id="0" name=""/>
        <dsp:cNvSpPr/>
      </dsp:nvSpPr>
      <dsp:spPr>
        <a:xfrm>
          <a:off x="544575" y="1250101"/>
          <a:ext cx="6502400" cy="1057778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уровень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ИРО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556" y="1281082"/>
        <a:ext cx="5208306" cy="995816"/>
      </dsp:txXfrm>
    </dsp:sp>
    <dsp:sp modelId="{69211A7C-9605-443D-994B-4EF04E07DB74}">
      <dsp:nvSpPr>
        <dsp:cNvPr id="0" name=""/>
        <dsp:cNvSpPr/>
      </dsp:nvSpPr>
      <dsp:spPr>
        <a:xfrm>
          <a:off x="1081024" y="2500203"/>
          <a:ext cx="6502400" cy="1057778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Муниципальный уровень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ЦРО, РЦ</a:t>
          </a:r>
          <a:endParaRPr lang="ru-RU" sz="2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12005" y="2531184"/>
        <a:ext cx="5216434" cy="995816"/>
      </dsp:txXfrm>
    </dsp:sp>
    <dsp:sp modelId="{599C7916-3A75-4819-8BAE-95C3E98ED6EB}">
      <dsp:nvSpPr>
        <dsp:cNvPr id="0" name=""/>
        <dsp:cNvSpPr/>
      </dsp:nvSpPr>
      <dsp:spPr>
        <a:xfrm>
          <a:off x="1625599" y="3750304"/>
          <a:ext cx="6502400" cy="1057778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Школьный уровень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ОО</a:t>
          </a:r>
          <a:endParaRPr lang="ru-RU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6580" y="3781285"/>
        <a:ext cx="5208306" cy="995816"/>
      </dsp:txXfrm>
    </dsp:sp>
    <dsp:sp modelId="{2826C419-FADE-48AB-818E-8660A8728FFB}">
      <dsp:nvSpPr>
        <dsp:cNvPr id="0" name=""/>
        <dsp:cNvSpPr/>
      </dsp:nvSpPr>
      <dsp:spPr>
        <a:xfrm>
          <a:off x="5814844" y="810161"/>
          <a:ext cx="687555" cy="687555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5969544" y="810161"/>
        <a:ext cx="378155" cy="517385"/>
      </dsp:txXfrm>
    </dsp:sp>
    <dsp:sp modelId="{16247D25-1449-44C0-AF0B-C2542A712054}">
      <dsp:nvSpPr>
        <dsp:cNvPr id="0" name=""/>
        <dsp:cNvSpPr/>
      </dsp:nvSpPr>
      <dsp:spPr>
        <a:xfrm>
          <a:off x="6359420" y="2060263"/>
          <a:ext cx="687555" cy="687555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6514120" y="2060263"/>
        <a:ext cx="378155" cy="517385"/>
      </dsp:txXfrm>
    </dsp:sp>
    <dsp:sp modelId="{4472C776-5551-4DA7-8CE9-3364EC78E910}">
      <dsp:nvSpPr>
        <dsp:cNvPr id="0" name=""/>
        <dsp:cNvSpPr/>
      </dsp:nvSpPr>
      <dsp:spPr>
        <a:xfrm>
          <a:off x="6895868" y="3310365"/>
          <a:ext cx="687555" cy="687555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7050568" y="3310365"/>
        <a:ext cx="378155" cy="517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AD052-9E5E-4CAC-BF68-832F57B9FDD9}">
      <dsp:nvSpPr>
        <dsp:cNvPr id="0" name=""/>
        <dsp:cNvSpPr/>
      </dsp:nvSpPr>
      <dsp:spPr>
        <a:xfrm>
          <a:off x="6063" y="1062187"/>
          <a:ext cx="2757130" cy="130233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Концепция развития</a:t>
          </a:r>
          <a:endParaRPr lang="ru-RU" sz="2200" b="1" kern="1200" dirty="0"/>
        </a:p>
      </dsp:txBody>
      <dsp:txXfrm>
        <a:off x="6063" y="1062187"/>
        <a:ext cx="2757130" cy="868226"/>
      </dsp:txXfrm>
    </dsp:sp>
    <dsp:sp modelId="{F0FFF195-23DA-4AE0-9BB9-9FAC2C91D2C0}">
      <dsp:nvSpPr>
        <dsp:cNvPr id="0" name=""/>
        <dsp:cNvSpPr/>
      </dsp:nvSpPr>
      <dsp:spPr>
        <a:xfrm>
          <a:off x="570777" y="1930414"/>
          <a:ext cx="2757130" cy="21780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Стратегическое проектирование на длительный срок</a:t>
          </a:r>
          <a:endParaRPr lang="ru-RU" sz="2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4568" y="1994205"/>
        <a:ext cx="2629548" cy="2050418"/>
      </dsp:txXfrm>
    </dsp:sp>
    <dsp:sp modelId="{9C2F847F-622B-4267-BF4A-8CF30B0F35BD}">
      <dsp:nvSpPr>
        <dsp:cNvPr id="0" name=""/>
        <dsp:cNvSpPr/>
      </dsp:nvSpPr>
      <dsp:spPr>
        <a:xfrm>
          <a:off x="3181164" y="1153078"/>
          <a:ext cx="886098" cy="68644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3181164" y="1290367"/>
        <a:ext cx="680165" cy="411867"/>
      </dsp:txXfrm>
    </dsp:sp>
    <dsp:sp modelId="{1CFD7D52-DB1C-4A9C-8365-053B9F45B5F6}">
      <dsp:nvSpPr>
        <dsp:cNvPr id="0" name=""/>
        <dsp:cNvSpPr/>
      </dsp:nvSpPr>
      <dsp:spPr>
        <a:xfrm>
          <a:off x="4435077" y="1062187"/>
          <a:ext cx="2757130" cy="130233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/>
            <a:t>Среднесрочная программа</a:t>
          </a:r>
          <a:endParaRPr lang="ru-RU" sz="2200" b="1" kern="1200" dirty="0"/>
        </a:p>
      </dsp:txBody>
      <dsp:txXfrm>
        <a:off x="4435077" y="1062187"/>
        <a:ext cx="2757130" cy="868226"/>
      </dsp:txXfrm>
    </dsp:sp>
    <dsp:sp modelId="{262C114E-F0DD-4141-8BED-2A899F175D56}">
      <dsp:nvSpPr>
        <dsp:cNvPr id="0" name=""/>
        <dsp:cNvSpPr/>
      </dsp:nvSpPr>
      <dsp:spPr>
        <a:xfrm>
          <a:off x="4999791" y="1930414"/>
          <a:ext cx="2757130" cy="21780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конкретных задач, для реализации в установленные сроки</a:t>
          </a:r>
          <a:endParaRPr lang="ru-RU" sz="2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63582" y="1994205"/>
        <a:ext cx="2629548" cy="2050418"/>
      </dsp:txXfrm>
    </dsp:sp>
    <dsp:sp modelId="{E2E2A87A-4AB9-4C1F-8ED0-48D90DDA03DC}">
      <dsp:nvSpPr>
        <dsp:cNvPr id="0" name=""/>
        <dsp:cNvSpPr/>
      </dsp:nvSpPr>
      <dsp:spPr>
        <a:xfrm>
          <a:off x="7610178" y="1153078"/>
          <a:ext cx="886098" cy="68644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7610178" y="1290367"/>
        <a:ext cx="680165" cy="411867"/>
      </dsp:txXfrm>
    </dsp:sp>
    <dsp:sp modelId="{C0FA1D18-A281-4B5D-92F2-BFB7CE7536EE}">
      <dsp:nvSpPr>
        <dsp:cNvPr id="0" name=""/>
        <dsp:cNvSpPr/>
      </dsp:nvSpPr>
      <dsp:spPr>
        <a:xfrm>
          <a:off x="8864091" y="1062187"/>
          <a:ext cx="2757130" cy="130233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bg1"/>
              </a:solidFill>
            </a:rPr>
            <a:t>Программа антикризисных мер</a:t>
          </a:r>
          <a:endParaRPr lang="ru-RU" sz="2200" b="1" kern="1200" dirty="0">
            <a:solidFill>
              <a:schemeClr val="bg1"/>
            </a:solidFill>
          </a:endParaRPr>
        </a:p>
      </dsp:txBody>
      <dsp:txXfrm>
        <a:off x="8864091" y="1062187"/>
        <a:ext cx="2757130" cy="868226"/>
      </dsp:txXfrm>
    </dsp:sp>
    <dsp:sp modelId="{8BF452E3-6D62-42A2-939C-E610F5A209B6}">
      <dsp:nvSpPr>
        <dsp:cNvPr id="0" name=""/>
        <dsp:cNvSpPr/>
      </dsp:nvSpPr>
      <dsp:spPr>
        <a:xfrm>
          <a:off x="9428805" y="1930414"/>
          <a:ext cx="2757130" cy="21780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Максимальная конкретизация и детализация</a:t>
          </a:r>
          <a:endParaRPr lang="ru-RU" sz="22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92596" y="1994205"/>
        <a:ext cx="2629548" cy="20504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13694-ED57-4385-AC42-0BA399E6AC9B}">
      <dsp:nvSpPr>
        <dsp:cNvPr id="0" name=""/>
        <dsp:cNvSpPr/>
      </dsp:nvSpPr>
      <dsp:spPr>
        <a:xfrm rot="5400000">
          <a:off x="3200720" y="909326"/>
          <a:ext cx="804220" cy="9155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7D6FE8-F5D8-4E11-B3A2-7CD56BD1D10D}">
      <dsp:nvSpPr>
        <dsp:cNvPr id="0" name=""/>
        <dsp:cNvSpPr/>
      </dsp:nvSpPr>
      <dsp:spPr>
        <a:xfrm>
          <a:off x="1357816" y="17831"/>
          <a:ext cx="4613502" cy="947640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Желаемый будущий образ эффективной школы</a:t>
          </a:r>
          <a:endParaRPr lang="ru-RU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04084" y="64099"/>
        <a:ext cx="4520966" cy="855104"/>
      </dsp:txXfrm>
    </dsp:sp>
    <dsp:sp modelId="{47998E7B-55E0-4FD4-A372-618945D46128}">
      <dsp:nvSpPr>
        <dsp:cNvPr id="0" name=""/>
        <dsp:cNvSpPr/>
      </dsp:nvSpPr>
      <dsp:spPr>
        <a:xfrm>
          <a:off x="4341485" y="108210"/>
          <a:ext cx="984650" cy="765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0FE670-40FF-4CD4-82FC-59BA68566354}">
      <dsp:nvSpPr>
        <dsp:cNvPr id="0" name=""/>
        <dsp:cNvSpPr/>
      </dsp:nvSpPr>
      <dsp:spPr>
        <a:xfrm rot="5400000">
          <a:off x="5231615" y="1973839"/>
          <a:ext cx="804220" cy="9155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E9D180-3E36-4CC8-B213-43F52A53050C}">
      <dsp:nvSpPr>
        <dsp:cNvPr id="0" name=""/>
        <dsp:cNvSpPr/>
      </dsp:nvSpPr>
      <dsp:spPr>
        <a:xfrm>
          <a:off x="3572297" y="1082344"/>
          <a:ext cx="4246329" cy="947640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Стратегические цели</a:t>
          </a:r>
          <a:endParaRPr lang="ru-RU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18565" y="1128612"/>
        <a:ext cx="4153793" cy="855104"/>
      </dsp:txXfrm>
    </dsp:sp>
    <dsp:sp modelId="{48018620-673E-4D08-9EA2-6544F37AA4D2}">
      <dsp:nvSpPr>
        <dsp:cNvPr id="0" name=""/>
        <dsp:cNvSpPr/>
      </dsp:nvSpPr>
      <dsp:spPr>
        <a:xfrm>
          <a:off x="6372380" y="1172723"/>
          <a:ext cx="984650" cy="765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1506-8CED-44B2-A5E0-2B42222C8652}">
      <dsp:nvSpPr>
        <dsp:cNvPr id="0" name=""/>
        <dsp:cNvSpPr/>
      </dsp:nvSpPr>
      <dsp:spPr>
        <a:xfrm>
          <a:off x="5786779" y="2146857"/>
          <a:ext cx="3752789" cy="947640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Концептуальные ведущие идеи</a:t>
          </a:r>
          <a:endParaRPr lang="ru-RU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33047" y="2193125"/>
        <a:ext cx="3660253" cy="8551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13694-ED57-4385-AC42-0BA399E6AC9B}">
      <dsp:nvSpPr>
        <dsp:cNvPr id="0" name=""/>
        <dsp:cNvSpPr/>
      </dsp:nvSpPr>
      <dsp:spPr>
        <a:xfrm rot="5400000">
          <a:off x="3200720" y="909326"/>
          <a:ext cx="804220" cy="9155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7D6FE8-F5D8-4E11-B3A2-7CD56BD1D10D}">
      <dsp:nvSpPr>
        <dsp:cNvPr id="0" name=""/>
        <dsp:cNvSpPr/>
      </dsp:nvSpPr>
      <dsp:spPr>
        <a:xfrm>
          <a:off x="1357816" y="17831"/>
          <a:ext cx="4613502" cy="947640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Паспортные данные, ресурсы ОО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04084" y="64099"/>
        <a:ext cx="4520966" cy="855104"/>
      </dsp:txXfrm>
    </dsp:sp>
    <dsp:sp modelId="{47998E7B-55E0-4FD4-A372-618945D46128}">
      <dsp:nvSpPr>
        <dsp:cNvPr id="0" name=""/>
        <dsp:cNvSpPr/>
      </dsp:nvSpPr>
      <dsp:spPr>
        <a:xfrm>
          <a:off x="4341485" y="108210"/>
          <a:ext cx="984650" cy="765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0FE670-40FF-4CD4-82FC-59BA68566354}">
      <dsp:nvSpPr>
        <dsp:cNvPr id="0" name=""/>
        <dsp:cNvSpPr/>
      </dsp:nvSpPr>
      <dsp:spPr>
        <a:xfrm rot="5400000">
          <a:off x="5231615" y="1973839"/>
          <a:ext cx="804220" cy="91557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E9D180-3E36-4CC8-B213-43F52A53050C}">
      <dsp:nvSpPr>
        <dsp:cNvPr id="0" name=""/>
        <dsp:cNvSpPr/>
      </dsp:nvSpPr>
      <dsp:spPr>
        <a:xfrm>
          <a:off x="3572297" y="1082344"/>
          <a:ext cx="4246329" cy="947640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Благоприятные условия для реализации стратегических целей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18565" y="1128612"/>
        <a:ext cx="4153793" cy="855104"/>
      </dsp:txXfrm>
    </dsp:sp>
    <dsp:sp modelId="{48018620-673E-4D08-9EA2-6544F37AA4D2}">
      <dsp:nvSpPr>
        <dsp:cNvPr id="0" name=""/>
        <dsp:cNvSpPr/>
      </dsp:nvSpPr>
      <dsp:spPr>
        <a:xfrm>
          <a:off x="6372380" y="1172723"/>
          <a:ext cx="984650" cy="765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E1506-8CED-44B2-A5E0-2B42222C8652}">
      <dsp:nvSpPr>
        <dsp:cNvPr id="0" name=""/>
        <dsp:cNvSpPr/>
      </dsp:nvSpPr>
      <dsp:spPr>
        <a:xfrm>
          <a:off x="5786779" y="2146857"/>
          <a:ext cx="3752789" cy="947640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Проблемное поле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33047" y="2193125"/>
        <a:ext cx="3660253" cy="8551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75C42-80A8-4607-8C59-205320A0F1EE}" type="datetimeFigureOut">
              <a:rPr lang="ru-RU" smtClean="0"/>
              <a:t>01.12.2021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59041-2688-40F7-8E7C-4BF06E5C4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980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222340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000918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985553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629459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534422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6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296258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190312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9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07336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13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640852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14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039218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34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056896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35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288679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36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991826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37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432388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38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715478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39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247285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40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743668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41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2976742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ru-RU" noProof="1" smtClean="0"/>
              <a:t>42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460154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7080-3ADA-43C8-8F9E-237DF6D69D9B}" type="datetime1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315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4E0D0-3DE6-438D-A8D9-8434B5CA1C99}" type="datetime1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558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952DD-C850-4927-90F3-E7435319CF1A}" type="datetime1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672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E73A5-5F17-4DF0-9142-4DE88F8DCD01}" type="datetime1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10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EAF4-3AC7-4758-B8F4-4F2189E1E692}" type="datetime1">
              <a:rPr lang="ru-RU" smtClean="0"/>
              <a:t>01.12.2021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648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096DE-229D-4103-8C7A-CBD925E6E18B}" type="datetime1">
              <a:rPr lang="ru-RU" smtClean="0"/>
              <a:t>01.12.2021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43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F540-65CB-4643-9442-4412D575D0BC}" type="datetime1">
              <a:rPr lang="ru-RU" smtClean="0"/>
              <a:t>01.12.2021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57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D72B-FFC8-4E29-9180-336BD178B83A}" type="datetime1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406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33025-A92A-43AA-BB85-D8355B0C62AF}" type="datetime1">
              <a:rPr lang="ru-RU" smtClean="0"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332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FEDAA-0B30-44E8-A404-81E012948B7E}" type="datetime1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66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E1B9-657C-4D21-9931-C5CA4F5E5425}" type="datetime1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05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827EA-539F-435B-8E28-4A043A906883}" type="datetime1">
              <a:rPr lang="ru-RU" smtClean="0"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AF17-FD30-443C-9A16-C0B9908AE7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162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8.jpg"/><Relationship Id="rId5" Type="http://schemas.openxmlformats.org/officeDocument/2006/relationships/diagramData" Target="../diagrams/data1.xml"/><Relationship Id="rId10" Type="http://schemas.openxmlformats.org/officeDocument/2006/relationships/image" Target="../media/image7.jpe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5018" y="3130959"/>
            <a:ext cx="8206982" cy="1364564"/>
          </a:xfrm>
        </p:spPr>
        <p:txBody>
          <a:bodyPr rtlCol="0" anchor="b">
            <a:no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О работе со школами с низкими образовательными результатами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F6641D-ADF3-40BD-9BA3-E740E77C8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4507" y="3298425"/>
            <a:ext cx="7078318" cy="514816"/>
          </a:xfrm>
        </p:spPr>
        <p:txBody>
          <a:bodyPr rtlCol="0" anchor="t">
            <a:normAutofit/>
          </a:bodyPr>
          <a:lstStyle/>
          <a:p>
            <a:pPr algn="r" rtl="0"/>
            <a:r>
              <a:rPr lang="ru-RU" sz="2400" b="1" noProof="1" smtClean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24  ноября 2021 года</a:t>
            </a:r>
            <a:endParaRPr lang="ru-RU" sz="2400" b="1" noProof="1">
              <a:solidFill>
                <a:srgbClr val="FFFFFF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981330" y="5249370"/>
            <a:ext cx="11046440" cy="7012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i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И.В. Сорокина, к.п.н., доцент, заведующий кафедрой педагогики ИРО</a:t>
            </a:r>
            <a:endParaRPr lang="ru-RU" sz="1800" b="1" i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68" y="193186"/>
            <a:ext cx="1006219" cy="1006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15" y="3095706"/>
            <a:ext cx="3571602" cy="21631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35831" y="3246584"/>
            <a:ext cx="8456169" cy="193899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разработать программу повышения образовательных результатов учащихся школы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2038" y="115278"/>
            <a:ext cx="950701" cy="9343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9059" y="1863705"/>
            <a:ext cx="8908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Обучающий семинар (</a:t>
            </a:r>
            <a:r>
              <a:rPr lang="ru-RU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вебинар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для управленческих команд, вошедших в список школ с низкими образовательными результатами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6910" y="2492064"/>
            <a:ext cx="2752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декабря 2021 года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47826" y="378517"/>
            <a:ext cx="9254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noProof="1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САМАРСКОЙ </a:t>
            </a:r>
            <a:r>
              <a:rPr lang="ru-RU" b="1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algn="ctr"/>
            <a:r>
              <a:rPr lang="ru-RU" b="1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Самарской области «ИНСТИТУТ РАЗВИТИЯ ОБРАЗОВАНИЯ»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791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653748" y="1828927"/>
            <a:ext cx="5514" cy="4661195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05" y="1573212"/>
            <a:ext cx="2417875" cy="2417875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>
            <p:extLst/>
          </p:nvPr>
        </p:nvGraphicFramePr>
        <p:xfrm>
          <a:off x="2764538" y="1937920"/>
          <a:ext cx="4025032" cy="4106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Стрелка вправо 8"/>
          <p:cNvSpPr/>
          <p:nvPr/>
        </p:nvSpPr>
        <p:spPr>
          <a:xfrm>
            <a:off x="6690760" y="3890575"/>
            <a:ext cx="1100667" cy="601134"/>
          </a:xfrm>
          <a:prstGeom prst="rightArrow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22505" y="3991087"/>
            <a:ext cx="2431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33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Самарская область</a:t>
            </a:r>
            <a:endParaRPr lang="ru-RU" sz="2000" b="1" dirty="0">
              <a:solidFill>
                <a:srgbClr val="003366"/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/>
          </p:nvPr>
        </p:nvGraphicFramePr>
        <p:xfrm>
          <a:off x="7616414" y="2185058"/>
          <a:ext cx="4221871" cy="3798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32" y="726540"/>
            <a:ext cx="11107363" cy="1022058"/>
          </a:xfrm>
        </p:spPr>
        <p:txBody>
          <a:bodyPr rtlCol="0"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школ с низкими образовательными результатами (далее – </a:t>
            </a:r>
            <a:r>
              <a:rPr lang="ru-RU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шнор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определенных ФИОКО по результатам оценочных процедур, проводимых </a:t>
            </a:r>
            <a:r>
              <a:rPr lang="ru-RU" sz="2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рособрнадзором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92652" y="245097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2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212779" y="-410466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1878" y="1823995"/>
            <a:ext cx="1090378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провести анализ </a:t>
            </a:r>
            <a:r>
              <a:rPr lang="ru-RU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внутренних и внешних причин низких образовательных </a:t>
            </a:r>
            <a:r>
              <a:rPr lang="ru-RU" b="1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результатов, направить отчеты в МОиН СО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Срок: до 25.12.2021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+mj-lt"/>
                <a:cs typeface="Times New Roman" panose="02020603050405020304" pitchFamily="18" charset="0"/>
              </a:rPr>
              <a:t>назначить специалистов из РЦ и ТУ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для сопровождения </a:t>
            </a:r>
            <a:r>
              <a:rPr lang="ru-RU" b="1" dirty="0" smtClean="0">
                <a:latin typeface="+mj-lt"/>
                <a:cs typeface="Times New Roman" panose="02020603050405020304" pitchFamily="18" charset="0"/>
              </a:rPr>
              <a:t>ШНОР </a:t>
            </a:r>
            <a:r>
              <a:rPr lang="ru-RU" b="1" dirty="0">
                <a:latin typeface="+mj-lt"/>
                <a:cs typeface="Times New Roman" panose="02020603050405020304" pitchFamily="18" charset="0"/>
              </a:rPr>
              <a:t>(закрепление тьюторов, наставников</a:t>
            </a:r>
            <a:r>
              <a:rPr lang="ru-RU" b="1" dirty="0" smtClean="0">
                <a:latin typeface="+mj-lt"/>
                <a:cs typeface="Times New Roman" panose="02020603050405020304" pitchFamily="18" charset="0"/>
              </a:rPr>
              <a:t>), направить списки в МОиН СО </a:t>
            </a:r>
          </a:p>
          <a:p>
            <a:r>
              <a:rPr lang="ru-RU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Срок: до </a:t>
            </a:r>
            <a:r>
              <a:rPr lang="ru-RU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15.12.2021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latin typeface="+mj-lt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latin typeface="+mj-lt"/>
                <a:cs typeface="Times New Roman" panose="02020603050405020304" pitchFamily="18" charset="0"/>
              </a:rPr>
              <a:t>азработать (скорректировать) программы повышения качества образования в ШНОР (разместить на сайтах ОО)</a:t>
            </a:r>
          </a:p>
          <a:p>
            <a:r>
              <a:rPr lang="ru-RU" b="1" dirty="0">
                <a:solidFill>
                  <a:srgbClr val="C00000"/>
                </a:solidFill>
                <a:cs typeface="Times New Roman" panose="02020603050405020304" pitchFamily="18" charset="0"/>
              </a:rPr>
              <a:t>Срок: до </a:t>
            </a:r>
            <a:r>
              <a:rPr lang="ru-RU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30.12.2021</a:t>
            </a:r>
            <a:endParaRPr lang="ru-RU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endParaRPr lang="ru-RU" b="1" dirty="0">
              <a:latin typeface="+mj-lt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6161" y="1003707"/>
            <a:ext cx="4420390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cap="all" spc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Руководителям ТУ и ДО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96507" y="4563206"/>
            <a:ext cx="4106124" cy="40011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в рамках реализации проекта 500+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4182" y="5135336"/>
            <a:ext cx="109243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направить список ШНОР, планируемых к участию в проекте 500 +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Срок: до 05.12.2021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+mj-lt"/>
                <a:cs typeface="Times New Roman" panose="02020603050405020304" pitchFamily="18" charset="0"/>
              </a:rPr>
              <a:t>направить список кандидатов, из числа директоров (зам. директоров) «успешных школ» для сопровождения ШНОР-участников 500+ в качестве кураторов</a:t>
            </a:r>
          </a:p>
          <a:p>
            <a:r>
              <a:rPr lang="ru-RU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Срок: до </a:t>
            </a:r>
            <a:r>
              <a:rPr lang="ru-RU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05.12.2021</a:t>
            </a:r>
            <a:endParaRPr lang="ru-RU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66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233" y="824400"/>
            <a:ext cx="8477840" cy="575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3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5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0042" y="1050874"/>
            <a:ext cx="12238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сопровождение повышения качества образования в ШНОР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45542413"/>
              </p:ext>
            </p:extLst>
          </p:nvPr>
        </p:nvGraphicFramePr>
        <p:xfrm>
          <a:off x="3464874" y="1800568"/>
          <a:ext cx="8128000" cy="4808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11769013" y="1904214"/>
            <a:ext cx="343726" cy="4452136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25287" y="2121031"/>
            <a:ext cx="492443" cy="36576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вертикаль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61204" y="4221719"/>
            <a:ext cx="2928837" cy="219662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07" y="1539135"/>
            <a:ext cx="2200064" cy="3292638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28850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6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86307" y="686908"/>
            <a:ext cx="11748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школы в эффективный режим работы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72" y="1146979"/>
            <a:ext cx="8878938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Эффективная школа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школа, способная учить качественно, занимать верхние строчки рейтинга по данному показателю, обеспечивать своим выпускникам возможность поступать в вузы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спешно реализующая финансовую политику: развивающая платные услуги, привлекающая дополнительные ресурсы;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беспечивает «повышение жизненных шансов» всем своим ученикам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Создаёт среду, в которой все дети, вне зависимости от того, каковы их способности и проблемы (включая проблемы семьи), получают возможности для максимальных достижений и благополучного развития</a:t>
            </a:r>
          </a:p>
          <a:p>
            <a:pPr algn="r"/>
            <a:r>
              <a:rPr lang="ru-RU" dirty="0" smtClean="0"/>
              <a:t>(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– эффективный директор: как разработать и реализовать программу улучшения образовательных результатов школы: учебно-методическое пособие /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сост. Н.В. </a:t>
            </a:r>
            <a:r>
              <a:rPr lang="ru-R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Бысик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М.: Университетская книга, 2018. – 112с.)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02598" y="1206215"/>
            <a:ext cx="3189402" cy="513986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характеристики:</a:t>
            </a:r>
          </a:p>
          <a:p>
            <a:pPr algn="ctr"/>
            <a:endParaRPr lang="ru-RU" sz="20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видение и коллективное планирование;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емократические ценности;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ысокие ожидания от учащихся;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тратегии вовлечения в учебный процесс учащихся и их родителей</a:t>
            </a:r>
          </a:p>
          <a:p>
            <a:pPr marL="342900" indent="-342900" algn="ctr">
              <a:buFont typeface="Wingdings" panose="05000000000000000000" pitchFamily="2" charset="2"/>
              <a:buChar char="§"/>
            </a:pP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88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7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67699" y="915063"/>
            <a:ext cx="120052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внимания –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и преподавание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поскольку учительский фактор оказывает на достижения учащихся в 3-4 раза больше влияния, чем все другие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3940" y="2262689"/>
            <a:ext cx="114504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(Барбер М., Муршед М. Как добиться стабильно высокого качества образования в школах // Вопросы образования. 2008. №3. С.7-60.)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7699" y="3122592"/>
            <a:ext cx="116466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систем школьного образования мира убедительно доказывает необходимость руководствоваться тремя важнейшими принципами:</a:t>
            </a:r>
          </a:p>
          <a:p>
            <a:pPr lvl="0"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качество системы образования не может быть выше качества работающих в ней учителей;</a:t>
            </a:r>
          </a:p>
          <a:p>
            <a:pPr lvl="0"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единственный способ улучшить результаты образования состоит в том, чтобы улучшить преподавание;</a:t>
            </a:r>
          </a:p>
          <a:p>
            <a:pPr lvl="0"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обеспечение высокого уровня образования всех учеников невозможно без задействования механизмов, обеспечивающих возможность донести качественное преподавание до каждого ребёнка [Барбер М.].</a:t>
            </a:r>
          </a:p>
        </p:txBody>
      </p:sp>
    </p:spTree>
    <p:extLst>
      <p:ext uri="{BB962C8B-B14F-4D97-AF65-F5344CB8AC3E}">
        <p14:creationId xmlns:p14="http://schemas.microsoft.com/office/powerpoint/2010/main" val="323113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home\Documents\2021\ШНОР\Проект +500\Установочный семинар по ШНОР\4 (1)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2" t="17643" r="79517" b="64489"/>
          <a:stretch/>
        </p:blipFill>
        <p:spPr bwMode="auto">
          <a:xfrm>
            <a:off x="292230" y="273378"/>
            <a:ext cx="1480008" cy="16496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C:\Users\home\Documents\2021\ШНОР\Проект +500\Установочный семинар по ШНОР\4 (1)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6" t="27313" r="36051" b="24948"/>
          <a:stretch/>
        </p:blipFill>
        <p:spPr bwMode="auto">
          <a:xfrm>
            <a:off x="2026763" y="975674"/>
            <a:ext cx="9832157" cy="588232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8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904215" y="197964"/>
            <a:ext cx="10287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причин низких образовательных результатов обучающихся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27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04020" y="5567924"/>
            <a:ext cx="67649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центр трудовых ресурсов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1921" y="4471721"/>
            <a:ext cx="96624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профессиональных компетенций педагогов ШНОР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профессиональных дефицитов педагогов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6499" y="4562573"/>
            <a:ext cx="1348033" cy="740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6498" y="1758207"/>
            <a:ext cx="1348033" cy="740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г.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06539" y="1240436"/>
            <a:ext cx="96624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сформированности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результатов учащихся основной школы по результатам анализа выполнения заданий ВПР по русскому языку и математики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учебных дефицитов учащихся и профессиональных дефицитов педагогов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05297" y="3207061"/>
            <a:ext cx="5453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47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10</a:t>
            </a:fld>
            <a:endParaRPr lang="ru-RU" dirty="0"/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0" y="1687398"/>
          <a:ext cx="12191999" cy="5170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C:\Users\home\Documents\2021\ШНОР\Проект +500\Установочный семинар по ШНОР\4 (1)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2" t="17643" r="79517" b="64489"/>
          <a:stretch/>
        </p:blipFill>
        <p:spPr bwMode="auto">
          <a:xfrm>
            <a:off x="263950" y="179110"/>
            <a:ext cx="1480008" cy="16496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63983" y="410034"/>
            <a:ext cx="80575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видение и коллективное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перевода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в эффективный режим работы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03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742" y="669303"/>
            <a:ext cx="1117076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 развития школы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документ </a:t>
            </a:r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стратегический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определяющий перспективы и направление ее движения </a:t>
            </a:r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долгие годы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Ее не следует смешивать с программой развития, предусматривающей конкретные шаги, которые должны привести к системным преобразованиям и с основной образовательной программой школы, которая по своей сути является развернутым приложением по реализации программы 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219992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2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13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24793" y="637099"/>
            <a:ext cx="9907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Разрабатываем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Концепцию развития образовательной организации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6307" y="958483"/>
            <a:ext cx="6103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программы: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6307" y="1412427"/>
            <a:ext cx="1192643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лист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содержать наименование образовательной организации, место для согласования директором (дата, подпись, печать). Основные разделы Концепции развития образовательной организации следующие.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Введение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Описание: 1) нормативной базы, на основании которой осуществляется деятельность образовательной организации, 2) приоритетных целей ОО (соответствие целей деятельности ОО муниципальным, региональным, федеральным целям), 3) миссии школы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5937" y="4782483"/>
            <a:ext cx="11926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Анализ текущего состояния, описание ключевых рисков развития ОО Описание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1)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школьной системы образования (кадровый состав, образовательные результаты, контингент, материально-техническое оснащение и пр.), 2) рисков деятельности ОО в соответствии с «рисковым профилем», которые планируется устранять в процессе осуществления преобразований в рамках проекта.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7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14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824400"/>
            <a:ext cx="1211273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Цели и задачи развития ОО 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Формулируются с учетом результатов анализа «рискового профиля» и выделенных ключевых проблем, а также в соответствии со своей миссией (при ее наличии). По каждому рисковому направлению, выбранному для работы, должны быть сформулированы цель и задачи, причем следует указывать задачи непосредственно в привязке к каждой цели. Данный раздел должен четко отвечать на вопросы: «какие действия или изменения произойдут», «кто должен знать о предстоящих изменениях» и «какие ресурсы необходимы для проведения изменений в рамках проекта».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Меры и мероприятия по достижению целей развития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Приводится краткое описание мер и/или мероприятий по достижению поставленных целей и задач развития школы. Данный раздел должен четко отвечать на вопрос «как (благодаря чему/за счет каких действий) произойдут планируемые изменения или действия».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 Лица, ответственные за достижение результатов Ответственным за реализацию Концепции является директор. Однако по каждой цели в Концепции развития необходимо определить ответственных лиц и персонал, который должен быть информирован о действиях по изменениям в организации. Данный раздел должен четко отвечать на вопрос «кто будет проводить указанные изменения».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07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7975076" y="1338606"/>
            <a:ext cx="3516198" cy="1885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97963" y="1587400"/>
            <a:ext cx="1172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задача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запустить процессы, которые приведут к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эффективному управлению и эффективной образовательной деятельности педагогов.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Подобные изменения связаны с уровнем готовности к изменениям педагогического коллектива и директора школы. 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072707127"/>
              </p:ext>
            </p:extLst>
          </p:nvPr>
        </p:nvGraphicFramePr>
        <p:xfrm>
          <a:off x="1027522" y="3157060"/>
          <a:ext cx="10897385" cy="3112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609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0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0" r="-446"/>
          <a:stretch/>
        </p:blipFill>
        <p:spPr>
          <a:xfrm>
            <a:off x="597788" y="292231"/>
            <a:ext cx="10996423" cy="612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87" y="0"/>
            <a:ext cx="114158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7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108" y="0"/>
            <a:ext cx="120128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Миссия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 принятое школьным сообществом и официально декларируемое решение об общем назначении образовательного учреждения, о его целях и ценностях, о принимаемых на себя обязательствах.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8" y="2308324"/>
            <a:ext cx="5860330" cy="43952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820" y="2196446"/>
            <a:ext cx="5649797" cy="423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" t="4852" r="7552" b="14222"/>
          <a:stretch/>
        </p:blipFill>
        <p:spPr>
          <a:xfrm>
            <a:off x="433633" y="282804"/>
            <a:ext cx="4487159" cy="32101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" t="8110" r="6460" b="9141"/>
          <a:stretch/>
        </p:blipFill>
        <p:spPr>
          <a:xfrm>
            <a:off x="6579912" y="282804"/>
            <a:ext cx="4779388" cy="33533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5" b="13912"/>
          <a:stretch/>
        </p:blipFill>
        <p:spPr>
          <a:xfrm>
            <a:off x="6835402" y="3624153"/>
            <a:ext cx="4248979" cy="29840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9" b="15593"/>
          <a:stretch/>
        </p:blipFill>
        <p:spPr>
          <a:xfrm>
            <a:off x="178141" y="3492915"/>
            <a:ext cx="4998141" cy="328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1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5608" y="197963"/>
            <a:ext cx="1143471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текущего состояния,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писание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ключевых рисков развития образовательной организации</a:t>
            </a:r>
          </a:p>
          <a:p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619892" y="1325937"/>
            <a:ext cx="8380430" cy="324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Схема 5"/>
          <p:cNvGraphicFramePr/>
          <p:nvPr>
            <p:extLst/>
          </p:nvPr>
        </p:nvGraphicFramePr>
        <p:xfrm>
          <a:off x="980388" y="2025843"/>
          <a:ext cx="10897385" cy="3112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056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6350" y="3970318"/>
            <a:ext cx="11359299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«рисковым профилем»  определены следующие факторы риска, которые планируются к устранению: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Низкий уровень оснащения школы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Дефицит педагогических кадров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Высокая доля обучающихся с ОВЗ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Низкая учебная мотивация обучающихся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Высокая доля обучающихся с рисками учебной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неуспешности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Низкий уровень вовлеченности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 итогам проведенного самоанализа было выявлено следующее:</a:t>
            </a:r>
          </a:p>
          <a:p>
            <a:r>
              <a:rPr lang="ru-RU" dirty="0"/>
              <a:t>1. </a:t>
            </a:r>
            <a:r>
              <a:rPr lang="ru-RU" u="sng" dirty="0"/>
              <a:t>Отсутствие единой системы управления качеством образования</a:t>
            </a:r>
            <a:r>
              <a:rPr lang="ru-RU" dirty="0"/>
              <a:t> (диагностика и мониторинг образования, критерии оценивания).</a:t>
            </a:r>
          </a:p>
          <a:p>
            <a:r>
              <a:rPr lang="ru-RU" dirty="0"/>
              <a:t>2. </a:t>
            </a:r>
            <a:r>
              <a:rPr lang="ru-RU" u="sng" dirty="0" err="1"/>
              <a:t>Неукомплектованность</a:t>
            </a:r>
            <a:r>
              <a:rPr lang="ru-RU" u="sng" dirty="0"/>
              <a:t> педагогическими кадрами</a:t>
            </a:r>
            <a:r>
              <a:rPr lang="ru-RU" dirty="0"/>
              <a:t> (В школе работает 15 педагогов. С 2018-2019 учебного года школа испытывает дефицит педагогических кадров. Для устранения проблемы в течение прошедшего года 5 педагогов прошли курсы переподготовки. На начало 2020-2021 года данную проблему удалось частично решить)</a:t>
            </a:r>
          </a:p>
          <a:p>
            <a:r>
              <a:rPr lang="ru-RU" dirty="0"/>
              <a:t>3. </a:t>
            </a:r>
            <a:r>
              <a:rPr lang="ru-RU" u="sng" dirty="0"/>
              <a:t>Не все учителя школы достаточно хорошо владеют современными методиками, приемами и технологиями обучения</a:t>
            </a:r>
            <a:r>
              <a:rPr lang="ru-RU" dirty="0"/>
              <a:t> (Недостаточное использование активных и интерактивных методик, методик проектных технологий, ЭОР, ДОТ, в том числе для обучающихся с особыми образовательными потребностями) </a:t>
            </a:r>
          </a:p>
          <a:p>
            <a:r>
              <a:rPr lang="ru-RU" dirty="0"/>
              <a:t>4) </a:t>
            </a:r>
            <a:r>
              <a:rPr lang="ru-RU" u="sng" dirty="0"/>
              <a:t>Увеличение доли обучающихся, снизивших образовательные результаты</a:t>
            </a:r>
            <a:r>
              <a:rPr lang="ru-RU" dirty="0"/>
              <a:t> (В период пандемии новой </a:t>
            </a:r>
            <a:r>
              <a:rPr lang="ru-RU" dirty="0" err="1"/>
              <a:t>каронавирусной</a:t>
            </a:r>
            <a:r>
              <a:rPr lang="ru-RU" dirty="0"/>
              <a:t> инфекции и переходом на дистанционное обучение увеличилась доля обучающихся, снизивших образовательные результаты. Школа расположена в социально-неблагополучном районе города. Контингент обучающихся школы сложный: более 80% - дети цыганской и азербайджанской национальностей, для которых характерно двуязычие и </a:t>
            </a:r>
            <a:r>
              <a:rPr lang="ru-RU" b="1" dirty="0"/>
              <a:t>русский язык не является родным; </a:t>
            </a:r>
          </a:p>
        </p:txBody>
      </p:sp>
    </p:spTree>
    <p:extLst>
      <p:ext uri="{BB962C8B-B14F-4D97-AF65-F5344CB8AC3E}">
        <p14:creationId xmlns:p14="http://schemas.microsoft.com/office/powerpoint/2010/main" val="158356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loud.prezentacii.org/18/04/48684/images/screen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55" y="67558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58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age2.slideserve.com/4760012/slide6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80" y="265522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27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767613" y="890130"/>
          <a:ext cx="9884664" cy="4109339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9884664">
                  <a:extLst>
                    <a:ext uri="{9D8B030D-6E8A-4147-A177-3AD203B41FA5}">
                      <a16:colId xmlns:a16="http://schemas.microsoft.com/office/drawing/2014/main" val="4067488474"/>
                    </a:ext>
                  </a:extLst>
                </a:gridCol>
              </a:tblGrid>
              <a:tr h="67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Факторы риска ГБОУ СОШ </a:t>
                      </a:r>
                      <a:r>
                        <a:rPr lang="ru-RU" sz="1200" baseline="0" dirty="0" smtClean="0">
                          <a:effectLst/>
                        </a:rPr>
                        <a:t> ….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2818952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1.Дефицит педагогических кадров: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нехватка педагогов;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нехватка психологов, логопедов, социальных педагогов.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6286606"/>
                  </a:ext>
                </a:extLst>
              </a:tr>
              <a:tr h="198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Низкая учебная мотивация обучающихся: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оценка мотивации обучающихся учителями -59 баллов из 100;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уровень мотивации обучающихся – 66 баллов из 100.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4393955"/>
                  </a:ext>
                </a:extLst>
              </a:tr>
              <a:tr h="332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Высокая доля обучающихся с рисками учебной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неуспешности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59092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доля обучающихся  с низким индексом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ESCS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-100%;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590925" algn="l"/>
                        </a:tabLs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доля обучающихся, которым учителя рекомендуют дополнительные занятия с целью ликвидации отставания от учебной программы-54%.	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359904"/>
                  </a:ext>
                </a:extLst>
              </a:tr>
              <a:tr h="317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Низкий уровень вовлеченности родителей: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-высокая степень незаинтересованности учебным процессом со стороны родителей.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522656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47103" y="76349"/>
            <a:ext cx="481997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590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90925" algn="l"/>
              </a:tabLst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 «Рисковый профиль» школы.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90925" algn="l"/>
              </a:tabLst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42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16816" y="247650"/>
            <a:ext cx="11811785" cy="6362700"/>
            <a:chOff x="0" y="0"/>
            <a:chExt cx="10001250" cy="6362700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9525" y="676275"/>
              <a:ext cx="2914650" cy="1181100"/>
              <a:chOff x="0" y="0"/>
              <a:chExt cx="2914650" cy="1181100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0" y="0"/>
                <a:ext cx="2914650" cy="4381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6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Рисковый профиль 1                                                                          </a:t>
                </a:r>
                <a:endParaRPr lang="ru-RU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0" y="447675"/>
                <a:ext cx="2905125" cy="7334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Дефицит педагогических кадров</a:t>
                </a:r>
                <a:endParaRPr lang="ru-RU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" name="Надпись 42"/>
            <p:cNvSpPr txBox="1"/>
            <p:nvPr/>
          </p:nvSpPr>
          <p:spPr>
            <a:xfrm>
              <a:off x="85725" y="0"/>
              <a:ext cx="9906000" cy="371475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Описание ключевых рисков развития образовательной организации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Стрелка вправо 4"/>
            <p:cNvSpPr/>
            <p:nvPr/>
          </p:nvSpPr>
          <p:spPr>
            <a:xfrm>
              <a:off x="2905125" y="866775"/>
              <a:ext cx="476250" cy="657225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6" name="Надпись 37"/>
            <p:cNvSpPr txBox="1"/>
            <p:nvPr/>
          </p:nvSpPr>
          <p:spPr>
            <a:xfrm>
              <a:off x="3409950" y="647700"/>
              <a:ext cx="6438900" cy="135255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Кадровый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дефицит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является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редким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явлением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</a:t>
              </a:r>
              <a:r>
                <a:rPr lang="ru-RU" sz="1200" spc="-28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российских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школах,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особенно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сельской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местности.</a:t>
              </a:r>
              <a:r>
                <a:rPr lang="ru-RU" sz="1200" spc="-29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Отсутствие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специалистов-предметников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может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стать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критическим вызовом для школы. Нехватка педагогов – предметников, таких как,  учитель информатики, учитель технологии,  специалистов: логопеда, социального педагога, педагога – дефектолога – являются одним из параметров  фиксации риска в школе. 50% педагогов школы пенсионного возраста, что является показателем дефицита педагогических кадров. 17% педагогов в возрасте до 30 лет.47% педагогов имеют стаж работы свыше 30 лет. 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0" y="2152650"/>
              <a:ext cx="2914650" cy="1181100"/>
              <a:chOff x="0" y="0"/>
              <a:chExt cx="2914650" cy="1181100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0" y="0"/>
                <a:ext cx="2914650" cy="43815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6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Рисковый профиль 2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0" y="447675"/>
                <a:ext cx="2905125" cy="73342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Недостаточная предметная и методическая компетентность педагогических работников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" name="Стрелка вправо 7"/>
            <p:cNvSpPr/>
            <p:nvPr/>
          </p:nvSpPr>
          <p:spPr>
            <a:xfrm>
              <a:off x="2933700" y="2343150"/>
              <a:ext cx="476250" cy="6572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9" name="Надпись 32"/>
            <p:cNvSpPr txBox="1"/>
            <p:nvPr/>
          </p:nvSpPr>
          <p:spPr>
            <a:xfrm>
              <a:off x="3429000" y="2143125"/>
              <a:ext cx="6486525" cy="1714500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Современный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педагог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должен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только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обладать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развитыми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предметными,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методическими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психолого-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педагогическими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компетентностями,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но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непрерывно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их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совершенствовать.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 оценке педагогических компетенций на основе проведенного анализа результатов ВПР  58% педагогов испытывают затруднения при использовании современных педагогических технологий. По результатам анкетирования платформы АИС Кадры образование Самарской области выявлены дефициты педагогических компетенций у 68% педагогов.</a:t>
              </a:r>
              <a:r>
                <a:rPr lang="ru-RU" sz="12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Отсутствие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школе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системы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наставничества,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системы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посещения уроков других учителей приводит к отсутствию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объективной «обратной связи» для учителя и увеличивает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риск</a:t>
              </a:r>
              <a:r>
                <a:rPr lang="ru-RU" sz="1200" spc="-1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низких образовательных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результатов</a:t>
              </a:r>
              <a:r>
                <a:rPr lang="ru-RU" sz="1200" spc="-1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обучающихся.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47625" y="3714750"/>
              <a:ext cx="2914650" cy="1181100"/>
              <a:chOff x="0" y="0"/>
              <a:chExt cx="2914650" cy="1181100"/>
            </a:xfrm>
          </p:grpSpPr>
          <p:sp>
            <p:nvSpPr>
              <p:cNvPr id="18" name="Прямоугольник 17"/>
              <p:cNvSpPr/>
              <p:nvPr/>
            </p:nvSpPr>
            <p:spPr>
              <a:xfrm>
                <a:off x="0" y="0"/>
                <a:ext cx="2914650" cy="43815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6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Рисковый профиль 3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0" y="447675"/>
                <a:ext cx="2905125" cy="73342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Пониженный уровень школьного благополучия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114300" y="5181600"/>
              <a:ext cx="2914650" cy="1181100"/>
              <a:chOff x="0" y="0"/>
              <a:chExt cx="2914650" cy="1181100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0" y="0"/>
                <a:ext cx="2914650" cy="43815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6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Рисковый профиль 4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0" y="447675"/>
                <a:ext cx="2905125" cy="73342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Высокая доля обучающихся с рисками учебной неуспешности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" name="Стрелка вправо 11"/>
            <p:cNvSpPr/>
            <p:nvPr/>
          </p:nvSpPr>
          <p:spPr>
            <a:xfrm>
              <a:off x="3009900" y="4019550"/>
              <a:ext cx="476250" cy="6572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3028950" y="5353050"/>
              <a:ext cx="476250" cy="6572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4" name="Надпись 23"/>
            <p:cNvSpPr txBox="1"/>
            <p:nvPr/>
          </p:nvSpPr>
          <p:spPr>
            <a:xfrm>
              <a:off x="3486150" y="3971925"/>
              <a:ext cx="6486525" cy="100012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67945" marR="62230" algn="just">
                <a:lnSpc>
                  <a:spcPts val="1320"/>
                </a:lnSpc>
                <a:spcBef>
                  <a:spcPts val="85"/>
                </a:spcBef>
                <a:spcAft>
                  <a:spcPts val="0"/>
                </a:spcAft>
              </a:pP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Композиция школьного контингента может оказывать</a:t>
              </a:r>
              <a:r>
                <a:rPr lang="ru-RU" sz="1200" spc="-28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негативное влияние на школьные результаты. Большая доля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обучающихся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низким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социальным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статусом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–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общепризнанный</a:t>
              </a:r>
              <a:r>
                <a:rPr lang="ru-RU" sz="1200" spc="-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фактор риска. 25% - семей – неполных, 76% семей обучающихся – малообеспеченнные; 20% семей – многодетные; 10% семей  - неблагополучные.  17% обучающихся при оценке рисков указали, что столкнулись с ситуациями конфликтов и буллинга в школе (по ответам обучающихся).</a:t>
              </a:r>
              <a:endParaRPr lang="ru-RU" sz="11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5" name="Надпись 22"/>
            <p:cNvSpPr txBox="1"/>
            <p:nvPr/>
          </p:nvSpPr>
          <p:spPr>
            <a:xfrm>
              <a:off x="3514725" y="5191125"/>
              <a:ext cx="6486525" cy="100012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67945" marR="59690" algn="just">
                <a:lnSpc>
                  <a:spcPts val="1320"/>
                </a:lnSpc>
                <a:spcBef>
                  <a:spcPts val="100"/>
                </a:spcBef>
                <a:spcAft>
                  <a:spcPts val="0"/>
                </a:spcAft>
              </a:pP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Риски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учебной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неуспешности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развиваются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из-за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отсутствия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системной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работы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неуспевающими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обучающимися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и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недостаточной</a:t>
              </a:r>
              <a:r>
                <a:rPr lang="ru-RU" sz="1200" spc="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психологической</a:t>
              </a:r>
              <a:r>
                <a:rPr lang="ru-RU" sz="1200" spc="-28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              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поддержки,</a:t>
              </a:r>
              <a:r>
                <a:rPr lang="ru-RU" sz="1200" spc="-2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которую</a:t>
              </a:r>
              <a:r>
                <a:rPr lang="ru-RU" sz="1200" spc="-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может</a:t>
              </a:r>
              <a:r>
                <a:rPr lang="ru-RU" sz="1200" spc="-5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оказать школа учащимся. 73% обучающихся с низким индексом </a:t>
              </a:r>
              <a:r>
                <a: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ESCS</a:t>
              </a:r>
              <a:r>
                <a:rPr lang="ru-RU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; 42% обучающихся рекомендованы дополнительные занятия с учителями с целью ликвидации отставания от учебной программы.</a:t>
              </a:r>
              <a:endParaRPr lang="ru-RU" sz="11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>
                <a:spcAft>
                  <a:spcPts val="0"/>
                </a:spcAft>
              </a:pPr>
              <a:r>
                <a: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642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267" y="683615"/>
            <a:ext cx="11792932" cy="628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Риск 1: дефицит педагогических кадров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устранение к 2024 году кадрового дефицита в Школе за счет проведения 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работы со старшеклассниками, заключения договоров о целевом обучении с выпускниками Школы, договоров о дуальном обучении с ВУЗами и СПО, привлечение молодых специалистов и осуществления профессиональной переподготовки учителей.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Скорректировать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профориентационную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работу учащихся 8-10 классов в направлении: «Педагогическое образование».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Заключить долгосрочные договоры с организациями СПО, ВУЗами по совместной работе со студентами.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Выстроить работу кураторов практики студентов из числа опытных педагогов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3: высокая доля обучающихся с рисками учебной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неуспешности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снижение доли обучающихся 5-9 классов с рисками учебной 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неуспешности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концу 2021-2022 учебного года  за счет создания условий для эффективного обучения и повышения мотивации школьников к учебной деятельности.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диагностику обучающихся с трудностями в учебной деятельности с целью выявления причин затруднений.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систему адресной помощи обучающимся с трудностями в обучении.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современные педагогические технологии обучения.</a:t>
            </a:r>
          </a:p>
          <a:p>
            <a:pPr lvl="0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Скорректировать рабочие программы учебных предметов в соответствии с выявленными затруднениями.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5802" y="216816"/>
            <a:ext cx="10275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развития ОО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023728" y="801591"/>
            <a:ext cx="5194169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99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31976" y="585788"/>
            <a:ext cx="11924906" cy="5686425"/>
            <a:chOff x="0" y="0"/>
            <a:chExt cx="10001250" cy="5686425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9525" y="0"/>
              <a:ext cx="2914650" cy="1181100"/>
              <a:chOff x="0" y="0"/>
              <a:chExt cx="2914650" cy="1181100"/>
            </a:xfrm>
          </p:grpSpPr>
          <p:sp>
            <p:nvSpPr>
              <p:cNvPr id="21" name="Прямоугольник 20"/>
              <p:cNvSpPr/>
              <p:nvPr/>
            </p:nvSpPr>
            <p:spPr>
              <a:xfrm>
                <a:off x="0" y="0"/>
                <a:ext cx="2914650" cy="4381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6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Рисковый профиль 1                                                                          </a:t>
                </a:r>
                <a:endParaRPr lang="ru-RU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0" y="447675"/>
                <a:ext cx="2905125" cy="7334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Дефицит педагогических кадров</a:t>
                </a:r>
                <a:endParaRPr lang="ru-RU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" name="Стрелка вправо 3"/>
            <p:cNvSpPr/>
            <p:nvPr/>
          </p:nvSpPr>
          <p:spPr>
            <a:xfrm>
              <a:off x="2905125" y="190500"/>
              <a:ext cx="476250" cy="657225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5" name="Надпись 58"/>
            <p:cNvSpPr txBox="1"/>
            <p:nvPr/>
          </p:nvSpPr>
          <p:spPr>
            <a:xfrm>
              <a:off x="3409950" y="85725"/>
              <a:ext cx="6438900" cy="1247775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Цель 1:</a:t>
              </a:r>
              <a:r>
                <a:rPr lang="ru-RU" sz="16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устранить к 2024 году кадровый дефицит в образовательной организации за счёт привлечение молодых специалистов через участие в региональном проекте «Земский учитель», профессиональной переподготовки учителей и внедрения практик сетевого взаимодействия (проект «Цифровая школа»)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0" y="1476375"/>
              <a:ext cx="2914650" cy="1181100"/>
              <a:chOff x="0" y="0"/>
              <a:chExt cx="2914650" cy="1181100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0" y="0"/>
                <a:ext cx="2914650" cy="43815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6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Рисковый профиль 2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0" y="447675"/>
                <a:ext cx="2905125" cy="73342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Недостаточная предметная и методическая компетентность педагогических работников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Стрелка вправо 6"/>
            <p:cNvSpPr/>
            <p:nvPr/>
          </p:nvSpPr>
          <p:spPr>
            <a:xfrm>
              <a:off x="2933700" y="1666875"/>
              <a:ext cx="476250" cy="6572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" name="Надпись 53"/>
            <p:cNvSpPr txBox="1"/>
            <p:nvPr/>
          </p:nvSpPr>
          <p:spPr>
            <a:xfrm>
              <a:off x="3429000" y="1504950"/>
              <a:ext cx="6486525" cy="130492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Цель 2:</a:t>
              </a:r>
              <a:r>
                <a:rPr lang="ru-RU" sz="16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повысить предметную и методическую компетентность педагогических работников к концу 2024 года через создание системы непрерывного профессионального развития педагогов, обеспечивающую ликвидацию актуальных профессиональных дефицитов и применение эффективных методических систем обучения и воспитания 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7150" y="2905125"/>
              <a:ext cx="2914650" cy="1181100"/>
              <a:chOff x="0" y="0"/>
              <a:chExt cx="2914650" cy="1181100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0" y="0"/>
                <a:ext cx="2914650" cy="43815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6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Рисковый профиль 3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0" y="447675"/>
                <a:ext cx="2905125" cy="73342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Пониженный уровень школьного благополучия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Группа 9"/>
            <p:cNvGrpSpPr/>
            <p:nvPr/>
          </p:nvGrpSpPr>
          <p:grpSpPr>
            <a:xfrm>
              <a:off x="114300" y="4505325"/>
              <a:ext cx="2914650" cy="1181100"/>
              <a:chOff x="0" y="0"/>
              <a:chExt cx="2914650" cy="1181100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0" y="0"/>
                <a:ext cx="2914650" cy="43815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60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Рисковый профиль 4</a:t>
                </a:r>
                <a:endPara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0" y="447675"/>
                <a:ext cx="2905125" cy="73342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Высокая доля обучающихся с рисками учебной </a:t>
                </a:r>
                <a:r>
                  <a:rPr lang="ru-RU" sz="1400" b="1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неуспешности</a:t>
                </a:r>
                <a:endParaRPr lang="ru-RU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ru-RU" sz="14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ru-RU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" name="Стрелка вправо 10"/>
            <p:cNvSpPr/>
            <p:nvPr/>
          </p:nvSpPr>
          <p:spPr>
            <a:xfrm>
              <a:off x="2981325" y="3133725"/>
              <a:ext cx="476250" cy="6572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2" name="Стрелка вправо 11"/>
            <p:cNvSpPr/>
            <p:nvPr/>
          </p:nvSpPr>
          <p:spPr>
            <a:xfrm>
              <a:off x="3028950" y="4676775"/>
              <a:ext cx="476250" cy="65722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3" name="Надпись 44"/>
            <p:cNvSpPr txBox="1"/>
            <p:nvPr/>
          </p:nvSpPr>
          <p:spPr>
            <a:xfrm>
              <a:off x="3486150" y="3000375"/>
              <a:ext cx="6486525" cy="105727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1600" b="1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Цель 3</a:t>
              </a:r>
              <a:r>
                <a:rPr lang="ru-RU" sz="16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: повысить уровень школьного благополучия к 2024 году через создание развивающей образовательной среды, оказание дифференцированной и адресной помощи обучающимся с рисками академической </a:t>
              </a:r>
              <a:r>
                <a:rPr lang="ru-RU" sz="16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неуспешности</a:t>
              </a:r>
              <a:r>
                <a:rPr lang="ru-RU" sz="16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, вовлечение родителей в поддержку учения школьников</a:t>
              </a:r>
              <a:endPara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>
                <a:spcAft>
                  <a:spcPts val="0"/>
                </a:spcAft>
              </a:pPr>
              <a:r>
                <a:rPr lang="ru-RU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4" name="Надпись 43"/>
            <p:cNvSpPr txBox="1"/>
            <p:nvPr/>
          </p:nvSpPr>
          <p:spPr>
            <a:xfrm>
              <a:off x="3514725" y="4514850"/>
              <a:ext cx="6486525" cy="1000125"/>
            </a:xfrm>
            <a:prstGeom prst="rect">
              <a:avLst/>
            </a:prstGeom>
            <a:solidFill>
              <a:sysClr val="window" lastClr="FFFFFF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Цель 4:</a:t>
              </a:r>
              <a:r>
                <a:rPr lang="ru-RU" sz="16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снижение доли обучающихся с рисками учебной неуспешности к концу 2024 года через своевременное выявление учебных дефицитов, повышения учебной мотивации обучающихся, применение формирующего оценивания </a:t>
              </a:r>
              <a:endParaRPr lang="ru-RU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20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82705" y="311085"/>
            <a:ext cx="6344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и мероприятия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994689" y="957416"/>
            <a:ext cx="4732255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393685" y="1758359"/>
          <a:ext cx="7404629" cy="448587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916693">
                  <a:extLst>
                    <a:ext uri="{9D8B030D-6E8A-4147-A177-3AD203B41FA5}">
                      <a16:colId xmlns:a16="http://schemas.microsoft.com/office/drawing/2014/main" val="2509507513"/>
                    </a:ext>
                  </a:extLst>
                </a:gridCol>
                <a:gridCol w="2794507">
                  <a:extLst>
                    <a:ext uri="{9D8B030D-6E8A-4147-A177-3AD203B41FA5}">
                      <a16:colId xmlns:a16="http://schemas.microsoft.com/office/drawing/2014/main" val="3528611612"/>
                    </a:ext>
                  </a:extLst>
                </a:gridCol>
                <a:gridCol w="2424275">
                  <a:extLst>
                    <a:ext uri="{9D8B030D-6E8A-4147-A177-3AD203B41FA5}">
                      <a16:colId xmlns:a16="http://schemas.microsoft.com/office/drawing/2014/main" val="1511033455"/>
                    </a:ext>
                  </a:extLst>
                </a:gridCol>
                <a:gridCol w="1269154">
                  <a:extLst>
                    <a:ext uri="{9D8B030D-6E8A-4147-A177-3AD203B41FA5}">
                      <a16:colId xmlns:a16="http://schemas.microsoft.com/office/drawing/2014/main" val="2426189136"/>
                    </a:ext>
                  </a:extLst>
                </a:gridCol>
              </a:tblGrid>
              <a:tr h="1287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Факторы риска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Цели и задачи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Меры и мероприятия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Ответственные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extLst>
                  <a:ext uri="{0D108BD9-81ED-4DB2-BD59-A6C34878D82A}">
                    <a16:rowId xmlns:a16="http://schemas.microsoft.com/office/drawing/2014/main" val="3409130673"/>
                  </a:ext>
                </a:extLst>
              </a:tr>
              <a:tr h="1144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1. Низкий уровень оснащения школы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Цель: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Улучшение материально-технической базы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Задача: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800">
                          <a:effectLst/>
                        </a:rPr>
                        <a:t>Обновить  материально-техническую базу за счет участия в проекте ЦОС.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800">
                          <a:effectLst/>
                        </a:rPr>
                        <a:t>Обеспечить обучающихся и педагогических работников доступом к различным информационным системам.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1. Участие в проекте ЦОС.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Директор, заведующий хозяйством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extLst>
                  <a:ext uri="{0D108BD9-81ED-4DB2-BD59-A6C34878D82A}">
                    <a16:rowId xmlns:a16="http://schemas.microsoft.com/office/drawing/2014/main" val="4270721792"/>
                  </a:ext>
                </a:extLst>
              </a:tr>
              <a:tr h="11466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2. Дефицит педагогических кадров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Цель: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Устранение к 2024 году кадрового дефицита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Задачи: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1) формировать профессионально ориентированных обучающихся;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 2) создать систему поддержки молодого учителя в период его профессионального становления.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3) привлечь молодых педагогов в школу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1. Профориентационная работа с выпускниками педагогических колледжей и ВУЗов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2.Посещение ярмарки профессий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3. Привлечение студентов старших курсов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4. Переподготовка кадров.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Директор, зам.директора по УР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extLst>
                  <a:ext uri="{0D108BD9-81ED-4DB2-BD59-A6C34878D82A}">
                    <a16:rowId xmlns:a16="http://schemas.microsoft.com/office/drawing/2014/main" val="2516692926"/>
                  </a:ext>
                </a:extLst>
              </a:tr>
              <a:tr h="1931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4. Высокая доля обучающихся с ОВЗ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Цель: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Создание к 2022 году условий для обеспечения психической коррекции недостатков в развитии детей с ОВЗ, оказание помощи детям этой категории в освоении образовательной программы.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Задачи: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1) создать доступную среду,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2) обеспечение специальными педагогическими кадрами (педагог-психолог, логопед, дефектолог и др.),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3) направление педагогов на курсы повышения квалификации по вопросам организации обучения детей с ОВЗ,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4) разработка адаптированной основной общеобразовательной программы, рабочих программ педагогов в соответствии с требованиями ФГОС и пр.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1. Курсы повышения квалификации по работе с детьми ОВЗ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2. Организация работы ППк.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3. Перевод детей с ОВЗ на обучение по АООП различных форм обучения.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4. Индивидуальные и групповые формы работы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Зам. директора по УР, учителя-предметники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/>
                </a:tc>
                <a:extLst>
                  <a:ext uri="{0D108BD9-81ED-4DB2-BD59-A6C34878D82A}">
                    <a16:rowId xmlns:a16="http://schemas.microsoft.com/office/drawing/2014/main" val="1113470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370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2" y="70642"/>
          <a:ext cx="12191999" cy="691916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509369">
                  <a:extLst>
                    <a:ext uri="{9D8B030D-6E8A-4147-A177-3AD203B41FA5}">
                      <a16:colId xmlns:a16="http://schemas.microsoft.com/office/drawing/2014/main" val="3442542434"/>
                    </a:ext>
                  </a:extLst>
                </a:gridCol>
                <a:gridCol w="4601260">
                  <a:extLst>
                    <a:ext uri="{9D8B030D-6E8A-4147-A177-3AD203B41FA5}">
                      <a16:colId xmlns:a16="http://schemas.microsoft.com/office/drawing/2014/main" val="1806399054"/>
                    </a:ext>
                  </a:extLst>
                </a:gridCol>
                <a:gridCol w="3991660">
                  <a:extLst>
                    <a:ext uri="{9D8B030D-6E8A-4147-A177-3AD203B41FA5}">
                      <a16:colId xmlns:a16="http://schemas.microsoft.com/office/drawing/2014/main" val="2107383524"/>
                    </a:ext>
                  </a:extLst>
                </a:gridCol>
                <a:gridCol w="2089710">
                  <a:extLst>
                    <a:ext uri="{9D8B030D-6E8A-4147-A177-3AD203B41FA5}">
                      <a16:colId xmlns:a16="http://schemas.microsoft.com/office/drawing/2014/main" val="22209001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Факторы риска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 и задачи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и мероприятия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273168"/>
                  </a:ext>
                </a:extLst>
              </a:tr>
              <a:tr h="18153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Низкий уровень оснащения школы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материально-технической базы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Задача: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Обновить  материально-техническую базу за счет участия в проекте ЦОС.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Обеспечить обучающихся и педагогических работников доступом к различным информационным системам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Участие в проекте ЦОС.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Директор, заведующий хозяйством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679667"/>
                  </a:ext>
                </a:extLst>
              </a:tr>
              <a:tr h="17548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Дефицит педагогических кадров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Устранение к 2024 году кадрового дефицита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формировать профессионально ориентированных обучающихся;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2) создать систему поддержки молодого учителя в период его профессионального становления.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привлечь молодых педагогов в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школу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Профориентационная работа с выпускниками педагогических колледжей и ВУЗов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2.Посещение ярмарки профессий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Привлечение студентов старших курсов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Переподготовка кадров.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Директор, зам.директора по УР</a:t>
                      </a:r>
                      <a:endParaRPr lang="ru-RU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120780"/>
                  </a:ext>
                </a:extLst>
              </a:tr>
              <a:tr h="1931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Высокая доля обучающихся с ОВЗ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к 2022 году условий для обеспечения психической коррекции недостатков в развитии детей с ОВЗ, оказание помощи детям этой категории в освоении образовательной программы.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создать доступную среду,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обеспечение специальными педагогическими кадрами (педагог-психолог, логопед, дефектолог и др.),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направление педагогов на курсы повышения квалификации по вопросам организации обучения детей с ОВЗ,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 разработка адаптированной основной общеобразовательной программы, рабочих программ педагогов в соответствии с требованиями ФГОС и пр.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Курсы повышения квалификации по работе с детьми ОВЗ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Организация работы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Перевод детей с ОВЗ на обучение по АООП различных форм обучения.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Индивидуальные и групповые формы работы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Зам. директора по УР, учителя-предметники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291" marR="482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036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122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085" y="292232"/>
            <a:ext cx="1175522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3: высокая доля обучающихся с рисками учебной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неуспешности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доли обучающихся 5-9 классов с рисками учебной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неуспешности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концу 2021-2022 учебного года  за счет создания условий для эффективного обучения и повышения мотивации школьников к учебной деятельности.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Мероприятия: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адресных образовательных программ по работе с обучающимися с трудностями в обучении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Частой причиной учебной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неуспешности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обучающихся являются слабая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умений и/или существенные пробелы в базовой предметной подготовке. Диагностика обучающихся с трудностями в учебной деятельности позволит выявить причины затруднений Результаты диагностики могут быть взяты за основу адресной корректировки методики работы учителя и образовательных программ.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технологии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тьюторства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инструмент поддержки обучающихся с трудностями в обучении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образовательной среды, обеспечивающей развитие познавательного интереса каждого обучающегося, становление и развитие предметных,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личностных результатов, проявляющихся в умении ставить и достигать образовательные цели, проектировать и реализовывать индивидуальные образовательные маршруты освоения предметов, индивидуальные образовательные программы, в образовательной самостоятельности и самоорганизации обучающихся.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психологическая поддержка обучающихся с трудностями в обучении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00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дпись 3"/>
          <p:cNvSpPr txBox="1"/>
          <p:nvPr/>
        </p:nvSpPr>
        <p:spPr>
          <a:xfrm>
            <a:off x="1124145" y="128489"/>
            <a:ext cx="10659359" cy="113347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6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1:</a:t>
            </a: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6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устранить к 2024 году кадровый дефицит в образовательной организации за счёт привлечение молодых специалистов через участие в региональном проекте «Земский учитель», профессиональной переподготовки учителей и внедрения практик сетевого взаимодействия (проект</a:t>
            </a:r>
            <a:r>
              <a:rPr lang="ru-RU" sz="16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«Цифровая школа»)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95017" y="1514721"/>
            <a:ext cx="4448323" cy="2867025"/>
            <a:chOff x="0" y="0"/>
            <a:chExt cx="3743325" cy="2867025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0"/>
              <a:ext cx="3743325" cy="428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2200" b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Основные задачи</a:t>
              </a:r>
              <a:endPara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9525" y="447675"/>
              <a:ext cx="3705225" cy="2419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6" name="Скругленный прямоугольник 5"/>
          <p:cNvSpPr/>
          <p:nvPr/>
        </p:nvSpPr>
        <p:spPr>
          <a:xfrm>
            <a:off x="5727747" y="1444854"/>
            <a:ext cx="6055758" cy="31623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Меры и мероприятия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5154587" y="2431675"/>
            <a:ext cx="461914" cy="1036948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06336" y="4993899"/>
            <a:ext cx="11177169" cy="12668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ru-RU" sz="1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Участники программы: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Ответственные за достижение результата: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03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34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24793" y="637099"/>
            <a:ext cx="9907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Разрабатываем среднесрочную рабочую программу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6307" y="958483"/>
            <a:ext cx="6103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программы: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367883"/>
            <a:ext cx="12192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лист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содержать наименование образовательной организации, место для согласования директором (дата, подпись, печать).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Паспорт  (оформляется в таблице)</a:t>
            </a:r>
          </a:p>
          <a:p>
            <a:pPr marL="457200" indent="-457200">
              <a:buAutoNum type="arabicParenR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программы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понятие, которое должно сформировать осознанный образ предвосхищаемого результата и поставить перед администрацией образовательной организации конечную «точку прибытия» в рамках реализации дорожной карты. При постановке целей важно учесть все правила ее описания. В первую очередь цель должна быть конкретная и понятная всем участникам процесса. Кроме того, цель должна быть измеримая, что означает наличие имеющихся или потенциально существующих способов или средств ее измерения (диагностические мониторинги, опросы и аналитика и т.п.). Также цель должна быть достижимая и иметь четкие сроки реализации.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7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35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443" y="966696"/>
            <a:ext cx="1200529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задач в рамках поставленной цели поможет администрации образовательной организации детально составить календарный план-график и определить ответственных за каждое событие и направление деятельности. Исходя из этого, задачи в рамках поставленных целей следует описывать согласно хронологической последовательности и возможности их реализации в установленные срок</a:t>
            </a:r>
          </a:p>
          <a:p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2). Целевые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индикаторы и показатели программы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данного пункта обязательно, поскольку именно оценка действий администрации образовательной организации является индикатором правильности поставленных целей, а также задач, составленных для ее достижения. Показатели для оценки прогресса образовательная организация выбирает самостоятельно в рамках своей программы по выходу из кризисной ситуации. Показатели могут быть как качественными, так и количественными, они обязательно должны соответствовать цели и не иметь негативных последствий для участников образовательного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100344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36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6307" y="953651"/>
            <a:ext cx="1184229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Методы сбора и обработки информации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пункт важен для измерения поставленной цели. Сбор или мониторинг данных способен доказать или опровергнуть правильность управленческих решений администрации образовательной организации, а также поможет скорректировать или поставить перед командой новые задачи</a:t>
            </a:r>
          </a:p>
          <a:p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Сроки и этапы реализации программы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разделе следует указать этапы реализации программы и сроки их реализации</a:t>
            </a:r>
          </a:p>
          <a:p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Основные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или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программы/перечень подпрограмм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разделе следует перечислить основные мероприятия, которые планируется проводить для достижения поставленной цели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в образовательной организации выявлено несколько рисков, в данном разделе следует перечислить эти риски в виде подпрограмм, в дальнейшем для каждой подпрограммы должны быть определены цель и задачи, показатели, методы сбора данных, перечень мер и/или мероприятий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80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37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6307" y="1177249"/>
            <a:ext cx="1185172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Ожидаемые конечные результаты реализации программы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разделе нужно кратко описать ожидаемые конечные результаты реализации программы в соответствии с целью и задачами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Исполнители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указать, кто из участников образовательного процесса будет принимать участие в реализации программы развития ОО (коллектив школы, совет родителей (законных представителей), обучающиеся и пр.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Порядок управления реализацией программы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пункте необходимо указать, каким образом будет происходить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корректировка программы развития, кто осуществляет управление реализацией программы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73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38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32783" y="1676885"/>
            <a:ext cx="121127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Основные цель и задачи Среднесрочной программы, сроки и этапы ее реализации, перечень целевых индикаторов и показателей, отражающих ход ее выполнения 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программы является… описание цели… 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Указанная цель будет достигнута в процессе решения следующих задач: описание задач… </a:t>
            </a:r>
          </a:p>
          <a:p>
            <a:endParaRPr lang="ru-RU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цели и задачи в отношении установленных рисков будут решены школой до </a:t>
            </a:r>
            <a:r>
              <a:rPr lang="ru-RU" sz="2400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конца 2022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года? </a:t>
            </a:r>
          </a:p>
          <a:p>
            <a:endParaRPr lang="ru-RU" sz="24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показатели и индикаторы цели – как школа узнает об успешном решении задач?</a:t>
            </a:r>
            <a:endParaRPr lang="ru-RU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8792" y="1121790"/>
            <a:ext cx="10633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Основное содержание программы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2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39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443" y="868897"/>
            <a:ext cx="120052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dirty="0" smtClean="0"/>
              <a:t>.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Среднесрочной программы и направления, обеспечивающие реализацию ее задач Решение задач программы обеспечивается путем реализации системы соответствующих мероприятий и комплексных проектов/подпрограмм –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антирисковых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по соответствующим направлениям риска, активированным школой.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324473"/>
              </p:ext>
            </p:extLst>
          </p:nvPr>
        </p:nvGraphicFramePr>
        <p:xfrm>
          <a:off x="107443" y="2852386"/>
          <a:ext cx="11814012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710">
                  <a:extLst>
                    <a:ext uri="{9D8B030D-6E8A-4147-A177-3AD203B41FA5}">
                      <a16:colId xmlns:a16="http://schemas.microsoft.com/office/drawing/2014/main" val="1911720298"/>
                    </a:ext>
                  </a:extLst>
                </a:gridCol>
                <a:gridCol w="1248722">
                  <a:extLst>
                    <a:ext uri="{9D8B030D-6E8A-4147-A177-3AD203B41FA5}">
                      <a16:colId xmlns:a16="http://schemas.microsoft.com/office/drawing/2014/main" val="3758905158"/>
                    </a:ext>
                  </a:extLst>
                </a:gridCol>
                <a:gridCol w="2220341">
                  <a:extLst>
                    <a:ext uri="{9D8B030D-6E8A-4147-A177-3AD203B41FA5}">
                      <a16:colId xmlns:a16="http://schemas.microsoft.com/office/drawing/2014/main" val="955627262"/>
                    </a:ext>
                  </a:extLst>
                </a:gridCol>
                <a:gridCol w="1395168">
                  <a:extLst>
                    <a:ext uri="{9D8B030D-6E8A-4147-A177-3AD203B41FA5}">
                      <a16:colId xmlns:a16="http://schemas.microsoft.com/office/drawing/2014/main" val="3828307937"/>
                    </a:ext>
                  </a:extLst>
                </a:gridCol>
                <a:gridCol w="1583703">
                  <a:extLst>
                    <a:ext uri="{9D8B030D-6E8A-4147-A177-3AD203B41FA5}">
                      <a16:colId xmlns:a16="http://schemas.microsoft.com/office/drawing/2014/main" val="3600933561"/>
                    </a:ext>
                  </a:extLst>
                </a:gridCol>
                <a:gridCol w="1819373">
                  <a:extLst>
                    <a:ext uri="{9D8B030D-6E8A-4147-A177-3AD203B41FA5}">
                      <a16:colId xmlns:a16="http://schemas.microsoft.com/office/drawing/2014/main" val="4079112603"/>
                    </a:ext>
                  </a:extLst>
                </a:gridCol>
                <a:gridCol w="1419995">
                  <a:extLst>
                    <a:ext uri="{9D8B030D-6E8A-4147-A177-3AD203B41FA5}">
                      <a16:colId xmlns:a16="http://schemas.microsoft.com/office/drawing/2014/main" val="808798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в соответствии с риском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реализации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реализации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 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50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4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831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53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40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6307" y="1859340"/>
            <a:ext cx="1176688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 Механизм реализации программы 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Руководителем программы является руководитель ОО, который несет персональную ответственность за ее реализацию, конечные результаты, целевое и эффективное использование выделяемых на выполнение программы финансовых средств (финансовый раздел программы опционален для участников проекта), а также определяет формы и методы управления реализацией программы. В ходе выполнения программы допускается уточнение целевых показателей и расходов на ее реализацию, совершенствование механизма реализации программы.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83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41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6307" y="1064585"/>
            <a:ext cx="1161382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антирисковых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 –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конкретные задачи и мероприятия, которые должны быть согласованы с показателями, описанными в Среднесрочной программе развития, и целями, указанными в Концепции развития школы. 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разделы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Антирисковой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программы: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Программы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антирисковых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 (в соответствии с «рисковым профилем» ОО).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реализации программы.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показатели.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сбора и обработки информации.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реализации программы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Меры/мероприятия по достижению цели и задач.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конечные результаты реализации программы.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Исполнители. 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Приложение. Дорожная карта реализации Программы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антирисковых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</a:t>
            </a:r>
          </a:p>
          <a:p>
            <a:pPr marL="457200" indent="-457200">
              <a:buAutoNum type="arabicPeriod"/>
            </a:pP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9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Фот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86311"/>
            <a:ext cx="738089" cy="73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 txBox="1">
            <a:spLocks/>
          </p:cNvSpPr>
          <p:nvPr/>
        </p:nvSpPr>
        <p:spPr>
          <a:xfrm>
            <a:off x="186307" y="-461672"/>
            <a:ext cx="12005693" cy="1090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spc="0" noProof="1" smtClean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МИНИСТЕРСТВО ОБРАЗОВАНИЯ И НАУКИ САМАРСКОЙ ОБЛАСТИ</a:t>
            </a:r>
            <a:endParaRPr lang="ru-RU" sz="1400" b="1" spc="0" noProof="1">
              <a:solidFill>
                <a:srgbClr val="00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C46E0C70-FE8E-AF42-9AFD-31FD2D572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5287" y="115278"/>
            <a:ext cx="687452" cy="6756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4793" y="321489"/>
            <a:ext cx="4091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РАЗВИТИЯ ОБРАЗОВАНИЯ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EAF17-FD30-443C-9A16-C0B9908AE73C}" type="slidenum">
              <a:rPr lang="ru-RU" smtClean="0"/>
              <a:t>42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436016" y="1192194"/>
            <a:ext cx="10375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реализации Программы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антирисковых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34754"/>
              </p:ext>
            </p:extLst>
          </p:nvPr>
        </p:nvGraphicFramePr>
        <p:xfrm>
          <a:off x="687373" y="2055120"/>
          <a:ext cx="1095473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026">
                  <a:extLst>
                    <a:ext uri="{9D8B030D-6E8A-4147-A177-3AD203B41FA5}">
                      <a16:colId xmlns:a16="http://schemas.microsoft.com/office/drawing/2014/main" val="3593393421"/>
                    </a:ext>
                  </a:extLst>
                </a:gridCol>
                <a:gridCol w="2968473">
                  <a:extLst>
                    <a:ext uri="{9D8B030D-6E8A-4147-A177-3AD203B41FA5}">
                      <a16:colId xmlns:a16="http://schemas.microsoft.com/office/drawing/2014/main" val="2040371447"/>
                    </a:ext>
                  </a:extLst>
                </a:gridCol>
                <a:gridCol w="1696472">
                  <a:extLst>
                    <a:ext uri="{9D8B030D-6E8A-4147-A177-3AD203B41FA5}">
                      <a16:colId xmlns:a16="http://schemas.microsoft.com/office/drawing/2014/main" val="1686224661"/>
                    </a:ext>
                  </a:extLst>
                </a:gridCol>
                <a:gridCol w="1932495">
                  <a:extLst>
                    <a:ext uri="{9D8B030D-6E8A-4147-A177-3AD203B41FA5}">
                      <a16:colId xmlns:a16="http://schemas.microsoft.com/office/drawing/2014/main" val="2598563908"/>
                    </a:ext>
                  </a:extLst>
                </a:gridCol>
                <a:gridCol w="1640264">
                  <a:extLst>
                    <a:ext uri="{9D8B030D-6E8A-4147-A177-3AD203B41FA5}">
                      <a16:colId xmlns:a16="http://schemas.microsoft.com/office/drawing/2014/main" val="2698965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реализации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 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81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90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85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741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43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1092517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53" y="167872"/>
            <a:ext cx="2564092" cy="1280507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8576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2320"/>
            <a:ext cx="12192000" cy="7472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Риск: Низкий уровень предметной и методической компетентности педагогов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686" y="650449"/>
            <a:ext cx="11896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к 2024 году обновлённой системы непрерывного профессионального развития и роста педагогов, направленной на реализацию методической системы обучения, обеспечивающей повышение образовательных результатов обучающихся  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-1" y="1850778"/>
          <a:ext cx="121920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0785">
                  <a:extLst>
                    <a:ext uri="{9D8B030D-6E8A-4147-A177-3AD203B41FA5}">
                      <a16:colId xmlns:a16="http://schemas.microsoft.com/office/drawing/2014/main" val="3886514981"/>
                    </a:ext>
                  </a:extLst>
                </a:gridCol>
                <a:gridCol w="3893270">
                  <a:extLst>
                    <a:ext uri="{9D8B030D-6E8A-4147-A177-3AD203B41FA5}">
                      <a16:colId xmlns:a16="http://schemas.microsoft.com/office/drawing/2014/main" val="1196470840"/>
                    </a:ext>
                  </a:extLst>
                </a:gridCol>
                <a:gridCol w="4857945">
                  <a:extLst>
                    <a:ext uri="{9D8B030D-6E8A-4147-A177-3AD203B41FA5}">
                      <a16:colId xmlns:a16="http://schemas.microsoft.com/office/drawing/2014/main" val="294015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контроля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54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Инновационная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системы непрерывного профессионального развития и роста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педагогов в школе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 работа проектной группы. Методический совет. Педагогический совет. 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Приказ, графическое и текстовое описание модели. Фото и видео материалы. Протоколы заседаний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06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педагогов,  реализовавших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или реализующих свои ИОМ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Стратегические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проектные сессии, </a:t>
                      </a:r>
                      <a:r>
                        <a:rPr lang="ru-RU" sz="2000" b="1" baseline="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воркшопы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обучающие и методические семинары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ИОМ педагогов. Программа ПР. Отчёты педагогов о реализации ИОМ. Удостоверения и сертификаты.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86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 работающих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методической системе обучения (МСО), обеспечивающей  повышение образовательных результатов обучающихся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Научно-практические конференции. Фестивали, конкурсы,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выставки. 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дни с открытыми уроками, мастер-классами. Взаимопосещение уроков,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творческих мастерских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Описанные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учителями МСО. Публикации в научно-методических изданиях. Наличие методических разработок, материалов педагогов. Фото- и видеоматериалы.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Экспертные листы, карты оценки открытых уроков, мастер-классов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000308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03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2320"/>
            <a:ext cx="12192000" cy="7472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Риск: Низкий уровень предметной и методической компетентности педагогов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686" y="650449"/>
            <a:ext cx="11896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к 2024 году обновлённой системы непрерывного профессионального развития и роста педагогов, направленной на реализацию методической системы обучения, обеспечивающей повышение образовательных результатов обучающихся  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39690"/>
              </p:ext>
            </p:extLst>
          </p:nvPr>
        </p:nvGraphicFramePr>
        <p:xfrm>
          <a:off x="-1" y="1850778"/>
          <a:ext cx="121920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2248">
                  <a:extLst>
                    <a:ext uri="{9D8B030D-6E8A-4147-A177-3AD203B41FA5}">
                      <a16:colId xmlns:a16="http://schemas.microsoft.com/office/drawing/2014/main" val="3886514981"/>
                    </a:ext>
                  </a:extLst>
                </a:gridCol>
                <a:gridCol w="4081807">
                  <a:extLst>
                    <a:ext uri="{9D8B030D-6E8A-4147-A177-3AD203B41FA5}">
                      <a16:colId xmlns:a16="http://schemas.microsoft.com/office/drawing/2014/main" val="1196470840"/>
                    </a:ext>
                  </a:extLst>
                </a:gridCol>
                <a:gridCol w="4857945">
                  <a:extLst>
                    <a:ext uri="{9D8B030D-6E8A-4147-A177-3AD203B41FA5}">
                      <a16:colId xmlns:a16="http://schemas.microsoft.com/office/drawing/2014/main" val="294015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контроля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54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17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 принявших участие в различных профессиональных конкурсах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Профессиональные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конкурсы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Дипломы, грамоты. Фото и видео материалы. Конкурсные материалы педагогов.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610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 повысивших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свои профессиональные компетенции</a:t>
                      </a:r>
                    </a:p>
                    <a:p>
                      <a:pPr algn="just"/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(диагностика) профессиональных компетенций педагогов.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Методики диагностики профессиональных компетенций.</a:t>
                      </a:r>
                    </a:p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Аналитическая справка по результатам диагностики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1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образовательных результатов обучающихся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</a:t>
                      </a:r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обученности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обучающихся 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Аналитические справки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результатам диагностики </a:t>
                      </a:r>
                      <a:r>
                        <a:rPr lang="ru-RU" sz="2000" b="1" baseline="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обученности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53626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72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548" y="101774"/>
            <a:ext cx="11811786" cy="10200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среднесрочной программы и направления, обеспечивающие реализацию её задач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46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606482"/>
              </p:ext>
            </p:extLst>
          </p:nvPr>
        </p:nvGraphicFramePr>
        <p:xfrm>
          <a:off x="-67562" y="1121790"/>
          <a:ext cx="12192005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8399">
                  <a:extLst>
                    <a:ext uri="{9D8B030D-6E8A-4147-A177-3AD203B41FA5}">
                      <a16:colId xmlns:a16="http://schemas.microsoft.com/office/drawing/2014/main" val="1290043492"/>
                    </a:ext>
                  </a:extLst>
                </a:gridCol>
                <a:gridCol w="2007910">
                  <a:extLst>
                    <a:ext uri="{9D8B030D-6E8A-4147-A177-3AD203B41FA5}">
                      <a16:colId xmlns:a16="http://schemas.microsoft.com/office/drawing/2014/main" val="4148703787"/>
                    </a:ext>
                  </a:extLst>
                </a:gridCol>
                <a:gridCol w="1970202">
                  <a:extLst>
                    <a:ext uri="{9D8B030D-6E8A-4147-A177-3AD203B41FA5}">
                      <a16:colId xmlns:a16="http://schemas.microsoft.com/office/drawing/2014/main" val="2838088221"/>
                    </a:ext>
                  </a:extLst>
                </a:gridCol>
                <a:gridCol w="961534">
                  <a:extLst>
                    <a:ext uri="{9D8B030D-6E8A-4147-A177-3AD203B41FA5}">
                      <a16:colId xmlns:a16="http://schemas.microsoft.com/office/drawing/2014/main" val="2386470490"/>
                    </a:ext>
                  </a:extLst>
                </a:gridCol>
                <a:gridCol w="3176833">
                  <a:extLst>
                    <a:ext uri="{9D8B030D-6E8A-4147-A177-3AD203B41FA5}">
                      <a16:colId xmlns:a16="http://schemas.microsoft.com/office/drawing/2014/main" val="898566770"/>
                    </a:ext>
                  </a:extLst>
                </a:gridCol>
                <a:gridCol w="1357459">
                  <a:extLst>
                    <a:ext uri="{9D8B030D-6E8A-4147-A177-3AD203B41FA5}">
                      <a16:colId xmlns:a16="http://schemas.microsoft.com/office/drawing/2014/main" val="2357728976"/>
                    </a:ext>
                  </a:extLst>
                </a:gridCol>
                <a:gridCol w="1019668">
                  <a:extLst>
                    <a:ext uri="{9D8B030D-6E8A-4147-A177-3AD203B41FA5}">
                      <a16:colId xmlns:a16="http://schemas.microsoft.com/office/drawing/2014/main" val="181804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в </a:t>
                      </a:r>
                      <a:r>
                        <a:rPr lang="ru-RU" sz="18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соответ-ии</a:t>
                      </a:r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риском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реализации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 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043072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уровня предметной и методической компетентности педагогов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Разработать инновационную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системы непрерывного профессионального развития и роста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педагогов в школе</a:t>
                      </a:r>
                      <a:endParaRPr lang="ru-RU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проектной группы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приказ, графическое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текстовое описание на сайте школы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15795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Методический совет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протокол заседания методического совета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02886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Педагогический совет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протокол заседания педагогического совета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педколлектив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1444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Создать педагогическое обучающееся сообщество учителей школы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Стратегическая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сессия «Возьми свою высоту!»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ИОМ, программа профессионального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роста педагогов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3081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Методический день «…..»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Программа, разработки уроков, экспертные листы, фотоматериалы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70004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Обучающий семинар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……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дидактические материалы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764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09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5414"/>
            <a:ext cx="12192000" cy="14045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реализации программы антикризисных мер «</a:t>
            </a: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предметной и методической компетентности </a:t>
            </a: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педагогов»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47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901809"/>
              </p:ext>
            </p:extLst>
          </p:nvPr>
        </p:nvGraphicFramePr>
        <p:xfrm>
          <a:off x="0" y="1643493"/>
          <a:ext cx="12192000" cy="48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2054">
                  <a:extLst>
                    <a:ext uri="{9D8B030D-6E8A-4147-A177-3AD203B41FA5}">
                      <a16:colId xmlns:a16="http://schemas.microsoft.com/office/drawing/2014/main" val="1645618803"/>
                    </a:ext>
                  </a:extLst>
                </a:gridCol>
                <a:gridCol w="4590853">
                  <a:extLst>
                    <a:ext uri="{9D8B030D-6E8A-4147-A177-3AD203B41FA5}">
                      <a16:colId xmlns:a16="http://schemas.microsoft.com/office/drawing/2014/main" val="4120849167"/>
                    </a:ext>
                  </a:extLst>
                </a:gridCol>
                <a:gridCol w="1168924">
                  <a:extLst>
                    <a:ext uri="{9D8B030D-6E8A-4147-A177-3AD203B41FA5}">
                      <a16:colId xmlns:a16="http://schemas.microsoft.com/office/drawing/2014/main" val="2253206860"/>
                    </a:ext>
                  </a:extLst>
                </a:gridCol>
                <a:gridCol w="1875934">
                  <a:extLst>
                    <a:ext uri="{9D8B030D-6E8A-4147-A177-3AD203B41FA5}">
                      <a16:colId xmlns:a16="http://schemas.microsoft.com/office/drawing/2014/main" val="3701069357"/>
                    </a:ext>
                  </a:extLst>
                </a:gridCol>
                <a:gridCol w="1794235">
                  <a:extLst>
                    <a:ext uri="{9D8B030D-6E8A-4147-A177-3AD203B41FA5}">
                      <a16:colId xmlns:a16="http://schemas.microsoft.com/office/drawing/2014/main" val="465840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400533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Разработать инновационную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системы непрерывного профессионального развития и роста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педагогов в школе</a:t>
                      </a:r>
                      <a:endParaRPr lang="ru-RU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проектной группы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3138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проектной группы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4988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Методический совет: обсуждение модели системы….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6648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Педагогический совет: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утверждение новой модели …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педколлектив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05969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Создать педагогическое обучающееся сообщество учителей школы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Стратегическая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сессия «Возьми свою высоту!»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педколлектив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0735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Методический день: «Повышение качества урока через применение технологии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формирующего оценивания»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6215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 семинар «Методические аспекты реализации дифференциации и индивидуализации</a:t>
                      </a:r>
                      <a:r>
                        <a:rPr lang="ru-RU" sz="18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обучения на уроке»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278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32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2320"/>
            <a:ext cx="12192000" cy="74723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Риск: Низкий уровень учебной мотивации обучающихся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686" y="650449"/>
            <a:ext cx="11896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к концу 2021 года доли обучающихся 5-8 классов с высоким и средним уровнем внутренней учебной мотивации на 15% с помощью формирующего оценивания и воспитывающего обучения   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-1" y="1850778"/>
          <a:ext cx="121920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2822">
                  <a:extLst>
                    <a:ext uri="{9D8B030D-6E8A-4147-A177-3AD203B41FA5}">
                      <a16:colId xmlns:a16="http://schemas.microsoft.com/office/drawing/2014/main" val="3886514981"/>
                    </a:ext>
                  </a:extLst>
                </a:gridCol>
                <a:gridCol w="4758179">
                  <a:extLst>
                    <a:ext uri="{9D8B030D-6E8A-4147-A177-3AD203B41FA5}">
                      <a16:colId xmlns:a16="http://schemas.microsoft.com/office/drawing/2014/main" val="1196470840"/>
                    </a:ext>
                  </a:extLst>
                </a:gridCol>
                <a:gridCol w="4190999">
                  <a:extLst>
                    <a:ext uri="{9D8B030D-6E8A-4147-A177-3AD203B41FA5}">
                      <a16:colId xmlns:a16="http://schemas.microsoft.com/office/drawing/2014/main" val="294015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контроля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54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 обучившихся на семинарах, КПК по целевым программам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 семинары, КПК по программам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ДПО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Удостоверения и сертификаты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54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оформленная программа мониторинга учебной мотивации обучающихся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программы мониторинга учебной мотивации обучающихся 5-8 классов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Сайт школы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01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 5-8 классов повысивших учебную мотивацию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учебной мотивации обучающихся 5-8 классов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Аналитическая справка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4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 освоивших и применяющих технологию формирующего оценивания (ТФО) на уроках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Проектировочные сессии. Взаимопосещение уроков. Методические дни с открытыми уроками, мастер-классами. 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разработки уроков с применением ТФО. Фото- и видеоматериалы. Карты оценки применения ТФО. Публикации педагогов.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067780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14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2320"/>
            <a:ext cx="12192000" cy="74723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Риск: Низкий уровень учебной мотивации обучающихся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686" y="650449"/>
            <a:ext cx="11896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к концу 2021 года доли обучающихся 5-8 классов с высоким и средним уровнем внутренней учебной мотивации на 15% с помощью формирующего оценивания и воспитывающего обучения   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-1" y="1850778"/>
          <a:ext cx="121920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2822">
                  <a:extLst>
                    <a:ext uri="{9D8B030D-6E8A-4147-A177-3AD203B41FA5}">
                      <a16:colId xmlns:a16="http://schemas.microsoft.com/office/drawing/2014/main" val="3886514981"/>
                    </a:ext>
                  </a:extLst>
                </a:gridCol>
                <a:gridCol w="4091233">
                  <a:extLst>
                    <a:ext uri="{9D8B030D-6E8A-4147-A177-3AD203B41FA5}">
                      <a16:colId xmlns:a16="http://schemas.microsoft.com/office/drawing/2014/main" val="1196470840"/>
                    </a:ext>
                  </a:extLst>
                </a:gridCol>
                <a:gridCol w="4857945">
                  <a:extLst>
                    <a:ext uri="{9D8B030D-6E8A-4147-A177-3AD203B41FA5}">
                      <a16:colId xmlns:a16="http://schemas.microsoft.com/office/drawing/2014/main" val="294015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контроля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54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 освоивших и применяющих технологию личностно-ориентированного (ЛОО) и развивающего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обучения (ТРО)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Проектировочные сессии. Взаимопосещение уроков. Методические дни с открытыми уроками, мастер-классами. </a:t>
                      </a:r>
                    </a:p>
                    <a:p>
                      <a:pPr algn="just"/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разработки уроков с применением ТЛОО и ТРО. Фото- и видеоматериалы. Карты оценки применения ТЛОО и ТРО. Публикации педагогов.</a:t>
                      </a:r>
                    </a:p>
                    <a:p>
                      <a:pPr algn="just"/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86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 5-8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классов с высоким и средним уровнем внутренней учебной мотивацией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программы мониторинга учебной мотивации обучающихся.</a:t>
                      </a:r>
                    </a:p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диагностики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учебной мотивации обучающихся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етодики диагностики учебной мотивации обучающихся. Аналитические справки по результатам диагностики</a:t>
                      </a:r>
                      <a:endParaRPr lang="ru-RU" sz="2000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000308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20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2320"/>
            <a:ext cx="12192000" cy="74723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Риск: Высокая доля обучающихся с рисками учебной неуспешности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686" y="650449"/>
            <a:ext cx="11896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понижение к концу 2021 года доли обучающихся 5-8 классов с рисками учебной неуспешности на 15% с помощью применения адресной дифференцированной помощи, психолого-педагогической поддержки   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-1" y="1850778"/>
          <a:ext cx="1219200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2822">
                  <a:extLst>
                    <a:ext uri="{9D8B030D-6E8A-4147-A177-3AD203B41FA5}">
                      <a16:colId xmlns:a16="http://schemas.microsoft.com/office/drawing/2014/main" val="3886514981"/>
                    </a:ext>
                  </a:extLst>
                </a:gridCol>
                <a:gridCol w="4741682">
                  <a:extLst>
                    <a:ext uri="{9D8B030D-6E8A-4147-A177-3AD203B41FA5}">
                      <a16:colId xmlns:a16="http://schemas.microsoft.com/office/drawing/2014/main" val="1196470840"/>
                    </a:ext>
                  </a:extLst>
                </a:gridCol>
                <a:gridCol w="4207496">
                  <a:extLst>
                    <a:ext uri="{9D8B030D-6E8A-4147-A177-3AD203B41FA5}">
                      <a16:colId xmlns:a16="http://schemas.microsoft.com/office/drawing/2014/main" val="294015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контроля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54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 обучившихся на семинарах, КПК по целевым программам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 семинара, КПК по программам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ДПО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Удостоверения и сертификаты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54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 5-8 классов прошедших через психолого-педагогические тренинги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концепции и  программы психолого-педагогической поддержки (ППП) обучающихся с рисками учебной неуспешности. Психолого-педагогические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тренинги для обучающихся.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Концепция и программа ППП обучающихся с рисками школьной неуспешности. Фото-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видеоматериалы. Листы обратной связи по результатам тренинга.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01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педагогов освоивших и применяющих  адресную дифференцированную помощь (АДП) обучающимся с рисками учебной неуспешности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Проектировочные сессии. Взаимопосещение уроков. Методические дни с открытыми уроками, мастер-классами. 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Методические разработки уроков с применением АДП. Фото- и видеоматериалы. Карты оценки применения АДП. Публикации педагогов.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067780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52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6904"/>
            <a:ext cx="12192000" cy="7472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Риск: Низкий уровень вовлечённости родителей в оказание помощи и поддержки детям в процессе обучения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" y="702296"/>
            <a:ext cx="12192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на 12% к концу 2021 года доли родителей обучающихся 7-9 классов с рисками учебной неуспешности   к   оказанию им помощи и поддержки в процессе обучения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-1" y="1850778"/>
          <a:ext cx="121920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1376">
                  <a:extLst>
                    <a:ext uri="{9D8B030D-6E8A-4147-A177-3AD203B41FA5}">
                      <a16:colId xmlns:a16="http://schemas.microsoft.com/office/drawing/2014/main" val="3886514981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1196470840"/>
                    </a:ext>
                  </a:extLst>
                </a:gridCol>
                <a:gridCol w="3705224">
                  <a:extLst>
                    <a:ext uri="{9D8B030D-6E8A-4147-A177-3AD203B41FA5}">
                      <a16:colId xmlns:a16="http://schemas.microsoft.com/office/drawing/2014/main" val="2940157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контроля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54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разработанная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программа взаимодействия школы с родителями обучающихся 7-9 классов</a:t>
                      </a:r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программы взаимодействия школы с родителями обучающихся 7-9 классов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Протокол заседания педагогического совета.</a:t>
                      </a:r>
                    </a:p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Сайт школы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54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родителей обучающихся 7-9 классов с рисками учебной неуспешности взаимодействующих</a:t>
                      </a:r>
                      <a:r>
                        <a:rPr lang="ru-RU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 школой</a:t>
                      </a:r>
                      <a:endParaRPr lang="ru-RU" b="1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мероприятий</a:t>
                      </a:r>
                      <a:r>
                        <a:rPr lang="ru-RU" sz="2000" b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родителями: родительские собрания, консультации, родительская конференция, дни открытых дверей, праздники, конкурсы …..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Разработки сценариев мероприятий. Листы обратной связи: отзывы родителей. Листы регистрации. Фото- и видеоматериалы.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01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endParaRPr lang="ru-RU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20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067780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842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43B58-F308-4BD1-8A50-2373D88C001B}" type="slidenum">
              <a:rPr lang="ru-RU" smtClean="0"/>
              <a:t>52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976263" y="694357"/>
            <a:ext cx="70841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«Если вы хотите в чём-то преуспеть, стоит искать новые пути, а не идти проторёнными путями уже кем-то достигнутого успеха»</a:t>
            </a:r>
          </a:p>
          <a:p>
            <a:pPr algn="r"/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Рокфеллер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cdn1.ozone.ru/s3/multimedia-l/60273471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64" y="217208"/>
            <a:ext cx="4004964" cy="621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72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4804</Words>
  <Application>Microsoft Office PowerPoint</Application>
  <PresentationFormat>Широкоэкранный</PresentationFormat>
  <Paragraphs>549</Paragraphs>
  <Slides>52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9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О работе со школами с низкими образовательными результатами</vt:lpstr>
      <vt:lpstr>Количество школ с низкими образовательными результатами (далее – шнор), определенных ФИОКО по результатам оценочных процедур, проводимых рособрнадзором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ВВЕДЕНИЕ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Риск: Низкий уровень предметной и методической компетентности педагогов</vt:lpstr>
      <vt:lpstr>Риск: Низкий уровень предметной и методической компетентности педагогов</vt:lpstr>
      <vt:lpstr>Мероприятия среднесрочной программы и направления, обеспечивающие реализацию её задач</vt:lpstr>
      <vt:lpstr> Дорожная карта реализации программы антикризисных мер «Повышение уровня предметной и методической компетентности педагогов» </vt:lpstr>
      <vt:lpstr>Риск: Низкий уровень учебной мотивации обучающихся</vt:lpstr>
      <vt:lpstr>Риск: Низкий уровень учебной мотивации обучающихся</vt:lpstr>
      <vt:lpstr>Риск: Высокая доля обучающихся с рисками учебной неуспешности</vt:lpstr>
      <vt:lpstr>Риск: Низкий уровень вовлечённости родителей в оказание помощи и поддержки детям в процессе обучения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работе со школами с низкими образовательными результатами</dc:title>
  <dc:creator>home</dc:creator>
  <cp:lastModifiedBy>home</cp:lastModifiedBy>
  <cp:revision>92</cp:revision>
  <dcterms:created xsi:type="dcterms:W3CDTF">2021-12-01T03:55:56Z</dcterms:created>
  <dcterms:modified xsi:type="dcterms:W3CDTF">2021-12-01T12:10:30Z</dcterms:modified>
</cp:coreProperties>
</file>