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7" r:id="rId9"/>
    <p:sldId id="262" r:id="rId10"/>
    <p:sldId id="263" r:id="rId11"/>
    <p:sldId id="268" r:id="rId12"/>
    <p:sldId id="272" r:id="rId13"/>
    <p:sldId id="269" r:id="rId14"/>
    <p:sldId id="270" r:id="rId15"/>
    <p:sldId id="273" r:id="rId16"/>
    <p:sldId id="274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TOPIC OF OUR LESSON IS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EATING OUT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1026" name="Picture 2" descr="C:\Users\User\Desktop\bbc\britannia-pub-kensington-9-1200x800-optimis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420888"/>
            <a:ext cx="6192688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821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aim of the lesson is: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250000"/>
              </a:lnSpc>
            </a:pPr>
            <a:r>
              <a:rPr lang="en-US" dirty="0" smtClean="0"/>
              <a:t>To speak about food and drinks</a:t>
            </a:r>
          </a:p>
          <a:p>
            <a:pPr algn="ctr">
              <a:lnSpc>
                <a:spcPct val="250000"/>
              </a:lnSpc>
            </a:pPr>
            <a:r>
              <a:rPr lang="en-US" dirty="0" smtClean="0"/>
              <a:t>To learn to make an order in a cafe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4792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Do people eat at home?</a:t>
            </a:r>
          </a:p>
          <a:p>
            <a:r>
              <a:rPr lang="en-US" dirty="0" smtClean="0"/>
              <a:t>Can people eat in a restaurant?</a:t>
            </a:r>
          </a:p>
          <a:p>
            <a:r>
              <a:rPr lang="en-US" dirty="0" smtClean="0"/>
              <a:t>Can people eat in </a:t>
            </a:r>
            <a:r>
              <a:rPr lang="en-US" dirty="0" err="1" smtClean="0"/>
              <a:t>Mc</a:t>
            </a:r>
            <a:r>
              <a:rPr lang="en-US" dirty="0" smtClean="0"/>
              <a:t> Donald`s?</a:t>
            </a:r>
          </a:p>
          <a:p>
            <a:r>
              <a:rPr lang="en-US" dirty="0" smtClean="0"/>
              <a:t>Can they eat in a pub?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4467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going to a cafe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Translate from Russian into English</a:t>
            </a:r>
          </a:p>
          <a:p>
            <a:pPr marL="0" indent="0">
              <a:buNone/>
            </a:pPr>
            <a:r>
              <a:rPr lang="ru-RU" dirty="0" smtClean="0"/>
              <a:t>Торт  </a:t>
            </a:r>
          </a:p>
          <a:p>
            <a:pPr marL="0" indent="0">
              <a:buNone/>
            </a:pPr>
            <a:r>
              <a:rPr lang="ru-RU" dirty="0" smtClean="0"/>
              <a:t>Печенье</a:t>
            </a:r>
          </a:p>
          <a:p>
            <a:pPr marL="0" indent="0">
              <a:buNone/>
            </a:pPr>
            <a:r>
              <a:rPr lang="ru-RU" dirty="0" smtClean="0"/>
              <a:t>Лимонад</a:t>
            </a:r>
          </a:p>
          <a:p>
            <a:pPr marL="0" indent="0">
              <a:buNone/>
            </a:pPr>
            <a:r>
              <a:rPr lang="ru-RU" dirty="0" smtClean="0"/>
              <a:t>Вода</a:t>
            </a:r>
          </a:p>
          <a:p>
            <a:pPr marL="0" indent="0">
              <a:buNone/>
            </a:pPr>
            <a:r>
              <a:rPr lang="ru-RU" dirty="0" smtClean="0"/>
              <a:t>Кока-кола</a:t>
            </a:r>
          </a:p>
          <a:p>
            <a:pPr marL="0" indent="0">
              <a:buNone/>
            </a:pPr>
            <a:r>
              <a:rPr lang="ru-RU" dirty="0" smtClean="0"/>
              <a:t>Мороженое</a:t>
            </a:r>
          </a:p>
          <a:p>
            <a:pPr marL="0" indent="0">
              <a:buNone/>
            </a:pPr>
            <a:r>
              <a:rPr lang="ru-RU" dirty="0" smtClean="0"/>
              <a:t>Сок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451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going to a cafe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353" y="1752600"/>
            <a:ext cx="5821293" cy="4373563"/>
          </a:xfrm>
        </p:spPr>
      </p:pic>
      <p:pic>
        <p:nvPicPr>
          <p:cNvPr id="9" name="04 - Ex. 1a, p. 9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3738" y="59880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27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1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Look at the picture and fill in the gaps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132856"/>
            <a:ext cx="4038600" cy="3456384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A carton of ______</a:t>
            </a:r>
          </a:p>
          <a:p>
            <a:pPr marL="114300" indent="0">
              <a:buNone/>
            </a:pPr>
            <a:r>
              <a:rPr lang="en-US" dirty="0" smtClean="0"/>
              <a:t>A box of  _______</a:t>
            </a:r>
          </a:p>
          <a:p>
            <a:pPr marL="114300" indent="0">
              <a:buNone/>
            </a:pPr>
            <a:r>
              <a:rPr lang="en-US" dirty="0" smtClean="0"/>
              <a:t>A bowl  of______</a:t>
            </a:r>
          </a:p>
          <a:p>
            <a:pPr marL="114300" indent="0">
              <a:buNone/>
            </a:pPr>
            <a:r>
              <a:rPr lang="en-US" dirty="0" smtClean="0"/>
              <a:t>A glass of ______</a:t>
            </a:r>
          </a:p>
          <a:p>
            <a:pPr marL="114300" indent="0">
              <a:buNone/>
            </a:pPr>
            <a:r>
              <a:rPr lang="en-US" dirty="0" smtClean="0"/>
              <a:t>A packet of ______</a:t>
            </a:r>
          </a:p>
          <a:p>
            <a:pPr marL="114300" indent="0">
              <a:buNone/>
            </a:pPr>
            <a:r>
              <a:rPr lang="en-US" dirty="0" smtClean="0"/>
              <a:t>A bottle of ______</a:t>
            </a:r>
            <a:endParaRPr lang="ru-RU" dirty="0"/>
          </a:p>
        </p:txBody>
      </p:sp>
      <p:pic>
        <p:nvPicPr>
          <p:cNvPr id="6" name="05 - Ex. 2, p. 9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22425" y="59737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05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Look at the picture and fill in the gaps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0" y="2405644"/>
            <a:ext cx="4038600" cy="3034138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 smtClean="0"/>
              <a:t>1</a:t>
            </a:r>
            <a:r>
              <a:rPr lang="en-US" sz="2400" dirty="0"/>
              <a:t>. a carton of </a:t>
            </a:r>
            <a:r>
              <a:rPr lang="en-US" sz="2400" b="1" dirty="0"/>
              <a:t>milk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2. a box of </a:t>
            </a:r>
            <a:r>
              <a:rPr lang="en-US" sz="2400" b="1" dirty="0"/>
              <a:t>cereal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3. a bowl of </a:t>
            </a:r>
            <a:r>
              <a:rPr lang="en-US" sz="2400" b="1" dirty="0"/>
              <a:t>rice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4. a glass of </a:t>
            </a:r>
            <a:r>
              <a:rPr lang="en-US" sz="2400" b="1" dirty="0"/>
              <a:t>orange juice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5. a packet of </a:t>
            </a:r>
            <a:r>
              <a:rPr lang="en-US" sz="2400" b="1" dirty="0"/>
              <a:t>pasta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6. a bottle of </a:t>
            </a:r>
            <a:r>
              <a:rPr lang="en-US" sz="2400" b="1" dirty="0"/>
              <a:t>olive oil</a:t>
            </a:r>
            <a:endParaRPr lang="ru-RU" sz="2400" dirty="0"/>
          </a:p>
        </p:txBody>
      </p:sp>
      <p:pic>
        <p:nvPicPr>
          <p:cNvPr id="3" name="05 - Ex. 2, p. 9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73250" y="60166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54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Which of the foods do you like</a:t>
            </a:r>
            <a:r>
              <a:rPr lang="ru-RU" sz="3600" dirty="0" smtClean="0"/>
              <a:t>/ </a:t>
            </a:r>
            <a:r>
              <a:rPr lang="en-US" sz="3600" dirty="0" smtClean="0"/>
              <a:t>not like?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0" y="2405644"/>
            <a:ext cx="4038600" cy="3034138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I  like cherries , but I don’t like grapes.</a:t>
            </a:r>
          </a:p>
          <a:p>
            <a:pPr>
              <a:buFontTx/>
              <a:buChar char="-"/>
            </a:pPr>
            <a:r>
              <a:rPr lang="en-US" dirty="0"/>
              <a:t>R</a:t>
            </a:r>
            <a:r>
              <a:rPr lang="en-US" dirty="0" smtClean="0"/>
              <a:t>eally?  </a:t>
            </a:r>
            <a:r>
              <a:rPr lang="en-US" dirty="0"/>
              <a:t> </a:t>
            </a:r>
            <a:r>
              <a:rPr lang="en-US" dirty="0" smtClean="0"/>
              <a:t>I like………..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58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going to a cafe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40" y="1719263"/>
            <a:ext cx="3116619" cy="4406900"/>
          </a:xfrm>
        </p:spPr>
      </p:pic>
      <p:pic>
        <p:nvPicPr>
          <p:cNvPr id="2050" name="Picture 2" descr="C:\Users\User\Downloads\Foo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9190" y="1719263"/>
            <a:ext cx="3116619" cy="440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670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Countable/ uncountable/ a-an</a:t>
            </a:r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25450" y="2446949"/>
            <a:ext cx="4038600" cy="2951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Объект 5"/>
          <p:cNvPicPr>
            <a:picLocks noGrp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8200" y="3128963"/>
            <a:ext cx="40386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4898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Complete with  </a:t>
            </a:r>
            <a:r>
              <a:rPr lang="en-US" sz="3200" b="1" dirty="0" smtClean="0"/>
              <a:t>a-an</a:t>
            </a:r>
            <a:r>
              <a:rPr lang="en-US" sz="3200" dirty="0" smtClean="0"/>
              <a:t> or </a:t>
            </a:r>
            <a:r>
              <a:rPr lang="en-US" sz="3200" b="1" dirty="0" smtClean="0"/>
              <a:t>some</a:t>
            </a:r>
            <a:r>
              <a:rPr lang="en-US" sz="3200" dirty="0" smtClean="0"/>
              <a:t>. Then ask and answer as in the example.</a:t>
            </a:r>
            <a:endParaRPr lang="ru-RU" sz="3200" dirty="0"/>
          </a:p>
        </p:txBody>
      </p:sp>
      <p:pic>
        <p:nvPicPr>
          <p:cNvPr id="5" name="Объект 4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25450" y="2435976"/>
            <a:ext cx="4038600" cy="2973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- Can I have  some lemons?</a:t>
            </a:r>
          </a:p>
          <a:p>
            <a:pPr marL="0" indent="0">
              <a:buNone/>
            </a:pPr>
            <a:r>
              <a:rPr lang="en-US" sz="2400" dirty="0" smtClean="0"/>
              <a:t>-  Yes, you can. Can I have…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78845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Alan Alexander Milne "The King's Breakfast"</a:t>
            </a:r>
            <a:br>
              <a:rPr lang="en-US" sz="2400" dirty="0"/>
            </a:b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0" y="2357479"/>
            <a:ext cx="4038600" cy="313046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00861"/>
            <a:ext cx="4038600" cy="3043704"/>
          </a:xfrm>
        </p:spPr>
      </p:pic>
    </p:spTree>
    <p:extLst>
      <p:ext uri="{BB962C8B-B14F-4D97-AF65-F5344CB8AC3E}">
        <p14:creationId xmlns:p14="http://schemas.microsoft.com/office/powerpoint/2010/main" val="1565173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400" dirty="0" smtClean="0"/>
              <a:t>My </a:t>
            </a:r>
            <a:r>
              <a:rPr lang="en-US" sz="2400" dirty="0"/>
              <a:t>question is: Which sentences does the </a:t>
            </a:r>
            <a:r>
              <a:rPr lang="en-US" sz="2400" b="1" dirty="0"/>
              <a:t>cashier</a:t>
            </a:r>
            <a:r>
              <a:rPr lang="en-US" sz="2400" dirty="0"/>
              <a:t> say? Which does the </a:t>
            </a:r>
            <a:r>
              <a:rPr lang="en-US" sz="2400" b="1" dirty="0"/>
              <a:t>customer</a:t>
            </a:r>
            <a:r>
              <a:rPr lang="en-US" sz="2400" dirty="0"/>
              <a:t> say?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dirty="0"/>
          </a:p>
          <a:p>
            <a:pPr lvl="0"/>
            <a:r>
              <a:rPr lang="ru-RU" dirty="0" err="1"/>
              <a:t>Take</a:t>
            </a:r>
            <a:r>
              <a:rPr lang="ru-RU" dirty="0"/>
              <a:t> </a:t>
            </a:r>
            <a:r>
              <a:rPr lang="ru-RU" dirty="0" err="1"/>
              <a:t>away</a:t>
            </a:r>
            <a:r>
              <a:rPr lang="ru-RU" dirty="0"/>
              <a:t>, </a:t>
            </a:r>
            <a:r>
              <a:rPr lang="ru-RU" dirty="0" err="1"/>
              <a:t>please</a:t>
            </a:r>
            <a:endParaRPr lang="ru-RU" dirty="0"/>
          </a:p>
          <a:p>
            <a:pPr lvl="0"/>
            <a:r>
              <a:rPr lang="en-US" dirty="0"/>
              <a:t>Can I take </a:t>
            </a:r>
            <a:r>
              <a:rPr lang="en-US" dirty="0" smtClean="0"/>
              <a:t>your </a:t>
            </a:r>
            <a:r>
              <a:rPr lang="en-US" dirty="0"/>
              <a:t>order?</a:t>
            </a:r>
            <a:endParaRPr lang="ru-RU" dirty="0"/>
          </a:p>
          <a:p>
            <a:pPr lvl="0"/>
            <a:r>
              <a:rPr lang="en-US" dirty="0"/>
              <a:t>I’d like a large cheeseburger, please.</a:t>
            </a:r>
            <a:endParaRPr lang="ru-RU" dirty="0"/>
          </a:p>
          <a:p>
            <a:pPr lvl="0"/>
            <a:r>
              <a:rPr lang="en-US" dirty="0"/>
              <a:t>Would you like anything to drink with that?</a:t>
            </a:r>
            <a:endParaRPr lang="ru-RU" dirty="0"/>
          </a:p>
          <a:p>
            <a:pPr lvl="0"/>
            <a:r>
              <a:rPr lang="en-US" dirty="0"/>
              <a:t>Is that eat in or takeaway?</a:t>
            </a:r>
            <a:endParaRPr lang="ru-RU" dirty="0"/>
          </a:p>
          <a:p>
            <a:pPr lvl="0"/>
            <a:r>
              <a:rPr lang="ru-RU" dirty="0" err="1"/>
              <a:t>Here</a:t>
            </a:r>
            <a:r>
              <a:rPr lang="ru-RU" dirty="0"/>
              <a:t> </a:t>
            </a:r>
            <a:r>
              <a:rPr lang="ru-RU" dirty="0" err="1"/>
              <a:t>you</a:t>
            </a:r>
            <a:r>
              <a:rPr lang="ru-RU" dirty="0"/>
              <a:t> </a:t>
            </a:r>
            <a:r>
              <a:rPr lang="ru-RU" dirty="0" err="1"/>
              <a:t>are</a:t>
            </a:r>
            <a:r>
              <a:rPr lang="ru-RU" dirty="0"/>
              <a:t>.</a:t>
            </a:r>
          </a:p>
          <a:p>
            <a:pPr lvl="0"/>
            <a:r>
              <a:rPr lang="ru-RU" dirty="0" err="1"/>
              <a:t>An</a:t>
            </a:r>
            <a:r>
              <a:rPr lang="ru-RU" dirty="0"/>
              <a:t> </a:t>
            </a:r>
            <a:r>
              <a:rPr lang="ru-RU" dirty="0" err="1"/>
              <a:t>orange</a:t>
            </a:r>
            <a:r>
              <a:rPr lang="ru-RU" dirty="0"/>
              <a:t> </a:t>
            </a:r>
            <a:r>
              <a:rPr lang="ru-RU" dirty="0" err="1"/>
              <a:t>juice</a:t>
            </a:r>
            <a:r>
              <a:rPr lang="ru-RU" dirty="0"/>
              <a:t>, </a:t>
            </a:r>
            <a:r>
              <a:rPr lang="ru-RU" dirty="0" err="1"/>
              <a:t>please</a:t>
            </a:r>
            <a:r>
              <a:rPr lang="ru-RU" dirty="0"/>
              <a:t>.</a:t>
            </a:r>
          </a:p>
          <a:p>
            <a:pPr lvl="0"/>
            <a:r>
              <a:rPr lang="ru-RU" dirty="0" err="1"/>
              <a:t>Enjoy</a:t>
            </a:r>
            <a:r>
              <a:rPr lang="ru-RU" dirty="0"/>
              <a:t> </a:t>
            </a:r>
            <a:r>
              <a:rPr lang="ru-RU" dirty="0" err="1"/>
              <a:t>your</a:t>
            </a:r>
            <a:r>
              <a:rPr lang="ru-RU" dirty="0"/>
              <a:t> </a:t>
            </a:r>
            <a:r>
              <a:rPr lang="ru-RU" dirty="0" err="1"/>
              <a:t>meal</a:t>
            </a:r>
            <a:r>
              <a:rPr lang="ru-RU" dirty="0"/>
              <a:t>.</a:t>
            </a:r>
          </a:p>
          <a:p>
            <a:pPr lvl="0"/>
            <a:r>
              <a:rPr lang="ru-RU" dirty="0" err="1"/>
              <a:t>Thank</a:t>
            </a:r>
            <a:r>
              <a:rPr lang="ru-RU" dirty="0"/>
              <a:t> </a:t>
            </a:r>
            <a:r>
              <a:rPr lang="ru-RU" dirty="0" err="1"/>
              <a:t>you</a:t>
            </a:r>
            <a:r>
              <a:rPr lang="ru-RU" dirty="0" smtClean="0"/>
              <a:t>.</a:t>
            </a:r>
            <a:r>
              <a:rPr lang="en-US" dirty="0" smtClean="0"/>
              <a:t>                      </a:t>
            </a:r>
          </a:p>
          <a:p>
            <a:pPr marL="114300" lvl="0" indent="0">
              <a:buNone/>
            </a:pPr>
            <a:r>
              <a:rPr lang="en-US" b="1"/>
              <a:t> </a:t>
            </a:r>
            <a:r>
              <a:rPr lang="en-US" b="1" smtClean="0"/>
              <a:t>                                                      ( cashier     customer )      </a:t>
            </a:r>
            <a:endParaRPr lang="ru-RU" b="1" dirty="0"/>
          </a:p>
          <a:p>
            <a:endParaRPr lang="ru-RU" dirty="0"/>
          </a:p>
        </p:txBody>
      </p:sp>
      <p:pic>
        <p:nvPicPr>
          <p:cNvPr id="4" name="12 - Ex. 1a, p. 10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14513" y="59578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71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Read the dialogue. What is Ann ordering? How much is it? — </a:t>
            </a:r>
            <a:r>
              <a:rPr lang="ru-RU" sz="2400" b="1" dirty="0"/>
              <a:t>Прочитайте диалог. Что заказала Анна? Сколько это стоит?</a:t>
            </a:r>
            <a:br>
              <a:rPr lang="ru-RU" sz="2400" b="1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fontAlgn="base">
              <a:buNone/>
            </a:pPr>
            <a:endParaRPr lang="en-US" b="1" dirty="0" smtClean="0"/>
          </a:p>
          <a:p>
            <a:pPr marL="0" indent="0" fontAlgn="base">
              <a:buNone/>
            </a:pPr>
            <a:r>
              <a:rPr lang="en-US" b="1" dirty="0" smtClean="0"/>
              <a:t>Man</a:t>
            </a:r>
            <a:r>
              <a:rPr lang="en-US" b="1" dirty="0"/>
              <a:t>:</a:t>
            </a:r>
            <a:r>
              <a:rPr lang="en-US" dirty="0"/>
              <a:t> Can I take your order? — </a:t>
            </a:r>
            <a:r>
              <a:rPr lang="ru-RU" dirty="0"/>
              <a:t>Могу я принять ваш заказ?</a:t>
            </a:r>
            <a:br>
              <a:rPr lang="ru-RU" dirty="0"/>
            </a:br>
            <a:r>
              <a:rPr lang="en-US" b="1" dirty="0"/>
              <a:t>Ann:</a:t>
            </a:r>
            <a:r>
              <a:rPr lang="en-US" dirty="0"/>
              <a:t> I’d like a large cheeseburger, please. — </a:t>
            </a:r>
            <a:r>
              <a:rPr lang="ru-RU" dirty="0"/>
              <a:t>Я бы хотела большой </a:t>
            </a:r>
            <a:r>
              <a:rPr lang="ru-RU" dirty="0" err="1"/>
              <a:t>чизбургер</a:t>
            </a:r>
            <a:r>
              <a:rPr lang="ru-RU" dirty="0"/>
              <a:t>.</a:t>
            </a:r>
            <a:br>
              <a:rPr lang="ru-RU" dirty="0"/>
            </a:br>
            <a:r>
              <a:rPr lang="en-US" b="1" dirty="0"/>
              <a:t>Man:</a:t>
            </a:r>
            <a:r>
              <a:rPr lang="en-US" dirty="0"/>
              <a:t> Would you like anything to drink with that? — </a:t>
            </a:r>
            <a:r>
              <a:rPr lang="ru-RU" dirty="0"/>
              <a:t>Что будете пить?</a:t>
            </a:r>
            <a:br>
              <a:rPr lang="ru-RU" dirty="0"/>
            </a:br>
            <a:r>
              <a:rPr lang="en-US" b="1" dirty="0"/>
              <a:t>Ann: </a:t>
            </a:r>
            <a:r>
              <a:rPr lang="en-US" dirty="0"/>
              <a:t>An orange juice, please. — </a:t>
            </a:r>
            <a:r>
              <a:rPr lang="ru-RU" dirty="0"/>
              <a:t>Апельсиновый сок, пожалуйста.</a:t>
            </a:r>
            <a:br>
              <a:rPr lang="ru-RU" dirty="0"/>
            </a:br>
            <a:r>
              <a:rPr lang="en-US" b="1" dirty="0"/>
              <a:t>Man:</a:t>
            </a:r>
            <a:r>
              <a:rPr lang="en-US" dirty="0"/>
              <a:t> Is that eat in or takeaway? — </a:t>
            </a:r>
            <a:r>
              <a:rPr lang="ru-RU" dirty="0"/>
              <a:t>Вы будете здесь есть или вам с собой?</a:t>
            </a:r>
            <a:br>
              <a:rPr lang="ru-RU" dirty="0"/>
            </a:br>
            <a:r>
              <a:rPr lang="en-US" b="1" dirty="0"/>
              <a:t>Ann:</a:t>
            </a:r>
            <a:r>
              <a:rPr lang="en-US" dirty="0"/>
              <a:t> Take away, please. — </a:t>
            </a:r>
            <a:r>
              <a:rPr lang="ru-RU" dirty="0"/>
              <a:t>С собой, пожалуйста.</a:t>
            </a:r>
            <a:br>
              <a:rPr lang="ru-RU" dirty="0"/>
            </a:br>
            <a:r>
              <a:rPr lang="en-US" b="1" dirty="0"/>
              <a:t>Man:</a:t>
            </a:r>
            <a:r>
              <a:rPr lang="en-US" dirty="0"/>
              <a:t> That’s £3.89, please. — </a:t>
            </a:r>
            <a:r>
              <a:rPr lang="ru-RU" dirty="0"/>
              <a:t>С вас 3,89 фунтов.</a:t>
            </a:r>
            <a:br>
              <a:rPr lang="ru-RU" dirty="0"/>
            </a:br>
            <a:r>
              <a:rPr lang="en-US" b="1" dirty="0"/>
              <a:t>Ann: </a:t>
            </a:r>
            <a:r>
              <a:rPr lang="en-US" dirty="0"/>
              <a:t>Here you are. — </a:t>
            </a:r>
            <a:r>
              <a:rPr lang="ru-RU" dirty="0"/>
              <a:t>Вот, пожалуйста.</a:t>
            </a:r>
            <a:br>
              <a:rPr lang="ru-RU" dirty="0"/>
            </a:br>
            <a:r>
              <a:rPr lang="en-US" b="1" dirty="0"/>
              <a:t>Man:</a:t>
            </a:r>
            <a:r>
              <a:rPr lang="en-US" dirty="0"/>
              <a:t> Thank you. Enjoy your meal. — </a:t>
            </a:r>
            <a:r>
              <a:rPr lang="ru-RU" dirty="0"/>
              <a:t>Спасибо. Наслаждайтесь едой.</a:t>
            </a:r>
            <a:br>
              <a:rPr lang="ru-RU" dirty="0"/>
            </a:br>
            <a:r>
              <a:rPr lang="en-US" b="1" dirty="0"/>
              <a:t>Ann:</a:t>
            </a:r>
            <a:r>
              <a:rPr lang="en-US" dirty="0"/>
              <a:t> Thank you. — </a:t>
            </a:r>
            <a:r>
              <a:rPr lang="ru-RU" dirty="0"/>
              <a:t>Спасибо.</a:t>
            </a:r>
          </a:p>
          <a:p>
            <a:endParaRPr lang="ru-RU" dirty="0"/>
          </a:p>
        </p:txBody>
      </p:sp>
      <p:pic>
        <p:nvPicPr>
          <p:cNvPr id="4" name="13 - Ex. 1b, p. 10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58963" y="60467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1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TONY’S   take away</a:t>
            </a:r>
            <a:endParaRPr lang="ru-RU" dirty="0"/>
          </a:p>
        </p:txBody>
      </p:sp>
      <p:pic>
        <p:nvPicPr>
          <p:cNvPr id="3074" name="Picture 2" descr="C:\Users\User\Desktop\bbc\pers5s10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87" y="1791494"/>
            <a:ext cx="3400425" cy="42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138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</a:t>
            </a:r>
            <a:r>
              <a:rPr lang="en-US" dirty="0" err="1" smtClean="0"/>
              <a:t>assigment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You are at a fast food restaurant. Use the menu to act out a similar dialogue between a customer and the cashier. Use the sentences in Ex. 1a. Record yourselves.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3892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Комбинированный  урок по теме «Еда и напитки. Заказ еды </a:t>
            </a:r>
            <a:r>
              <a:rPr lang="ru-RU" sz="2400" smtClean="0"/>
              <a:t>в кафе»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916760"/>
          </a:xfrm>
        </p:spPr>
        <p:txBody>
          <a:bodyPr>
            <a:normAutofit fontScale="40000" lnSpcReduction="20000"/>
          </a:bodyPr>
          <a:lstStyle/>
          <a:p>
            <a:pPr marL="114300" indent="0">
              <a:buNone/>
            </a:pPr>
            <a:r>
              <a:rPr lang="ru-RU" sz="3000" dirty="0"/>
              <a:t>Цели урока </a:t>
            </a:r>
            <a:endParaRPr lang="ru-RU" sz="3000" dirty="0" smtClean="0"/>
          </a:p>
          <a:p>
            <a:pPr marL="114300" indent="0">
              <a:buNone/>
            </a:pPr>
            <a:r>
              <a:rPr lang="ru-RU" sz="3000" dirty="0" smtClean="0"/>
              <a:t>1</a:t>
            </a:r>
            <a:r>
              <a:rPr lang="ru-RU" sz="3000" dirty="0"/>
              <a:t>. Образовательная – обеспечить использование активной лексики по теме "Еда" в рамках учебной ситуации "В кафе"; познакомить учащихся со структурой </a:t>
            </a:r>
            <a:r>
              <a:rPr lang="ru-RU" sz="3000" dirty="0" err="1"/>
              <a:t>would</a:t>
            </a:r>
            <a:r>
              <a:rPr lang="ru-RU" sz="3000" dirty="0"/>
              <a:t> </a:t>
            </a:r>
            <a:r>
              <a:rPr lang="ru-RU" sz="3000" dirty="0" err="1"/>
              <a:t>like</a:t>
            </a:r>
            <a:r>
              <a:rPr lang="ru-RU" sz="3000" dirty="0"/>
              <a:t> и научить применять ее в заданной ситуации;</a:t>
            </a:r>
          </a:p>
          <a:p>
            <a:pPr marL="114300" indent="0">
              <a:buNone/>
            </a:pPr>
            <a:r>
              <a:rPr lang="ru-RU" sz="3000" dirty="0"/>
              <a:t/>
            </a:r>
            <a:br>
              <a:rPr lang="ru-RU" sz="3000" dirty="0"/>
            </a:br>
            <a:r>
              <a:rPr lang="ru-RU" sz="3000" dirty="0" smtClean="0"/>
              <a:t>2</a:t>
            </a:r>
            <a:r>
              <a:rPr lang="ru-RU" sz="3000" dirty="0"/>
              <a:t>. Воспитательная – способствовать формированию коммуникативных навыков у школьников</a:t>
            </a:r>
            <a:r>
              <a:rPr lang="ru-RU" sz="3000" dirty="0" smtClean="0"/>
              <a:t>.</a:t>
            </a:r>
            <a:r>
              <a:rPr lang="ru-RU" sz="3000" dirty="0"/>
              <a:t/>
            </a:r>
            <a:br>
              <a:rPr lang="ru-RU" sz="3000" dirty="0"/>
            </a:br>
            <a:endParaRPr lang="ru-RU" sz="3000" dirty="0"/>
          </a:p>
          <a:p>
            <a:pPr marL="114300" indent="0">
              <a:buNone/>
            </a:pPr>
            <a:r>
              <a:rPr lang="ru-RU" sz="3000" dirty="0"/>
              <a:t>3. Развивающая – способствовать развитию у учащихся речевых навыков, внимания, мыслительных процессов (выделение существенного, соотнесение зрительного образа предмета с его лексическим значением</a:t>
            </a:r>
            <a:r>
              <a:rPr lang="ru-RU" sz="3000" dirty="0" smtClean="0"/>
              <a:t>)</a:t>
            </a:r>
            <a:r>
              <a:rPr lang="ru-RU" sz="3000" dirty="0"/>
              <a:t/>
            </a:r>
            <a:br>
              <a:rPr lang="ru-RU" sz="3000" dirty="0"/>
            </a:br>
            <a:endParaRPr lang="ru-RU" sz="3000" dirty="0"/>
          </a:p>
          <a:p>
            <a:pPr marL="114300" indent="0">
              <a:buNone/>
            </a:pPr>
            <a:r>
              <a:rPr lang="ru-RU" sz="3000" dirty="0"/>
              <a:t>Урок выдержан в единой сюжетной линии. 1 этап -сообщение темы и мотивация детей на ее изучение. При активизации ЛЕ в рамках учебной ситуации показанные приемы работы с классом позволяют учащимся максимально быстро сосредоточиться на содержательной стороне высказывания, а используемые методы (наглядный, словесный, познавательной игры) способствуют развитию у учащихся памяти, внимания, мыслительных процессов (выделение существенного, соотнесение зрительного образа предмета с его лексическим значением).</a:t>
            </a:r>
          </a:p>
          <a:p>
            <a:pPr marL="114300" indent="0">
              <a:buNone/>
            </a:pPr>
            <a:r>
              <a:rPr lang="ru-RU" sz="3000" dirty="0"/>
              <a:t/>
            </a:r>
            <a:br>
              <a:rPr lang="ru-RU" sz="3000" dirty="0"/>
            </a:br>
            <a:endParaRPr lang="ru-RU" sz="3000" dirty="0"/>
          </a:p>
          <a:p>
            <a:pPr marL="114300" indent="0">
              <a:buNone/>
            </a:pPr>
            <a:r>
              <a:rPr lang="ru-RU" sz="3000" dirty="0"/>
              <a:t>2 этап Структура </a:t>
            </a:r>
            <a:r>
              <a:rPr lang="ru-RU" sz="3000" dirty="0" err="1"/>
              <a:t>would</a:t>
            </a:r>
            <a:r>
              <a:rPr lang="ru-RU" sz="3000" dirty="0"/>
              <a:t> </a:t>
            </a:r>
            <a:r>
              <a:rPr lang="ru-RU" sz="3000" dirty="0" err="1"/>
              <a:t>like</a:t>
            </a:r>
            <a:r>
              <a:rPr lang="ru-RU" sz="3000" dirty="0"/>
              <a:t> отрабатывается в диалогах и ролевой игре, с целью освоения учащимися норм этикета, принятыми в стране изучаемого языка и применения данной структуры в заданной ситуации. Все этапы урока подготавливают детей к ролевой игре. Разыгрываемая ситуация общения дает детям возможность на практике применить лексический и грамматический материал.3 этап Предложенный в конце урока вид рефлексии помогает учащимся реально оценить свою деятельность на уроке.</a:t>
            </a:r>
          </a:p>
          <a:p>
            <a:pPr marL="114300" indent="0">
              <a:buNone/>
            </a:pPr>
            <a:r>
              <a:rPr lang="ru-RU" sz="3000" dirty="0"/>
              <a:t/>
            </a:r>
            <a:br>
              <a:rPr lang="ru-RU" sz="3000" dirty="0"/>
            </a:br>
            <a:r>
              <a:rPr lang="ru-RU" sz="3000" dirty="0" smtClean="0"/>
              <a:t>Таким </a:t>
            </a:r>
            <a:r>
              <a:rPr lang="ru-RU" sz="3000" dirty="0"/>
              <a:t>образом, проведенный в форме игры урок, способствует формированию учебного сотрудничества и партнерства, позволяет максимально приблизить учебный процесс к реальному общению, повышает интерес учащихся к дальнейшему изучению английского языка.</a:t>
            </a:r>
          </a:p>
          <a:p>
            <a:pPr marL="114300" indent="0">
              <a:buNone/>
            </a:pP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3597829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317</TotalTime>
  <Words>391</Words>
  <Application>Microsoft Office PowerPoint</Application>
  <PresentationFormat>Экран (4:3)</PresentationFormat>
  <Paragraphs>75</Paragraphs>
  <Slides>17</Slides>
  <Notes>0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Аптека</vt:lpstr>
      <vt:lpstr>THE TOPIC OF OUR LESSON IS </vt:lpstr>
      <vt:lpstr>The aim of the lesson is:</vt:lpstr>
      <vt:lpstr>QUESTIONS</vt:lpstr>
      <vt:lpstr>Before going to a cafe</vt:lpstr>
      <vt:lpstr>Before going to a cafe</vt:lpstr>
      <vt:lpstr>Look at the picture and fill in the gaps</vt:lpstr>
      <vt:lpstr>Look at the picture and fill in the gaps</vt:lpstr>
      <vt:lpstr>Which of the foods do you like/ not like?</vt:lpstr>
      <vt:lpstr>Before going to a cafe</vt:lpstr>
      <vt:lpstr>Countable/ uncountable/ a-an</vt:lpstr>
      <vt:lpstr>Complete with  a-an or some. Then ask and answer as in the example.</vt:lpstr>
      <vt:lpstr>Alan Alexander Milne "The King's Breakfast" </vt:lpstr>
      <vt:lpstr> My question is: Which sentences does the cashier say? Which does the customer say? </vt:lpstr>
      <vt:lpstr>Read the dialogue. What is Ann ordering? How much is it? — Прочитайте диалог. Что заказала Анна? Сколько это стоит? </vt:lpstr>
      <vt:lpstr>TONY’S   take away</vt:lpstr>
      <vt:lpstr>Home assigment</vt:lpstr>
      <vt:lpstr>Комбинированный  урок по теме «Еда и напитки. Заказ еды в кафе»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TOPIC OF OUR LESSON IS </dc:title>
  <dc:creator>Юлия Гребенщикова</dc:creator>
  <cp:lastModifiedBy>User</cp:lastModifiedBy>
  <cp:revision>17</cp:revision>
  <dcterms:created xsi:type="dcterms:W3CDTF">2025-03-24T14:42:36Z</dcterms:created>
  <dcterms:modified xsi:type="dcterms:W3CDTF">2025-03-26T13:00:09Z</dcterms:modified>
</cp:coreProperties>
</file>