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7"/>
  </p:handoutMasterIdLst>
  <p:sldIdLst>
    <p:sldId id="256" r:id="rId2"/>
    <p:sldId id="287" r:id="rId3"/>
    <p:sldId id="258" r:id="rId4"/>
    <p:sldId id="288" r:id="rId5"/>
    <p:sldId id="259" r:id="rId6"/>
    <p:sldId id="260" r:id="rId7"/>
    <p:sldId id="262" r:id="rId8"/>
    <p:sldId id="266" r:id="rId9"/>
    <p:sldId id="267" r:id="rId10"/>
    <p:sldId id="268" r:id="rId11"/>
    <p:sldId id="283" r:id="rId12"/>
    <p:sldId id="284" r:id="rId13"/>
    <p:sldId id="269" r:id="rId14"/>
    <p:sldId id="271" r:id="rId15"/>
    <p:sldId id="270" r:id="rId16"/>
    <p:sldId id="273" r:id="rId17"/>
    <p:sldId id="274" r:id="rId18"/>
    <p:sldId id="275" r:id="rId19"/>
    <p:sldId id="276" r:id="rId20"/>
    <p:sldId id="277" r:id="rId21"/>
    <p:sldId id="278" r:id="rId22"/>
    <p:sldId id="279" r:id="rId23"/>
    <p:sldId id="280" r:id="rId24"/>
    <p:sldId id="281" r:id="rId25"/>
    <p:sldId id="282" r:id="rId26"/>
    <p:sldId id="285" r:id="rId27"/>
    <p:sldId id="286" r:id="rId28"/>
    <p:sldId id="289" r:id="rId29"/>
    <p:sldId id="290" r:id="rId30"/>
    <p:sldId id="291" r:id="rId31"/>
    <p:sldId id="292" r:id="rId32"/>
    <p:sldId id="293" r:id="rId33"/>
    <p:sldId id="294" r:id="rId34"/>
    <p:sldId id="295" r:id="rId35"/>
    <p:sldId id="296" r:id="rId36"/>
  </p:sldIdLst>
  <p:sldSz cx="9144000" cy="5715000" type="screen16x1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056" y="90"/>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1F07D3B-CD0A-41AB-9EE3-854B645CCF70}" type="datetimeFigureOut">
              <a:rPr lang="ru-RU" smtClean="0"/>
              <a:t>08.04.2025</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633A98-0FBC-41FA-B59A-F63974006168}" type="slidenum">
              <a:rPr lang="ru-RU" smtClean="0"/>
              <a:t>‹#›</a:t>
            </a:fld>
            <a:endParaRPr lang="ru-RU"/>
          </a:p>
        </p:txBody>
      </p:sp>
    </p:spTree>
    <p:extLst>
      <p:ext uri="{BB962C8B-B14F-4D97-AF65-F5344CB8AC3E}">
        <p14:creationId xmlns:p14="http://schemas.microsoft.com/office/powerpoint/2010/main" val="320519717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63888" y="1288233"/>
            <a:ext cx="5472608" cy="1225021"/>
          </a:xfrm>
        </p:spPr>
        <p:txBody>
          <a:bodyPr>
            <a:normAutofit/>
          </a:bodyPr>
          <a:lstStyle>
            <a:lvl1pPr>
              <a:defRPr sz="4800" b="1" cap="none" spc="0">
                <a:ln w="17780" cmpd="sng">
                  <a:solidFill>
                    <a:srgbClr val="FFFFFF"/>
                  </a:solidFill>
                  <a:prstDash val="solid"/>
                  <a:miter lim="800000"/>
                </a:ln>
                <a:solidFill>
                  <a:schemeClr val="accent6">
                    <a:lumMod val="50000"/>
                  </a:schemeClr>
                </a:solidFill>
                <a:effectLst>
                  <a:outerShdw blurRad="50800" algn="tl" rotWithShape="0">
                    <a:srgbClr val="000000"/>
                  </a:outerShdw>
                </a:effectLst>
              </a:defRPr>
            </a:lvl1pPr>
          </a:lstStyle>
          <a:p>
            <a:r>
              <a:rPr lang="ru-RU" dirty="0"/>
              <a:t>Образец заголовка</a:t>
            </a:r>
          </a:p>
        </p:txBody>
      </p:sp>
      <p:sp>
        <p:nvSpPr>
          <p:cNvPr id="3" name="Подзаголовок 2"/>
          <p:cNvSpPr>
            <a:spLocks noGrp="1"/>
          </p:cNvSpPr>
          <p:nvPr>
            <p:ph type="subTitle" idx="1"/>
          </p:nvPr>
        </p:nvSpPr>
        <p:spPr>
          <a:xfrm>
            <a:off x="3635896" y="2982120"/>
            <a:ext cx="5040560" cy="1460500"/>
          </a:xfrm>
        </p:spPr>
        <p:txBody>
          <a:bodyPr>
            <a:normAutofit/>
          </a:bodyPr>
          <a:lstStyle>
            <a:lvl1pPr marL="0" indent="0" algn="ctr">
              <a:buNone/>
              <a:defRPr sz="3600" b="1" cap="none" spc="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08.04.2025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08.04.2025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969960" y="1333500"/>
            <a:ext cx="36720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844758" y="1333500"/>
            <a:ext cx="36720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08.04.2025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08.04.2025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08.04.2025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000500"/>
            <a:ext cx="5486400" cy="472282"/>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08.04.2025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228865"/>
            <a:ext cx="7920880" cy="952500"/>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1043608" y="1333500"/>
            <a:ext cx="7848872" cy="3771636"/>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08.04.2025</a:t>
            </a:fld>
            <a:endParaRPr lang="ru-RU"/>
          </a:p>
        </p:txBody>
      </p:sp>
      <p:sp>
        <p:nvSpPr>
          <p:cNvPr id="5" name="Нижний колонтитул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7" r:id="rId6"/>
  </p:sldLayoutIdLst>
  <p:txStyles>
    <p:titleStyle>
      <a:lvl1pPr algn="ctr" defTabSz="914400" rtl="0" eaLnBrk="1" latinLnBrk="0" hangingPunct="1">
        <a:spcBef>
          <a:spcPct val="0"/>
        </a:spcBef>
        <a:buNone/>
        <a:defRPr sz="4400" b="1" kern="1200" cap="none" spc="0">
          <a:ln w="12700">
            <a:solidFill>
              <a:schemeClr val="accent6">
                <a:lumMod val="50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accent6">
              <a:lumMod val="50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accent6">
              <a:lumMod val="50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accent6">
              <a:lumMod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accent6">
              <a:lumMod val="5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accent6">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82176" y="1201316"/>
            <a:ext cx="5472608" cy="1799059"/>
          </a:xfrm>
        </p:spPr>
        <p:txBody>
          <a:bodyPr>
            <a:noAutofit/>
          </a:bodyPr>
          <a:lstStyle/>
          <a:p>
            <a:r>
              <a:rPr lang="ru-RU" sz="3600" dirty="0"/>
              <a:t>Развитие </a:t>
            </a:r>
            <a:r>
              <a:rPr lang="ru-RU" sz="3600" dirty="0" smtClean="0"/>
              <a:t>познавательной активности </a:t>
            </a:r>
            <a:r>
              <a:rPr lang="ru-RU" sz="3600" dirty="0"/>
              <a:t>на уроках литературы</a:t>
            </a:r>
          </a:p>
        </p:txBody>
      </p:sp>
      <p:sp>
        <p:nvSpPr>
          <p:cNvPr id="4" name="Подзаголовок 2"/>
          <p:cNvSpPr txBox="1">
            <a:spLocks/>
          </p:cNvSpPr>
          <p:nvPr/>
        </p:nvSpPr>
        <p:spPr>
          <a:xfrm>
            <a:off x="4067944" y="3000376"/>
            <a:ext cx="4473046" cy="1500198"/>
          </a:xfrm>
          <a:prstGeom prst="rect">
            <a:avLst/>
          </a:prstGeom>
        </p:spPr>
        <p:txBody>
          <a:bodyPr vert="horz" lIns="91440" tIns="45720" rIns="91440" bIns="45720" rtlCol="0">
            <a:normAutofit fontScale="92500"/>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1600" b="1" i="0" u="none" strike="noStrike" kern="1200" cap="none" spc="0" normalizeH="0" baseline="0" noProof="0" dirty="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uLnTx/>
              <a:uFillTx/>
              <a:latin typeface="+mn-lt"/>
              <a:ea typeface="+mn-ea"/>
              <a:cs typeface="+mn-cs"/>
            </a:endParaRP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u="none" strike="noStrike" kern="1200" cap="none" spc="0" normalizeH="0" baseline="0" noProof="0" dirty="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uLnTx/>
                <a:uFillTx/>
                <a:latin typeface="Times New Roman" panose="02020603050405020304" pitchFamily="18" charset="0"/>
                <a:cs typeface="Times New Roman" panose="02020603050405020304" pitchFamily="18" charset="0"/>
              </a:rPr>
              <a:t>Подготовила:</a:t>
            </a: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u="none" strike="noStrike" kern="1200" cap="none" spc="0" normalizeH="0" baseline="0" noProof="0" dirty="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uLnTx/>
                <a:uFillTx/>
                <a:latin typeface="Times New Roman" panose="02020603050405020304" pitchFamily="18" charset="0"/>
                <a:cs typeface="Times New Roman" panose="02020603050405020304" pitchFamily="18" charset="0"/>
              </a:rPr>
              <a:t> Терентьева </a:t>
            </a:r>
            <a:r>
              <a:rPr lang="ru-RU" sz="1600" b="1" dirty="0" smtClean="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Л.В.,</a:t>
            </a: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lang="ru-RU" sz="1600" b="1" dirty="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у</a:t>
            </a:r>
            <a:r>
              <a:rPr lang="ru-RU" sz="1600" b="1" dirty="0" smtClean="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читель русского языка и литературы</a:t>
            </a: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lang="ru-RU" sz="1600" b="1" dirty="0" smtClean="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ГБОУ гимназия «ОЦ» Гармония» </a:t>
            </a:r>
            <a:r>
              <a:rPr lang="ru-RU" sz="1600" b="1" dirty="0" err="1" smtClean="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г.о</a:t>
            </a:r>
            <a:r>
              <a:rPr lang="ru-RU" sz="1600" b="1" dirty="0" smtClean="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 Отрадный</a:t>
            </a:r>
          </a:p>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1600" b="1" i="0" u="none" strike="noStrike" kern="1200" cap="none" spc="0" normalizeH="0" baseline="0" noProof="0" dirty="0">
              <a:ln w="12700">
                <a:solidFill>
                  <a:schemeClr val="accent6">
                    <a:lumMod val="50000"/>
                  </a:schemeClr>
                </a:solidFill>
                <a:prstDash val="solid"/>
              </a:ln>
              <a:solidFill>
                <a:schemeClr val="accent6">
                  <a:lumMod val="50000"/>
                </a:schemeClr>
              </a:solidFill>
              <a:effectLst>
                <a:outerShdw blurRad="41275" dist="20320" dir="1800000" algn="tl" rotWithShape="0">
                  <a:srgbClr val="000000">
                    <a:alpha val="40000"/>
                  </a:srgbClr>
                </a:outerShdw>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6466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accent1"/>
                </a:solidFill>
              </a:rPr>
              <a:t>Типичные трудности учителя литературы</a:t>
            </a:r>
          </a:p>
        </p:txBody>
      </p:sp>
      <p:sp>
        <p:nvSpPr>
          <p:cNvPr id="3" name="Содержимое 2"/>
          <p:cNvSpPr>
            <a:spLocks noGrp="1"/>
          </p:cNvSpPr>
          <p:nvPr>
            <p:ph idx="1"/>
          </p:nvPr>
        </p:nvSpPr>
        <p:spPr/>
        <p:txBody>
          <a:bodyPr/>
          <a:lstStyle/>
          <a:p>
            <a:r>
              <a:rPr lang="ru-RU" dirty="0">
                <a:solidFill>
                  <a:schemeClr val="accent1"/>
                </a:solidFill>
              </a:rPr>
              <a:t>ученики мало читают и не всегда понимают позицию автора;</a:t>
            </a:r>
          </a:p>
          <a:p>
            <a:r>
              <a:rPr lang="ru-RU" dirty="0">
                <a:solidFill>
                  <a:schemeClr val="accent1"/>
                </a:solidFill>
              </a:rPr>
              <a:t> затрудняются делать развернутый анализ текста; </a:t>
            </a:r>
          </a:p>
          <a:p>
            <a:r>
              <a:rPr lang="ru-RU" dirty="0">
                <a:solidFill>
                  <a:schemeClr val="accent1"/>
                </a:solidFill>
              </a:rPr>
              <a:t>не всегда могут выразить свою мысль.</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259632" y="2353444"/>
            <a:ext cx="1339552" cy="472282"/>
          </a:xfrm>
        </p:spPr>
        <p:txBody>
          <a:bodyPr>
            <a:normAutofit/>
          </a:bodyPr>
          <a:lstStyle/>
          <a:p>
            <a:endParaRPr lang="ru-RU" dirty="0"/>
          </a:p>
        </p:txBody>
      </p:sp>
      <p:sp>
        <p:nvSpPr>
          <p:cNvPr id="5" name="Текст 4"/>
          <p:cNvSpPr>
            <a:spLocks noGrp="1"/>
          </p:cNvSpPr>
          <p:nvPr>
            <p:ph type="body" sz="half" idx="2"/>
          </p:nvPr>
        </p:nvSpPr>
        <p:spPr>
          <a:xfrm>
            <a:off x="1043608" y="121197"/>
            <a:ext cx="8100392" cy="5593804"/>
          </a:xfrm>
        </p:spPr>
        <p:txBody>
          <a:bodyPr>
            <a:normAutofit lnSpcReduction="10000"/>
          </a:bodyPr>
          <a:lstStyle/>
          <a:p>
            <a:endParaRPr lang="ru-RU" sz="1800" dirty="0"/>
          </a:p>
          <a:p>
            <a:r>
              <a:rPr lang="ru-RU" sz="2400" dirty="0"/>
              <a:t>…дети хотят и будут читать…Штука в том, чтобы их к этому подтолкнуть.</a:t>
            </a:r>
          </a:p>
          <a:p>
            <a:r>
              <a:rPr lang="ru-RU" sz="2400" dirty="0"/>
              <a:t> И здесь  мы должны  вести себя так же хитро, агрессивно и временами цинично, как разведчик, вербующий осведомителей, или агитатор, призывающий рекрутов  записываться в элитный спецназ… </a:t>
            </a:r>
          </a:p>
          <a:p>
            <a:r>
              <a:rPr lang="ru-RU" sz="2400" dirty="0"/>
              <a:t>Мы должны прибегать к самым сильным, лобовым  приемам – читать вслух или по ролям,  обрывать сюжет на  самом интересном месте, проводить параллели</a:t>
            </a:r>
          </a:p>
          <a:p>
            <a:r>
              <a:rPr lang="ru-RU" sz="2400" dirty="0"/>
              <a:t> с современностью. Мы должны разрешать предельно свободные интерпретации, любые дискуссии и даже ролевые игры на классические сюжеты.  Не стесняйтесь умных слов – дети их любят, уважают себя за их повторение.  Не пресекайте творческую инициативу. </a:t>
            </a:r>
          </a:p>
        </p:txBody>
      </p:sp>
    </p:spTree>
    <p:extLst>
      <p:ext uri="{BB962C8B-B14F-4D97-AF65-F5344CB8AC3E}">
        <p14:creationId xmlns:p14="http://schemas.microsoft.com/office/powerpoint/2010/main" val="3165404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lnSpcReduction="10000"/>
          </a:bodyPr>
          <a:lstStyle/>
          <a:p>
            <a:pPr>
              <a:buNone/>
            </a:pPr>
            <a:r>
              <a:rPr lang="ru-RU" dirty="0"/>
              <a:t>каждый учитель находит свой путь решения этих проблем, чтобы не просто заинтересовать детей на уроках литературы, а чтобы еще и был результат. По мере накопления опыта в работе, каждый учитель старается найти такую «изюминку», благодаря которой можно достичь наилучших результатов на уроках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ru-RU" dirty="0"/>
              <a:t/>
            </a:r>
            <a:br>
              <a:rPr lang="ru-RU" dirty="0"/>
            </a:br>
            <a:r>
              <a:rPr lang="ru-RU" dirty="0"/>
              <a:t>Завязка урока </a:t>
            </a:r>
            <a:br>
              <a:rPr lang="ru-RU" dirty="0"/>
            </a:br>
            <a:r>
              <a:rPr lang="ru-RU" dirty="0"/>
              <a:t/>
            </a:r>
            <a:br>
              <a:rPr lang="ru-RU" dirty="0"/>
            </a:br>
            <a:endParaRPr lang="ru-RU" dirty="0"/>
          </a:p>
        </p:txBody>
      </p:sp>
      <p:sp>
        <p:nvSpPr>
          <p:cNvPr id="3" name="Содержимое 2"/>
          <p:cNvSpPr>
            <a:spLocks noGrp="1"/>
          </p:cNvSpPr>
          <p:nvPr>
            <p:ph idx="1"/>
          </p:nvPr>
        </p:nvSpPr>
        <p:spPr>
          <a:xfrm>
            <a:off x="971600" y="985291"/>
            <a:ext cx="7848872" cy="4500843"/>
          </a:xfrm>
        </p:spPr>
        <p:txBody>
          <a:bodyPr>
            <a:normAutofit fontScale="25000" lnSpcReduction="20000"/>
          </a:bodyPr>
          <a:lstStyle/>
          <a:p>
            <a:r>
              <a:rPr lang="ru-RU" sz="6400" dirty="0">
                <a:latin typeface="Times New Roman" panose="02020603050405020304" pitchFamily="18" charset="0"/>
                <a:cs typeface="Times New Roman" panose="02020603050405020304" pitchFamily="18" charset="0"/>
              </a:rPr>
              <a:t>Завязка урока - первый шаг, момент в развитии дальнейших событий. Задача учителя — начать разговор сразу, как только ученики сели на свои места. Для этого не нужны общие фразы, якобы открывающие урок; вместо предположения о том, что мы сегодня будем делать, следует переходить к делу сразу. В этом случае ставим ученика в положение человека, к которому обращаются </a:t>
            </a:r>
            <a:r>
              <a:rPr lang="ru-RU" sz="6400" i="1" dirty="0">
                <a:latin typeface="Times New Roman" panose="02020603050405020304" pitchFamily="18" charset="0"/>
                <a:cs typeface="Times New Roman" panose="02020603050405020304" pitchFamily="18" charset="0"/>
              </a:rPr>
              <a:t>с неожиданным и обязательно интересным для него вопросом/заданием</a:t>
            </a:r>
            <a:r>
              <a:rPr lang="ru-RU" sz="6400" dirty="0">
                <a:latin typeface="Times New Roman" panose="02020603050405020304" pitchFamily="18" charset="0"/>
                <a:cs typeface="Times New Roman" panose="02020603050405020304" pitchFamily="18" charset="0"/>
              </a:rPr>
              <a:t>. </a:t>
            </a:r>
            <a:br>
              <a:rPr lang="ru-RU" sz="6400" dirty="0">
                <a:latin typeface="Times New Roman" panose="02020603050405020304" pitchFamily="18" charset="0"/>
                <a:cs typeface="Times New Roman" panose="02020603050405020304" pitchFamily="18" charset="0"/>
              </a:rPr>
            </a:br>
            <a:endParaRPr lang="ru-RU" sz="6400" dirty="0">
              <a:latin typeface="Times New Roman" panose="02020603050405020304" pitchFamily="18" charset="0"/>
              <a:cs typeface="Times New Roman" panose="02020603050405020304" pitchFamily="18" charset="0"/>
            </a:endParaRPr>
          </a:p>
          <a:p>
            <a:r>
              <a:rPr lang="ru-RU" sz="6400" dirty="0">
                <a:latin typeface="Times New Roman" panose="02020603050405020304" pitchFamily="18" charset="0"/>
                <a:cs typeface="Times New Roman" panose="02020603050405020304" pitchFamily="18" charset="0"/>
              </a:rPr>
              <a:t>Этот вопрос или задание должны быть:</a:t>
            </a:r>
            <a:br>
              <a:rPr lang="ru-RU" sz="6400" dirty="0">
                <a:latin typeface="Times New Roman" panose="02020603050405020304" pitchFamily="18" charset="0"/>
                <a:cs typeface="Times New Roman" panose="02020603050405020304" pitchFamily="18" charset="0"/>
              </a:rPr>
            </a:br>
            <a:endParaRPr lang="ru-RU" sz="6400" dirty="0">
              <a:latin typeface="Times New Roman" panose="02020603050405020304" pitchFamily="18" charset="0"/>
              <a:cs typeface="Times New Roman" panose="02020603050405020304" pitchFamily="18" charset="0"/>
            </a:endParaRPr>
          </a:p>
          <a:p>
            <a:r>
              <a:rPr lang="ru-RU" sz="6400" dirty="0">
                <a:latin typeface="Times New Roman" panose="02020603050405020304" pitchFamily="18" charset="0"/>
                <a:cs typeface="Times New Roman" panose="02020603050405020304" pitchFamily="18" charset="0"/>
              </a:rPr>
              <a:t>— посильными для возраста;</a:t>
            </a:r>
            <a:br>
              <a:rPr lang="ru-RU" sz="6400" dirty="0">
                <a:latin typeface="Times New Roman" panose="02020603050405020304" pitchFamily="18" charset="0"/>
                <a:cs typeface="Times New Roman" panose="02020603050405020304" pitchFamily="18" charset="0"/>
              </a:rPr>
            </a:br>
            <a:r>
              <a:rPr lang="ru-RU" sz="6400" dirty="0">
                <a:latin typeface="Times New Roman" panose="02020603050405020304" pitchFamily="18" charset="0"/>
                <a:cs typeface="Times New Roman" panose="02020603050405020304" pitchFamily="18" charset="0"/>
              </a:rPr>
              <a:t>— неожиданными по содержанию;</a:t>
            </a:r>
            <a:br>
              <a:rPr lang="ru-RU" sz="6400" dirty="0">
                <a:latin typeface="Times New Roman" panose="02020603050405020304" pitchFamily="18" charset="0"/>
                <a:cs typeface="Times New Roman" panose="02020603050405020304" pitchFamily="18" charset="0"/>
              </a:rPr>
            </a:br>
            <a:r>
              <a:rPr lang="ru-RU" sz="6400" dirty="0">
                <a:latin typeface="Times New Roman" panose="02020603050405020304" pitchFamily="18" charset="0"/>
                <a:cs typeface="Times New Roman" panose="02020603050405020304" pitchFamily="18" charset="0"/>
              </a:rPr>
              <a:t>— интересными по сути;</a:t>
            </a:r>
            <a:br>
              <a:rPr lang="ru-RU" sz="6400" dirty="0">
                <a:latin typeface="Times New Roman" panose="02020603050405020304" pitchFamily="18" charset="0"/>
                <a:cs typeface="Times New Roman" panose="02020603050405020304" pitchFamily="18" charset="0"/>
              </a:rPr>
            </a:br>
            <a:r>
              <a:rPr lang="ru-RU" sz="6400" dirty="0">
                <a:latin typeface="Times New Roman" panose="02020603050405020304" pitchFamily="18" charset="0"/>
                <a:cs typeface="Times New Roman" panose="02020603050405020304" pitchFamily="18" charset="0"/>
              </a:rPr>
              <a:t>— базирующимися на предшествующих литературных/общекультурных знаниях (на ранних стадиях базой может стать, как правило, только личный жизненный опыт школьника);</a:t>
            </a:r>
            <a:br>
              <a:rPr lang="ru-RU" sz="6400" dirty="0">
                <a:latin typeface="Times New Roman" panose="02020603050405020304" pitchFamily="18" charset="0"/>
                <a:cs typeface="Times New Roman" panose="02020603050405020304" pitchFamily="18" charset="0"/>
              </a:rPr>
            </a:br>
            <a:r>
              <a:rPr lang="ru-RU" sz="6400" dirty="0">
                <a:latin typeface="Times New Roman" panose="02020603050405020304" pitchFamily="18" charset="0"/>
                <a:cs typeface="Times New Roman" panose="02020603050405020304" pitchFamily="18" charset="0"/>
              </a:rPr>
              <a:t>— настраивающими учеников на тему урока;</a:t>
            </a:r>
            <a:br>
              <a:rPr lang="ru-RU" sz="6400" dirty="0">
                <a:latin typeface="Times New Roman" panose="02020603050405020304" pitchFamily="18" charset="0"/>
                <a:cs typeface="Times New Roman" panose="02020603050405020304" pitchFamily="18" charset="0"/>
              </a:rPr>
            </a:br>
            <a:r>
              <a:rPr lang="ru-RU" sz="6400" dirty="0">
                <a:latin typeface="Times New Roman" panose="02020603050405020304" pitchFamily="18" charset="0"/>
                <a:cs typeface="Times New Roman" panose="02020603050405020304" pitchFamily="18" charset="0"/>
              </a:rPr>
              <a:t>— способствующими литературному развитию школьника.</a:t>
            </a:r>
            <a:br>
              <a:rPr lang="ru-RU" sz="6400" dirty="0">
                <a:latin typeface="Times New Roman" panose="02020603050405020304" pitchFamily="18" charset="0"/>
                <a:cs typeface="Times New Roman" panose="02020603050405020304" pitchFamily="18" charset="0"/>
              </a:rPr>
            </a:br>
            <a:endParaRPr lang="ru-RU" sz="6400" dirty="0">
              <a:latin typeface="Times New Roman" panose="02020603050405020304" pitchFamily="18" charset="0"/>
              <a:cs typeface="Times New Roman" panose="02020603050405020304" pitchFamily="18" charset="0"/>
            </a:endParaRPr>
          </a:p>
          <a:p>
            <a:r>
              <a:rPr lang="ru-RU" dirty="0"/>
              <a:t/>
            </a:r>
            <a:br>
              <a:rPr lang="ru-RU" dirty="0"/>
            </a:b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endParaRPr lang="ru-RU" dirty="0"/>
          </a:p>
        </p:txBody>
      </p:sp>
      <p:sp>
        <p:nvSpPr>
          <p:cNvPr id="3" name="Содержимое 2"/>
          <p:cNvSpPr>
            <a:spLocks noGrp="1"/>
          </p:cNvSpPr>
          <p:nvPr>
            <p:ph idx="1"/>
          </p:nvPr>
        </p:nvSpPr>
        <p:spPr>
          <a:xfrm>
            <a:off x="1043608" y="625252"/>
            <a:ext cx="7848872" cy="4479884"/>
          </a:xfrm>
        </p:spPr>
        <p:txBody>
          <a:bodyPr>
            <a:normAutofit fontScale="92500"/>
          </a:bodyPr>
          <a:lstStyle/>
          <a:p>
            <a:r>
              <a:rPr lang="ru-RU" dirty="0"/>
              <a:t>Особенно важна идея завязки урока в 9-м классе, прежде всего для формирования позитивного отношения к классической литературе. Ведь по возрасту ученики ещё не готовы к серьёзным беседам в той мере, в какой требует изучаемая программная литература. Потому имеет смысл двигаться при обдумывании завязки урока в следующих направлениях: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Завязка урока</a:t>
            </a:r>
          </a:p>
        </p:txBody>
      </p:sp>
      <p:sp>
        <p:nvSpPr>
          <p:cNvPr id="3" name="Содержимое 2"/>
          <p:cNvSpPr>
            <a:spLocks noGrp="1"/>
          </p:cNvSpPr>
          <p:nvPr>
            <p:ph idx="1"/>
          </p:nvPr>
        </p:nvSpPr>
        <p:spPr/>
        <p:txBody>
          <a:bodyPr>
            <a:normAutofit fontScale="70000" lnSpcReduction="20000"/>
          </a:bodyPr>
          <a:lstStyle/>
          <a:p>
            <a:r>
              <a:rPr lang="ru-RU" dirty="0"/>
              <a:t>Ориентируясь на имеющиеся представления девятиклассников о жизни и культуре XIX века. Так, в системе уроков по роману М.Лермонтова «Герой нашего времени» могут быть представлены на разных уроках следующие вопросы-завязки:</a:t>
            </a:r>
            <a:br>
              <a:rPr lang="ru-RU" dirty="0"/>
            </a:br>
            <a:endParaRPr lang="ru-RU" dirty="0"/>
          </a:p>
          <a:p>
            <a:r>
              <a:rPr lang="ru-RU" b="1" i="1" dirty="0"/>
              <a:t>— Издали бы вы дневник Печорина, оказавшись на месте рассказчика? Объясните. </a:t>
            </a:r>
            <a:br>
              <a:rPr lang="ru-RU" b="1" i="1" dirty="0"/>
            </a:br>
            <a:endParaRPr lang="ru-RU" dirty="0"/>
          </a:p>
          <a:p>
            <a:r>
              <a:rPr lang="ru-RU" b="1" i="1" dirty="0"/>
              <a:t>— В какой момент жизни Печорина вы хотели бы встретиться с ним, каким был бы предмет вашей беседы?</a:t>
            </a:r>
            <a:r>
              <a:rPr lang="ru-RU" dirty="0"/>
              <a:t/>
            </a:r>
            <a:br>
              <a:rPr lang="ru-RU" dirty="0"/>
            </a:br>
            <a:endParaRPr lang="ru-RU" dirty="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Завязка урока</a:t>
            </a:r>
          </a:p>
        </p:txBody>
      </p:sp>
      <p:sp>
        <p:nvSpPr>
          <p:cNvPr id="3" name="Содержимое 2"/>
          <p:cNvSpPr>
            <a:spLocks noGrp="1"/>
          </p:cNvSpPr>
          <p:nvPr>
            <p:ph idx="1"/>
          </p:nvPr>
        </p:nvSpPr>
        <p:spPr/>
        <p:txBody>
          <a:bodyPr>
            <a:normAutofit/>
          </a:bodyPr>
          <a:lstStyle/>
          <a:p>
            <a:r>
              <a:rPr lang="ru-RU" dirty="0"/>
              <a:t>Итак, завязка урока имеет своей целью привлечение внимания учеников, заставляет их самостоятельно думать, воображать, фантазировать, предполагать, делать умозаключения, не боясь получения плохой отметки.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Способы формирования пространства урока</a:t>
            </a:r>
          </a:p>
        </p:txBody>
      </p:sp>
      <p:sp>
        <p:nvSpPr>
          <p:cNvPr id="3" name="Содержимое 2"/>
          <p:cNvSpPr>
            <a:spLocks noGrp="1"/>
          </p:cNvSpPr>
          <p:nvPr>
            <p:ph idx="1"/>
          </p:nvPr>
        </p:nvSpPr>
        <p:spPr/>
        <p:txBody>
          <a:bodyPr>
            <a:normAutofit/>
          </a:bodyPr>
          <a:lstStyle/>
          <a:p>
            <a:r>
              <a:rPr lang="ru-RU" dirty="0"/>
              <a:t>Известно, как трудно сейчас сконцентрировать внимание ребёнка на тексте — и не только на уроке литературы.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 Конкретизация </a:t>
            </a:r>
          </a:p>
        </p:txBody>
      </p:sp>
      <p:sp>
        <p:nvSpPr>
          <p:cNvPr id="3" name="Содержимое 2"/>
          <p:cNvSpPr>
            <a:spLocks noGrp="1"/>
          </p:cNvSpPr>
          <p:nvPr>
            <p:ph idx="1"/>
          </p:nvPr>
        </p:nvSpPr>
        <p:spPr/>
        <p:txBody>
          <a:bodyPr>
            <a:normAutofit lnSpcReduction="10000"/>
          </a:bodyPr>
          <a:lstStyle/>
          <a:p>
            <a:r>
              <a:rPr lang="ru-RU" dirty="0"/>
              <a:t>Это возможность для учителя за счёт укрупнения плана текста словно бы остановить урок, заострив внимание школьников на посильном возрасту эпизоде, фрагменте, строфе конкретным, прямым вопросом или заданием. Назовём этот ход условно </a:t>
            </a:r>
            <a:r>
              <a:rPr lang="ru-RU" i="1" dirty="0"/>
              <a:t>“работа с микротекстом”</a:t>
            </a:r>
            <a:r>
              <a:rPr lang="ru-RU"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25000" lnSpcReduction="20000"/>
          </a:bodyPr>
          <a:lstStyle/>
          <a:p>
            <a:r>
              <a:rPr lang="ru-RU" sz="6400" dirty="0">
                <a:latin typeface="Times New Roman" panose="02020603050405020304" pitchFamily="18" charset="0"/>
                <a:cs typeface="Times New Roman" panose="02020603050405020304" pitchFamily="18" charset="0"/>
              </a:rPr>
              <a:t>Они дорогой самой краткой Домой летят во весь опор. </a:t>
            </a:r>
          </a:p>
          <a:p>
            <a:r>
              <a:rPr lang="ru-RU" sz="6400" dirty="0">
                <a:latin typeface="Times New Roman" panose="02020603050405020304" pitchFamily="18" charset="0"/>
                <a:cs typeface="Times New Roman" panose="02020603050405020304" pitchFamily="18" charset="0"/>
              </a:rPr>
              <a:t>Теперь послушаем украдкой </a:t>
            </a:r>
          </a:p>
          <a:p>
            <a:r>
              <a:rPr lang="ru-RU" sz="6400" dirty="0">
                <a:latin typeface="Times New Roman" panose="02020603050405020304" pitchFamily="18" charset="0"/>
                <a:cs typeface="Times New Roman" panose="02020603050405020304" pitchFamily="18" charset="0"/>
              </a:rPr>
              <a:t>Героев наших разговор: </a:t>
            </a:r>
          </a:p>
          <a:p>
            <a:r>
              <a:rPr lang="ru-RU" sz="6400" dirty="0">
                <a:latin typeface="Times New Roman" panose="02020603050405020304" pitchFamily="18" charset="0"/>
                <a:cs typeface="Times New Roman" panose="02020603050405020304" pitchFamily="18" charset="0"/>
              </a:rPr>
              <a:t>— Ну что ж, Онегин? ты зеваешь.—</a:t>
            </a:r>
          </a:p>
          <a:p>
            <a:r>
              <a:rPr lang="ru-RU" sz="6400" dirty="0">
                <a:latin typeface="Times New Roman" panose="02020603050405020304" pitchFamily="18" charset="0"/>
                <a:cs typeface="Times New Roman" panose="02020603050405020304" pitchFamily="18" charset="0"/>
              </a:rPr>
              <a:t> — «Привычка, Ленский».— </a:t>
            </a:r>
          </a:p>
          <a:p>
            <a:r>
              <a:rPr lang="ru-RU" sz="6400" dirty="0">
                <a:latin typeface="Times New Roman" panose="02020603050405020304" pitchFamily="18" charset="0"/>
                <a:cs typeface="Times New Roman" panose="02020603050405020304" pitchFamily="18" charset="0"/>
              </a:rPr>
              <a:t>Но скучаешь Ты как-то больше.</a:t>
            </a:r>
          </a:p>
          <a:p>
            <a:r>
              <a:rPr lang="ru-RU" sz="6400" dirty="0">
                <a:latin typeface="Times New Roman" panose="02020603050405020304" pitchFamily="18" charset="0"/>
                <a:cs typeface="Times New Roman" panose="02020603050405020304" pitchFamily="18" charset="0"/>
              </a:rPr>
              <a:t>— «Нет, равно. Однако в поле уж темно;</a:t>
            </a:r>
          </a:p>
          <a:p>
            <a:r>
              <a:rPr lang="ru-RU" sz="6400" dirty="0">
                <a:latin typeface="Times New Roman" panose="02020603050405020304" pitchFamily="18" charset="0"/>
                <a:cs typeface="Times New Roman" panose="02020603050405020304" pitchFamily="18" charset="0"/>
              </a:rPr>
              <a:t> Скорей! пошел, пошел, Андрюшка!</a:t>
            </a:r>
          </a:p>
          <a:p>
            <a:r>
              <a:rPr lang="ru-RU" sz="6400" dirty="0">
                <a:latin typeface="Times New Roman" panose="02020603050405020304" pitchFamily="18" charset="0"/>
                <a:cs typeface="Times New Roman" panose="02020603050405020304" pitchFamily="18" charset="0"/>
              </a:rPr>
              <a:t> Какие глупые места! </a:t>
            </a:r>
          </a:p>
          <a:p>
            <a:r>
              <a:rPr lang="ru-RU" sz="6400" dirty="0">
                <a:latin typeface="Times New Roman" panose="02020603050405020304" pitchFamily="18" charset="0"/>
                <a:cs typeface="Times New Roman" panose="02020603050405020304" pitchFamily="18" charset="0"/>
              </a:rPr>
              <a:t>А кстати: Ларина проста, </a:t>
            </a:r>
          </a:p>
          <a:p>
            <a:r>
              <a:rPr lang="ru-RU" sz="6400" dirty="0">
                <a:latin typeface="Times New Roman" panose="02020603050405020304" pitchFamily="18" charset="0"/>
                <a:cs typeface="Times New Roman" panose="02020603050405020304" pitchFamily="18" charset="0"/>
              </a:rPr>
              <a:t>Но очень милая старушка; </a:t>
            </a:r>
          </a:p>
          <a:p>
            <a:r>
              <a:rPr lang="ru-RU" sz="6400" dirty="0">
                <a:latin typeface="Times New Roman" panose="02020603050405020304" pitchFamily="18" charset="0"/>
                <a:cs typeface="Times New Roman" panose="02020603050405020304" pitchFamily="18" charset="0"/>
              </a:rPr>
              <a:t>Боюсь: брусничная вода Мне не наделала б вреда.</a:t>
            </a:r>
            <a:br>
              <a:rPr lang="ru-RU" sz="6400" dirty="0">
                <a:latin typeface="Times New Roman" panose="02020603050405020304" pitchFamily="18" charset="0"/>
                <a:cs typeface="Times New Roman" panose="02020603050405020304" pitchFamily="18" charset="0"/>
              </a:rPr>
            </a:br>
            <a:r>
              <a:rPr lang="ru-RU" sz="6400" dirty="0">
                <a:latin typeface="Times New Roman" panose="02020603050405020304" pitchFamily="18" charset="0"/>
                <a:cs typeface="Times New Roman" panose="02020603050405020304" pitchFamily="18" charset="0"/>
              </a:rPr>
              <a:t/>
            </a:r>
            <a:br>
              <a:rPr lang="ru-RU" sz="6400" dirty="0">
                <a:latin typeface="Times New Roman" panose="02020603050405020304" pitchFamily="18" charset="0"/>
                <a:cs typeface="Times New Roman" panose="02020603050405020304" pitchFamily="18" charset="0"/>
              </a:rPr>
            </a:br>
            <a:r>
              <a:rPr lang="ru-RU" sz="6400" dirty="0">
                <a:latin typeface="Times New Roman" panose="02020603050405020304" pitchFamily="18" charset="0"/>
                <a:cs typeface="Times New Roman" panose="02020603050405020304" pitchFamily="18" charset="0"/>
              </a:rPr>
              <a:t/>
            </a:r>
            <a:br>
              <a:rPr lang="ru-RU" sz="6400" dirty="0">
                <a:latin typeface="Times New Roman" panose="02020603050405020304" pitchFamily="18" charset="0"/>
                <a:cs typeface="Times New Roman" panose="02020603050405020304" pitchFamily="18" charset="0"/>
              </a:rPr>
            </a:br>
            <a:r>
              <a:rPr lang="ru-RU" sz="6400" dirty="0">
                <a:latin typeface="Times New Roman" panose="02020603050405020304" pitchFamily="18" charset="0"/>
                <a:cs typeface="Times New Roman" panose="02020603050405020304" pitchFamily="18" charset="0"/>
              </a:rPr>
              <a:t/>
            </a:r>
            <a:br>
              <a:rPr lang="ru-RU" sz="6400" dirty="0">
                <a:latin typeface="Times New Roman" panose="02020603050405020304" pitchFamily="18" charset="0"/>
                <a:cs typeface="Times New Roman" panose="02020603050405020304" pitchFamily="18" charset="0"/>
              </a:rPr>
            </a:br>
            <a:endParaRPr lang="ru-RU" sz="6400" dirty="0">
              <a:latin typeface="Times New Roman" panose="02020603050405020304" pitchFamily="18" charset="0"/>
              <a:cs typeface="Times New Roman" panose="02020603050405020304" pitchFamily="18" charset="0"/>
            </a:endParaRPr>
          </a:p>
          <a:p>
            <a:r>
              <a:rPr lang="ru-RU" dirty="0"/>
              <a:t/>
            </a:r>
            <a:br>
              <a:rPr lang="ru-RU" dirty="0"/>
            </a:br>
            <a:r>
              <a:rPr lang="ru-RU" dirty="0"/>
              <a:t/>
            </a:r>
            <a:br>
              <a:rPr lang="ru-RU" dirty="0"/>
            </a:b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Autofit/>
          </a:bodyPr>
          <a:lstStyle/>
          <a:p>
            <a:r>
              <a:rPr lang="ru-RU" sz="1600" dirty="0">
                <a:latin typeface="Times New Roman" panose="02020603050405020304" pitchFamily="18" charset="0"/>
                <a:cs typeface="Times New Roman" panose="02020603050405020304" pitchFamily="18" charset="0"/>
              </a:rPr>
              <a:t>Скажи: которая Татьяна?»</a:t>
            </a:r>
          </a:p>
          <a:p>
            <a:r>
              <a:rPr lang="ru-RU" sz="1600" dirty="0">
                <a:latin typeface="Times New Roman" panose="02020603050405020304" pitchFamily="18" charset="0"/>
                <a:cs typeface="Times New Roman" panose="02020603050405020304" pitchFamily="18" charset="0"/>
              </a:rPr>
              <a:t> — Да та, которая грустна </a:t>
            </a:r>
          </a:p>
          <a:p>
            <a:r>
              <a:rPr lang="ru-RU" sz="1600" dirty="0">
                <a:latin typeface="Times New Roman" panose="02020603050405020304" pitchFamily="18" charset="0"/>
                <a:cs typeface="Times New Roman" panose="02020603050405020304" pitchFamily="18" charset="0"/>
              </a:rPr>
              <a:t>И молчалива, как Светлана, </a:t>
            </a:r>
          </a:p>
          <a:p>
            <a:r>
              <a:rPr lang="ru-RU" sz="1600" dirty="0">
                <a:latin typeface="Times New Roman" panose="02020603050405020304" pitchFamily="18" charset="0"/>
                <a:cs typeface="Times New Roman" panose="02020603050405020304" pitchFamily="18" charset="0"/>
              </a:rPr>
              <a:t>Вошла и села у окна.</a:t>
            </a:r>
          </a:p>
          <a:p>
            <a:r>
              <a:rPr lang="ru-RU" sz="1600" dirty="0">
                <a:latin typeface="Times New Roman" panose="02020603050405020304" pitchFamily="18" charset="0"/>
                <a:cs typeface="Times New Roman" panose="02020603050405020304" pitchFamily="18" charset="0"/>
              </a:rPr>
              <a:t>— «Неужто ты влюблен в меньшую?» </a:t>
            </a:r>
          </a:p>
          <a:p>
            <a:r>
              <a:rPr lang="ru-RU" sz="1600" dirty="0">
                <a:latin typeface="Times New Roman" panose="02020603050405020304" pitchFamily="18" charset="0"/>
                <a:cs typeface="Times New Roman" panose="02020603050405020304" pitchFamily="18" charset="0"/>
              </a:rPr>
              <a:t>— А что? — «Я выбрал бы другую, </a:t>
            </a:r>
          </a:p>
          <a:p>
            <a:r>
              <a:rPr lang="ru-RU" sz="1600" dirty="0">
                <a:latin typeface="Times New Roman" panose="02020603050405020304" pitchFamily="18" charset="0"/>
                <a:cs typeface="Times New Roman" panose="02020603050405020304" pitchFamily="18" charset="0"/>
              </a:rPr>
              <a:t>Когда б я был, как ты, поэт. </a:t>
            </a:r>
          </a:p>
          <a:p>
            <a:r>
              <a:rPr lang="ru-RU" sz="1600" dirty="0">
                <a:latin typeface="Times New Roman" panose="02020603050405020304" pitchFamily="18" charset="0"/>
                <a:cs typeface="Times New Roman" panose="02020603050405020304" pitchFamily="18" charset="0"/>
              </a:rPr>
              <a:t>В чертах у Ольги жизни нет. </a:t>
            </a:r>
          </a:p>
          <a:p>
            <a:r>
              <a:rPr lang="ru-RU" sz="1600" dirty="0">
                <a:latin typeface="Times New Roman" panose="02020603050405020304" pitchFamily="18" charset="0"/>
                <a:cs typeface="Times New Roman" panose="02020603050405020304" pitchFamily="18" charset="0"/>
              </a:rPr>
              <a:t>Точь-в-точь в </a:t>
            </a:r>
            <a:r>
              <a:rPr lang="ru-RU" sz="1600" dirty="0" err="1">
                <a:latin typeface="Times New Roman" panose="02020603050405020304" pitchFamily="18" charset="0"/>
                <a:cs typeface="Times New Roman" panose="02020603050405020304" pitchFamily="18" charset="0"/>
              </a:rPr>
              <a:t>Вандиковой</a:t>
            </a:r>
            <a:r>
              <a:rPr lang="ru-RU" sz="1600" dirty="0">
                <a:latin typeface="Times New Roman" panose="02020603050405020304" pitchFamily="18" charset="0"/>
                <a:cs typeface="Times New Roman" panose="02020603050405020304" pitchFamily="18" charset="0"/>
              </a:rPr>
              <a:t> Мадонне:</a:t>
            </a:r>
          </a:p>
          <a:p>
            <a:r>
              <a:rPr lang="ru-RU" sz="1600" dirty="0">
                <a:latin typeface="Times New Roman" panose="02020603050405020304" pitchFamily="18" charset="0"/>
                <a:cs typeface="Times New Roman" panose="02020603050405020304" pitchFamily="18" charset="0"/>
              </a:rPr>
              <a:t> Кругла, красна лицом она, </a:t>
            </a:r>
          </a:p>
          <a:p>
            <a:r>
              <a:rPr lang="ru-RU" sz="1600" dirty="0">
                <a:latin typeface="Times New Roman" panose="02020603050405020304" pitchFamily="18" charset="0"/>
                <a:cs typeface="Times New Roman" panose="02020603050405020304" pitchFamily="18" charset="0"/>
              </a:rPr>
              <a:t>Как эта глупая луна </a:t>
            </a:r>
          </a:p>
          <a:p>
            <a:r>
              <a:rPr lang="ru-RU" sz="1600" dirty="0">
                <a:latin typeface="Times New Roman" panose="02020603050405020304" pitchFamily="18" charset="0"/>
                <a:cs typeface="Times New Roman" panose="02020603050405020304" pitchFamily="18" charset="0"/>
              </a:rPr>
              <a:t>На этом глупом небосклоне». </a:t>
            </a:r>
          </a:p>
          <a:p>
            <a:r>
              <a:rPr lang="ru-RU" sz="1600" dirty="0">
                <a:latin typeface="Times New Roman" panose="02020603050405020304" pitchFamily="18" charset="0"/>
                <a:cs typeface="Times New Roman" panose="02020603050405020304" pitchFamily="18" charset="0"/>
              </a:rPr>
              <a:t>Владимир сухо отвечал </a:t>
            </a:r>
          </a:p>
          <a:p>
            <a:r>
              <a:rPr lang="ru-RU" sz="1600" dirty="0">
                <a:latin typeface="Times New Roman" panose="02020603050405020304" pitchFamily="18" charset="0"/>
                <a:cs typeface="Times New Roman" panose="02020603050405020304" pitchFamily="18" charset="0"/>
              </a:rPr>
              <a:t>И после во весь путь молчал.</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Линейное обобщение </a:t>
            </a:r>
          </a:p>
        </p:txBody>
      </p:sp>
      <p:sp>
        <p:nvSpPr>
          <p:cNvPr id="3" name="Содержимое 2"/>
          <p:cNvSpPr>
            <a:spLocks noGrp="1"/>
          </p:cNvSpPr>
          <p:nvPr>
            <p:ph idx="1"/>
          </p:nvPr>
        </p:nvSpPr>
        <p:spPr/>
        <p:txBody>
          <a:bodyPr>
            <a:normAutofit fontScale="70000" lnSpcReduction="20000"/>
          </a:bodyPr>
          <a:lstStyle/>
          <a:p>
            <a:r>
              <a:rPr lang="ru-RU" dirty="0"/>
              <a:t>Тему для работы по линейному (хронологическому, сопоставительному) обобщению учитель выбирает сам, в зависимости от того, на чём он хочет сделать акцент. Очень хорошо, если каждая большая литературная тема будет завершаться таким обобщением. Это проявляет и закрепляет особенности литературного произведения. Возможные темы: интерьер в литературе; кабинет в литературных произведениях; образ сада (аллей) и его место, роль в развитии сюжета; игра (как детская, так и карточная игра взрослых); дуэль; объяснения в любви; образ дороги, мотив странничества; авторские отступления, мода в литературных произведениях и отношения к ней героев, образ Петербурга (образ города) и т.д.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Литературные игры</a:t>
            </a:r>
          </a:p>
        </p:txBody>
      </p:sp>
      <p:sp>
        <p:nvSpPr>
          <p:cNvPr id="3" name="Содержимое 2"/>
          <p:cNvSpPr>
            <a:spLocks noGrp="1"/>
          </p:cNvSpPr>
          <p:nvPr>
            <p:ph idx="1"/>
          </p:nvPr>
        </p:nvSpPr>
        <p:spPr/>
        <p:txBody>
          <a:bodyPr>
            <a:normAutofit fontScale="85000" lnSpcReduction="20000"/>
          </a:bodyPr>
          <a:lstStyle/>
          <a:p>
            <a:r>
              <a:rPr lang="ru-RU" dirty="0"/>
              <a:t>Весьма полезно провести прямо на уроке игру </a:t>
            </a:r>
            <a:r>
              <a:rPr lang="ru-RU" b="1" dirty="0"/>
              <a:t>«Предмет-загадка»</a:t>
            </a:r>
            <a:r>
              <a:rPr lang="ru-RU" dirty="0"/>
              <a:t>. Раздаём записки со словом, обозначающим предмет, или сами предметы (работать можно по группам). По предмету просим отгадать, какое произведение из изученных “спрятано” в нём и объяснить своё решение. Например:  </a:t>
            </a:r>
            <a:r>
              <a:rPr lang="ru-RU" i="1" dirty="0"/>
              <a:t>зеркальце</a:t>
            </a:r>
            <a:r>
              <a:rPr lang="ru-RU" dirty="0"/>
              <a:t> — А.С. Пушкин, «Сказка о мёртвой царевне и о семи богатырях»; </a:t>
            </a:r>
            <a:r>
              <a:rPr lang="ru-RU" i="1" dirty="0"/>
              <a:t>солдатик</a:t>
            </a:r>
            <a:r>
              <a:rPr lang="ru-RU" dirty="0"/>
              <a:t> — Х.К. Андерсен, «Стойкий оловянный солдатик» и т.п.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t/>
            </a:r>
            <a:br>
              <a:rPr lang="ru-RU" sz="3600" dirty="0"/>
            </a:br>
            <a:r>
              <a:rPr lang="ru-RU" sz="3600" dirty="0"/>
              <a:t/>
            </a:r>
            <a:br>
              <a:rPr lang="ru-RU" sz="3600" dirty="0"/>
            </a:br>
            <a:r>
              <a:rPr lang="ru-RU" sz="3600" dirty="0"/>
              <a:t/>
            </a:r>
            <a:br>
              <a:rPr lang="ru-RU" sz="3600" dirty="0"/>
            </a:br>
            <a:r>
              <a:rPr lang="ru-RU" sz="3600" dirty="0"/>
              <a:t/>
            </a:r>
            <a:br>
              <a:rPr lang="ru-RU" sz="3600" dirty="0"/>
            </a:br>
            <a:r>
              <a:rPr lang="ru-RU" sz="3600" dirty="0"/>
              <a:t>Литературные игры на уроке в средних классах</a:t>
            </a:r>
            <a:br>
              <a:rPr lang="ru-RU" sz="3600" dirty="0"/>
            </a:br>
            <a:r>
              <a:rPr lang="ru-RU" sz="3600" b="0" dirty="0"/>
              <a:t/>
            </a:r>
            <a:br>
              <a:rPr lang="ru-RU" sz="3600" b="0" dirty="0"/>
            </a:br>
            <a:r>
              <a:rPr lang="ru-RU" dirty="0"/>
              <a:t/>
            </a:r>
            <a:br>
              <a:rPr lang="ru-RU" dirty="0"/>
            </a:br>
            <a:endParaRPr lang="ru-RU" dirty="0"/>
          </a:p>
        </p:txBody>
      </p:sp>
      <p:sp>
        <p:nvSpPr>
          <p:cNvPr id="3" name="Содержимое 2"/>
          <p:cNvSpPr>
            <a:spLocks noGrp="1"/>
          </p:cNvSpPr>
          <p:nvPr>
            <p:ph idx="1"/>
          </p:nvPr>
        </p:nvSpPr>
        <p:spPr/>
        <p:txBody>
          <a:bodyPr>
            <a:normAutofit fontScale="62500" lnSpcReduction="20000"/>
          </a:bodyPr>
          <a:lstStyle/>
          <a:p>
            <a:r>
              <a:rPr lang="ru-RU" dirty="0"/>
              <a:t>В 5-х классах в процессе урока или в финале изучения произведения можно провести небольшую игру-разминку </a:t>
            </a:r>
            <a:r>
              <a:rPr lang="ru-RU" b="1" dirty="0"/>
              <a:t>«Заверши фразу»</a:t>
            </a:r>
            <a:r>
              <a:rPr lang="ru-RU" dirty="0"/>
              <a:t>. Например, учитель произносит начало фразы из пьесы-сказки Е.Л. Шварца «Золушка»: “Очень вредно не ехать на бал...” Ученики продолжают: “Когда ты этого заслуживаешь”. Есть возможность задать дополнительные вопросы: кто произносит эту фразу? В каком эпизоде она звучит? Это эпизод весёлый или грустный, почему? Какова роль этого эпизода в произведении? Кроме тренировки внимания и памяти, умения ориентироваться в пространстве произведения, мы даём ученикам возможность вернуться к тому, что говорилось на уроках, акцентируя внимание на определённой знаковой фразе и персонаже.</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Литературные игры </a:t>
            </a:r>
          </a:p>
        </p:txBody>
      </p:sp>
      <p:sp>
        <p:nvSpPr>
          <p:cNvPr id="3" name="Содержимое 2"/>
          <p:cNvSpPr>
            <a:spLocks noGrp="1"/>
          </p:cNvSpPr>
          <p:nvPr>
            <p:ph idx="1"/>
          </p:nvPr>
        </p:nvSpPr>
        <p:spPr/>
        <p:txBody>
          <a:bodyPr>
            <a:normAutofit fontScale="92500" lnSpcReduction="20000"/>
          </a:bodyPr>
          <a:lstStyle/>
          <a:p>
            <a:r>
              <a:rPr lang="ru-RU" dirty="0"/>
              <a:t>Развитию литературного слуха способствует игра </a:t>
            </a:r>
            <a:r>
              <a:rPr lang="ru-RU" b="1" dirty="0"/>
              <a:t>«Алфавит»</a:t>
            </a:r>
            <a:r>
              <a:rPr lang="ru-RU" dirty="0"/>
              <a:t>. В начале или финале урока мы предлагаем на одну из букв алфавита назвать как можно больше предметов, героев, явлений изучаемого в данный момент/заданного на этот урок произведения. Также хорошо задание </a:t>
            </a:r>
            <a:r>
              <a:rPr lang="ru-RU" b="1" dirty="0"/>
              <a:t>«Герой»</a:t>
            </a:r>
            <a:r>
              <a:rPr lang="ru-RU" dirty="0"/>
              <a:t>, когда учитель просит назвать имена героев одного из изученных произведений — кто больше вспомнит.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Литературные игры в старших классах</a:t>
            </a:r>
          </a:p>
        </p:txBody>
      </p:sp>
      <p:sp>
        <p:nvSpPr>
          <p:cNvPr id="3" name="Содержимое 2"/>
          <p:cNvSpPr>
            <a:spLocks noGrp="1"/>
          </p:cNvSpPr>
          <p:nvPr>
            <p:ph idx="1"/>
          </p:nvPr>
        </p:nvSpPr>
        <p:spPr/>
        <p:txBody>
          <a:bodyPr/>
          <a:lstStyle/>
          <a:p>
            <a:r>
              <a:rPr lang="ru-RU" dirty="0"/>
              <a:t>Постепенно, от класса к классу, учитель усложняет те же игровые задания. Для игры </a:t>
            </a:r>
            <a:r>
              <a:rPr lang="ru-RU" b="1" dirty="0"/>
              <a:t>«Продолжи фразу»</a:t>
            </a:r>
            <a:r>
              <a:rPr lang="ru-RU" dirty="0"/>
              <a:t> с девяти-, </a:t>
            </a:r>
            <a:r>
              <a:rPr lang="ru-RU" dirty="0" err="1"/>
              <a:t>одиннадцатиклассниками</a:t>
            </a:r>
            <a:r>
              <a:rPr lang="ru-RU" dirty="0"/>
              <a:t> полезны, например, такие цитаты: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a:t>“Чтобы докончить портрет, я скажу, что у него был немного вздёрнутый нос, зубы ослепительной белизны и карие глаза; о глазах я должен сказать ещё несколько слов… (Во-первых, они не смеялись, когда он смеялся! Вам не случалось замечать такой странности у людей?)”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77500" lnSpcReduction="20000"/>
          </a:bodyPr>
          <a:lstStyle/>
          <a:p>
            <a:r>
              <a:rPr lang="ru-RU" dirty="0"/>
              <a:t>“Да, стану я их баловать, этих уездных аристократов! Ведь это всё самолюбие, львиные привычки. Ну, продолжал бы своё поприще в Петербурге, коли уж такой у него склад… А впрочем, Бог с ним совсем! Я нашёл довольно редкий экземпляр водяного жука, </a:t>
            </a:r>
            <a:r>
              <a:rPr lang="ru-RU" dirty="0" err="1"/>
              <a:t>Dytiscus</a:t>
            </a:r>
            <a:r>
              <a:rPr lang="ru-RU" dirty="0"/>
              <a:t> </a:t>
            </a:r>
            <a:r>
              <a:rPr lang="ru-RU" dirty="0" err="1"/>
              <a:t>marginatus</a:t>
            </a:r>
            <a:r>
              <a:rPr lang="ru-RU" dirty="0"/>
              <a:t>, знаешь? Я тебе его покажу.</a:t>
            </a:r>
            <a:br>
              <a:rPr lang="ru-RU" dirty="0"/>
            </a:br>
            <a:endParaRPr lang="ru-RU" dirty="0"/>
          </a:p>
          <a:p>
            <a:r>
              <a:rPr lang="ru-RU" dirty="0"/>
              <a:t>— Я тебе обещался рассказать его историю, — начал (  ).</a:t>
            </a:r>
            <a:br>
              <a:rPr lang="ru-RU" dirty="0"/>
            </a:br>
            <a:endParaRPr lang="ru-RU" dirty="0"/>
          </a:p>
          <a:p>
            <a:r>
              <a:rPr lang="ru-RU" dirty="0"/>
              <a:t>— (Историю жука?)</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r>
              <a:rPr lang="ru-RU" dirty="0"/>
              <a:t>“Ну что же, — задумчиво отозвался тот, — они — люди как люди… (Любят деньги, но ведь это всегда было)”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32500" lnSpcReduction="20000"/>
          </a:bodyPr>
          <a:lstStyle/>
          <a:p>
            <a:r>
              <a:rPr lang="ru-RU" sz="7200" dirty="0"/>
              <a:t>Эти и многие другие символичные для литературных героев фразы закрепляют в памяти школьников-старшеклассников не только сами произведения, как это было в 5–6-х классах, но важнейшие интонации этих произведений, позволяющие говорить об авторском отношении, о характерах героев, об их своеобразии и неповторимости при всём богатстве русской классики. Интересно, что, последовательно проводя такую работу, достаточно быстро получаем почти точное воспроизведение “ключевых” фраз программных текстов, а это уже немало.</a:t>
            </a:r>
          </a:p>
          <a:p>
            <a:endParaRPr lang="ru-RU" sz="5500" dirty="0"/>
          </a:p>
          <a:p>
            <a:pPr>
              <a:buNone/>
            </a:pP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«Набор слов»</a:t>
            </a:r>
          </a:p>
        </p:txBody>
      </p:sp>
      <p:sp>
        <p:nvSpPr>
          <p:cNvPr id="3" name="Содержимое 2"/>
          <p:cNvSpPr>
            <a:spLocks noGrp="1"/>
          </p:cNvSpPr>
          <p:nvPr>
            <p:ph idx="1"/>
          </p:nvPr>
        </p:nvSpPr>
        <p:spPr/>
        <p:txBody>
          <a:bodyPr>
            <a:normAutofit fontScale="92500" lnSpcReduction="20000"/>
          </a:bodyPr>
          <a:lstStyle/>
          <a:p>
            <a:r>
              <a:rPr lang="ru-RU" dirty="0"/>
              <a:t>По набору слов мы просим определить художественное направление, в рамках которого могло быть написано литературное произведение, где часто встречались бы эти слова, и объяснить свой выбор, приведя как пример одно произведение.</a:t>
            </a:r>
            <a:br>
              <a:rPr lang="ru-RU" dirty="0"/>
            </a:br>
            <a:endParaRPr lang="ru-RU" dirty="0"/>
          </a:p>
          <a:p>
            <a:r>
              <a:rPr lang="ru-RU" dirty="0"/>
              <a:t/>
            </a:r>
            <a:br>
              <a:rPr lang="ru-RU" dirty="0"/>
            </a:b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Угадай по опорным словам литературное направление </a:t>
            </a:r>
          </a:p>
        </p:txBody>
      </p:sp>
      <p:sp>
        <p:nvSpPr>
          <p:cNvPr id="3" name="Содержимое 2"/>
          <p:cNvSpPr>
            <a:spLocks noGrp="1"/>
          </p:cNvSpPr>
          <p:nvPr>
            <p:ph idx="1"/>
          </p:nvPr>
        </p:nvSpPr>
        <p:spPr/>
        <p:txBody>
          <a:bodyPr>
            <a:normAutofit fontScale="62500" lnSpcReduction="20000"/>
          </a:bodyPr>
          <a:lstStyle/>
          <a:p>
            <a:r>
              <a:rPr lang="ru-RU" dirty="0"/>
              <a:t>1. Идеал, любовь, забвенье, тоска, одиночество, свобода, мученье, поэма, воспоминанье, мечта, очарованье, </a:t>
            </a:r>
            <a:r>
              <a:rPr lang="ru-RU" dirty="0" err="1"/>
              <a:t>двоемирие</a:t>
            </a:r>
            <a:r>
              <a:rPr lang="ru-RU" dirty="0"/>
              <a:t>.</a:t>
            </a:r>
          </a:p>
          <a:p>
            <a:r>
              <a:rPr lang="ru-RU" dirty="0"/>
              <a:t> </a:t>
            </a:r>
            <a:br>
              <a:rPr lang="ru-RU" dirty="0"/>
            </a:br>
            <a:r>
              <a:rPr lang="ru-RU" dirty="0"/>
              <a:t>2. Разум, порядок, долг, честь, служенье, убеждение, античность, гармония, пропорциональность, ода, герой.</a:t>
            </a:r>
          </a:p>
          <a:p>
            <a:r>
              <a:rPr lang="ru-RU" dirty="0"/>
              <a:t>3. Чувственность, душевность, слёзы, ах, природа, мечтанья, пастушок, трепет, свирель, надежда, потрясенье, страдания.</a:t>
            </a:r>
          </a:p>
          <a:p>
            <a:r>
              <a:rPr lang="ru-RU" dirty="0"/>
              <a:t/>
            </a:r>
            <a:br>
              <a:rPr lang="ru-RU" dirty="0"/>
            </a:br>
            <a:r>
              <a:rPr lang="ru-RU" dirty="0"/>
              <a:t>4. Область неведомого, мистика, тайна, непознаваемое, зыбкий слог, свободный стих, метафора, таинственная мудрость, </a:t>
            </a:r>
            <a:r>
              <a:rPr lang="ru-RU" dirty="0" err="1"/>
              <a:t>вознесённость</a:t>
            </a:r>
            <a:r>
              <a:rPr lang="ru-RU" dirty="0"/>
              <a:t> превыше всего, вечная женственность.</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i="1" dirty="0" err="1"/>
              <a:t>блиц-задания</a:t>
            </a:r>
            <a:r>
              <a:rPr lang="ru-RU" b="0" dirty="0"/>
              <a:t> </a:t>
            </a:r>
            <a:endParaRPr lang="ru-RU" dirty="0"/>
          </a:p>
        </p:txBody>
      </p:sp>
      <p:sp>
        <p:nvSpPr>
          <p:cNvPr id="3" name="Содержимое 2"/>
          <p:cNvSpPr>
            <a:spLocks noGrp="1"/>
          </p:cNvSpPr>
          <p:nvPr>
            <p:ph idx="1"/>
          </p:nvPr>
        </p:nvSpPr>
        <p:spPr/>
        <p:txBody>
          <a:bodyPr>
            <a:normAutofit fontScale="70000" lnSpcReduction="20000"/>
          </a:bodyPr>
          <a:lstStyle/>
          <a:p>
            <a:r>
              <a:rPr lang="ru-RU" dirty="0"/>
              <a:t>Школьникам 6—8-х классов, а затем и старшеклассникам полезно давать</a:t>
            </a:r>
            <a:r>
              <a:rPr lang="ru-RU" b="1" i="1" dirty="0"/>
              <a:t> </a:t>
            </a:r>
            <a:r>
              <a:rPr lang="ru-RU" b="1" i="1" dirty="0" err="1"/>
              <a:t>блиц-задания</a:t>
            </a:r>
            <a:r>
              <a:rPr lang="ru-RU" dirty="0"/>
              <a:t> для быстрого выполнения. Например: раздаём листы, где слева на странице названы произведения, справа беспорядочно — авторы. Надо стрелочками свести автора с названием (то же можно сделать с героями и авторами). Причём совершенно не обязательно, чтобы в вашем перечне были только программные произведения, напротив: разбавляя программные произведения не программными, часто произведениями из классического детского и подросткового чтения, мы усложняем задание, делая его более интересным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a:t>Соотнеси название и автора</a:t>
            </a:r>
          </a:p>
        </p:txBody>
      </p:sp>
      <p:sp>
        <p:nvSpPr>
          <p:cNvPr id="5" name="Содержимое 4"/>
          <p:cNvSpPr>
            <a:spLocks noGrp="1"/>
          </p:cNvSpPr>
          <p:nvPr>
            <p:ph sz="half" idx="1"/>
          </p:nvPr>
        </p:nvSpPr>
        <p:spPr/>
        <p:txBody>
          <a:bodyPr>
            <a:normAutofit fontScale="47500" lnSpcReduction="20000"/>
          </a:bodyPr>
          <a:lstStyle/>
          <a:p>
            <a:r>
              <a:rPr lang="ru-RU" dirty="0"/>
              <a:t>1. Собачье сердце.</a:t>
            </a:r>
          </a:p>
          <a:p>
            <a:r>
              <a:rPr lang="ru-RU" dirty="0"/>
              <a:t>2.Дама с собачкой.</a:t>
            </a:r>
          </a:p>
          <a:p>
            <a:r>
              <a:rPr lang="ru-RU" dirty="0"/>
              <a:t>3. Женщина в белом.</a:t>
            </a:r>
          </a:p>
          <a:p>
            <a:r>
              <a:rPr lang="ru-RU" dirty="0"/>
              <a:t>4. Остров сокровищ.</a:t>
            </a:r>
          </a:p>
          <a:p>
            <a:r>
              <a:rPr lang="ru-RU" dirty="0"/>
              <a:t>5. Властелин колец.</a:t>
            </a:r>
          </a:p>
          <a:p>
            <a:r>
              <a:rPr lang="ru-RU" dirty="0"/>
              <a:t>6. Приключения Оливера Твиста.</a:t>
            </a:r>
          </a:p>
          <a:p>
            <a:r>
              <a:rPr lang="ru-RU" dirty="0"/>
              <a:t>7. Детство. Отрочество. Юность</a:t>
            </a:r>
          </a:p>
          <a:p>
            <a:r>
              <a:rPr lang="ru-RU" dirty="0"/>
              <a:t>8. Бесы</a:t>
            </a:r>
          </a:p>
          <a:p>
            <a:r>
              <a:rPr lang="ru-RU" dirty="0"/>
              <a:t>9. Три мушкетёра</a:t>
            </a:r>
          </a:p>
          <a:p>
            <a:r>
              <a:rPr lang="ru-RU" dirty="0"/>
              <a:t>10. Золотой телёнок.</a:t>
            </a:r>
          </a:p>
          <a:p>
            <a:r>
              <a:rPr lang="ru-RU" dirty="0"/>
              <a:t>11. Янки при дворе короля </a:t>
            </a:r>
          </a:p>
          <a:p>
            <a:r>
              <a:rPr lang="ru-RU" dirty="0"/>
              <a:t>12. Лиса и виноград.</a:t>
            </a:r>
          </a:p>
          <a:p>
            <a:r>
              <a:rPr lang="ru-RU" dirty="0"/>
              <a:t>13. Малыш и </a:t>
            </a:r>
            <a:r>
              <a:rPr lang="ru-RU" dirty="0" err="1"/>
              <a:t>Карлсон</a:t>
            </a:r>
            <a:endParaRPr lang="ru-RU" dirty="0"/>
          </a:p>
          <a:p>
            <a:r>
              <a:rPr lang="ru-RU" dirty="0"/>
              <a:t>14. Двенадцатая ночь</a:t>
            </a:r>
          </a:p>
          <a:p>
            <a:r>
              <a:rPr lang="ru-RU" dirty="0"/>
              <a:t>15. Беглец</a:t>
            </a:r>
          </a:p>
          <a:p>
            <a:r>
              <a:rPr lang="ru-RU" dirty="0"/>
              <a:t>16. Понедельник начинается в субботу.</a:t>
            </a:r>
          </a:p>
          <a:p>
            <a:r>
              <a:rPr lang="ru-RU" dirty="0"/>
              <a:t>17. Медный всадник.</a:t>
            </a:r>
          </a:p>
        </p:txBody>
      </p:sp>
      <p:sp>
        <p:nvSpPr>
          <p:cNvPr id="6" name="Содержимое 5"/>
          <p:cNvSpPr>
            <a:spLocks noGrp="1"/>
          </p:cNvSpPr>
          <p:nvPr>
            <p:ph sz="half" idx="2"/>
          </p:nvPr>
        </p:nvSpPr>
        <p:spPr/>
        <p:txBody>
          <a:bodyPr>
            <a:normAutofit fontScale="47500" lnSpcReduction="20000"/>
          </a:bodyPr>
          <a:lstStyle/>
          <a:p>
            <a:r>
              <a:rPr lang="ru-RU" dirty="0"/>
              <a:t>1. Лермонтов</a:t>
            </a:r>
          </a:p>
          <a:p>
            <a:r>
              <a:rPr lang="ru-RU" dirty="0"/>
              <a:t>2. Шекспир</a:t>
            </a:r>
          </a:p>
          <a:p>
            <a:r>
              <a:rPr lang="ru-RU" dirty="0"/>
              <a:t>3. </a:t>
            </a:r>
            <a:r>
              <a:rPr lang="ru-RU" dirty="0" err="1"/>
              <a:t>Толкин</a:t>
            </a:r>
            <a:endParaRPr lang="ru-RU" dirty="0"/>
          </a:p>
          <a:p>
            <a:r>
              <a:rPr lang="ru-RU" dirty="0"/>
              <a:t>4. Коллинз</a:t>
            </a:r>
          </a:p>
          <a:p>
            <a:r>
              <a:rPr lang="ru-RU" dirty="0"/>
              <a:t>5. Достоевский</a:t>
            </a:r>
          </a:p>
          <a:p>
            <a:r>
              <a:rPr lang="ru-RU" dirty="0"/>
              <a:t>6. Чехов</a:t>
            </a:r>
          </a:p>
          <a:p>
            <a:r>
              <a:rPr lang="ru-RU" dirty="0"/>
              <a:t>7. Пушкин</a:t>
            </a:r>
          </a:p>
          <a:p>
            <a:r>
              <a:rPr lang="ru-RU" dirty="0"/>
              <a:t>8. Эзоп</a:t>
            </a:r>
          </a:p>
          <a:p>
            <a:r>
              <a:rPr lang="ru-RU" dirty="0"/>
              <a:t>9. Л.Толстой</a:t>
            </a:r>
          </a:p>
          <a:p>
            <a:r>
              <a:rPr lang="ru-RU" dirty="0"/>
              <a:t>10. Дюма</a:t>
            </a:r>
          </a:p>
          <a:p>
            <a:r>
              <a:rPr lang="ru-RU" dirty="0"/>
              <a:t>11. Стругацкие</a:t>
            </a:r>
          </a:p>
          <a:p>
            <a:r>
              <a:rPr lang="ru-RU" dirty="0"/>
              <a:t>12. Булгаков</a:t>
            </a:r>
          </a:p>
          <a:p>
            <a:r>
              <a:rPr lang="ru-RU" dirty="0"/>
              <a:t>13. Марк Твен</a:t>
            </a:r>
          </a:p>
          <a:p>
            <a:r>
              <a:rPr lang="ru-RU" dirty="0"/>
              <a:t>14. Ильф и Петров</a:t>
            </a:r>
          </a:p>
          <a:p>
            <a:r>
              <a:rPr lang="ru-RU" dirty="0"/>
              <a:t>15. Стивенсон</a:t>
            </a:r>
          </a:p>
          <a:p>
            <a:r>
              <a:rPr lang="ru-RU" dirty="0"/>
              <a:t>16. Линдгрен</a:t>
            </a:r>
          </a:p>
          <a:p>
            <a:r>
              <a:rPr lang="ru-RU" dirty="0"/>
              <a:t>17</a:t>
            </a:r>
            <a:r>
              <a:rPr lang="ru-RU"/>
              <a:t>. Диккенс</a:t>
            </a:r>
            <a:r>
              <a:rPr lang="ru-RU" dirty="0"/>
              <a:t/>
            </a:r>
            <a:br>
              <a:rPr lang="ru-RU" dirty="0"/>
            </a:b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3200" dirty="0"/>
              <a:t>«Собственный ассоциативный рисунок»</a:t>
            </a:r>
          </a:p>
        </p:txBody>
      </p:sp>
      <p:sp>
        <p:nvSpPr>
          <p:cNvPr id="6" name="Содержимое 5"/>
          <p:cNvSpPr>
            <a:spLocks noGrp="1"/>
          </p:cNvSpPr>
          <p:nvPr>
            <p:ph idx="1"/>
          </p:nvPr>
        </p:nvSpPr>
        <p:spPr/>
        <p:txBody>
          <a:bodyPr>
            <a:normAutofit fontScale="92500" lnSpcReduction="10000"/>
          </a:bodyPr>
          <a:lstStyle/>
          <a:p>
            <a:pPr>
              <a:buNone/>
            </a:pPr>
            <a:r>
              <a:rPr lang="ru-RU" dirty="0"/>
              <a:t>• учиться слышать и слушать другого человека;</a:t>
            </a:r>
          </a:p>
          <a:p>
            <a:pPr>
              <a:buNone/>
            </a:pPr>
            <a:endParaRPr lang="ru-RU" dirty="0"/>
          </a:p>
          <a:p>
            <a:pPr>
              <a:buNone/>
            </a:pPr>
            <a:r>
              <a:rPr lang="ru-RU" dirty="0"/>
              <a:t>• формировать собственное мнение, высказывать его, уметь аргументировать;</a:t>
            </a:r>
          </a:p>
          <a:p>
            <a:pPr>
              <a:buNone/>
            </a:pPr>
            <a:r>
              <a:rPr lang="ru-RU" dirty="0"/>
              <a:t> </a:t>
            </a:r>
          </a:p>
          <a:p>
            <a:pPr>
              <a:buNone/>
            </a:pPr>
            <a:r>
              <a:rPr lang="ru-RU" dirty="0"/>
              <a:t>• продуктивно усваивать учебный материал, активно и творчески работать, проявлять свою индивидуальность.</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i="1" dirty="0"/>
              <a:t/>
            </a:r>
            <a:br>
              <a:rPr lang="ru-RU" sz="3100" i="1" dirty="0"/>
            </a:br>
            <a:r>
              <a:rPr lang="ru-RU" sz="3100" i="1" dirty="0"/>
              <a:t>Требования к созданию ассоциативного рисунка:</a:t>
            </a:r>
            <a:r>
              <a:rPr lang="ru-RU" dirty="0"/>
              <a:t/>
            </a:r>
            <a:br>
              <a:rPr lang="ru-RU" dirty="0"/>
            </a:br>
            <a:endParaRPr lang="ru-RU" dirty="0"/>
          </a:p>
        </p:txBody>
      </p:sp>
      <p:sp>
        <p:nvSpPr>
          <p:cNvPr id="3" name="Содержимое 2"/>
          <p:cNvSpPr>
            <a:spLocks noGrp="1"/>
          </p:cNvSpPr>
          <p:nvPr>
            <p:ph idx="1"/>
          </p:nvPr>
        </p:nvSpPr>
        <p:spPr/>
        <p:txBody>
          <a:bodyPr>
            <a:normAutofit fontScale="70000" lnSpcReduction="20000"/>
          </a:bodyPr>
          <a:lstStyle/>
          <a:p>
            <a:r>
              <a:rPr lang="ru-RU" dirty="0"/>
              <a:t>рисунок должен быть создан учащимся самостоятельно;</a:t>
            </a:r>
          </a:p>
          <a:p>
            <a:r>
              <a:rPr lang="ru-RU" dirty="0"/>
              <a:t> рисунок должен как можно более тесно быть связан с содержанием произведения;</a:t>
            </a:r>
          </a:p>
          <a:p>
            <a:pPr>
              <a:buNone/>
            </a:pPr>
            <a:r>
              <a:rPr lang="ru-RU" dirty="0"/>
              <a:t> </a:t>
            </a:r>
          </a:p>
          <a:p>
            <a:r>
              <a:rPr lang="ru-RU" dirty="0"/>
              <a:t>рисунок должен однозначно отражать понимание содержания произведения, концепции образа или авторской позиции;</a:t>
            </a:r>
          </a:p>
          <a:p>
            <a:pPr>
              <a:buNone/>
            </a:pPr>
            <a:r>
              <a:rPr lang="ru-RU" dirty="0"/>
              <a:t> </a:t>
            </a:r>
          </a:p>
          <a:p>
            <a:r>
              <a:rPr lang="ru-RU" dirty="0"/>
              <a:t>рисунок должен отражать индивидуальное восприятие содержания произведения, концепции образа или авторской позиции;</a:t>
            </a:r>
          </a:p>
          <a:p>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«Собственный ассоциативный рисунок»</a:t>
            </a:r>
          </a:p>
        </p:txBody>
      </p:sp>
      <p:sp>
        <p:nvSpPr>
          <p:cNvPr id="3" name="Содержимое 2"/>
          <p:cNvSpPr>
            <a:spLocks noGrp="1"/>
          </p:cNvSpPr>
          <p:nvPr>
            <p:ph idx="1"/>
          </p:nvPr>
        </p:nvSpPr>
        <p:spPr/>
        <p:txBody>
          <a:bodyPr>
            <a:normAutofit/>
          </a:bodyPr>
          <a:lstStyle/>
          <a:p>
            <a:r>
              <a:rPr lang="ru-RU" dirty="0"/>
              <a:t>Рисунки, выполненные учащимися на основе художественного текста, способствуют выявлению того, как они восприняли и осознали текст. </a:t>
            </a:r>
          </a:p>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pPr>
              <a:buNone/>
            </a:pPr>
            <a:r>
              <a:rPr lang="ru-RU" dirty="0"/>
              <a:t> Презентация созданного рисунка, в ходе которого происходит столкновение различных взглядов, позиций, истолкований, интерпретаций.</a:t>
            </a:r>
          </a:p>
          <a:p>
            <a:pPr>
              <a:buNone/>
            </a:pPr>
            <a:r>
              <a:rPr lang="ru-RU" dirty="0"/>
              <a:t>  Дискуссия.</a:t>
            </a:r>
          </a:p>
          <a:p>
            <a:pPr>
              <a:buNone/>
            </a:pPr>
            <a:r>
              <a:rPr lang="ru-RU" dirty="0"/>
              <a:t>  Рефлексия.</a:t>
            </a:r>
          </a:p>
          <a:p>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4297660"/>
            <a:ext cx="7920880" cy="952500"/>
          </a:xfrm>
        </p:spPr>
        <p:txBody>
          <a:bodyPr>
            <a:normAutofit fontScale="90000"/>
          </a:bodyPr>
          <a:lstStyle/>
          <a:p>
            <a:pPr algn="l"/>
            <a:r>
              <a:rPr lang="ru-RU" sz="1800" b="0" dirty="0">
                <a:solidFill>
                  <a:schemeClr val="accent6">
                    <a:lumMod val="50000"/>
                  </a:schemeClr>
                </a:solidFill>
              </a:rPr>
              <a:t>Печорин, Таинственный и странный,</a:t>
            </a:r>
            <a:br>
              <a:rPr lang="ru-RU" sz="1800" b="0" dirty="0">
                <a:solidFill>
                  <a:schemeClr val="accent6">
                    <a:lumMod val="50000"/>
                  </a:schemeClr>
                </a:solidFill>
              </a:rPr>
            </a:br>
            <a:r>
              <a:rPr lang="ru-RU" sz="1800" b="0" dirty="0">
                <a:solidFill>
                  <a:schemeClr val="accent6">
                    <a:lumMod val="50000"/>
                  </a:schemeClr>
                </a:solidFill>
              </a:rPr>
              <a:t> </a:t>
            </a:r>
            <a:br>
              <a:rPr lang="ru-RU" sz="1800" b="0" dirty="0">
                <a:solidFill>
                  <a:schemeClr val="accent6">
                    <a:lumMod val="50000"/>
                  </a:schemeClr>
                </a:solidFill>
              </a:rPr>
            </a:br>
            <a:r>
              <a:rPr lang="ru-RU" sz="1800" b="0" dirty="0">
                <a:solidFill>
                  <a:schemeClr val="accent6">
                    <a:lumMod val="50000"/>
                  </a:schemeClr>
                </a:solidFill>
              </a:rPr>
              <a:t>Любит, страдает, разрушает.</a:t>
            </a:r>
            <a:br>
              <a:rPr lang="ru-RU" sz="1800" b="0" dirty="0">
                <a:solidFill>
                  <a:schemeClr val="accent6">
                    <a:lumMod val="50000"/>
                  </a:schemeClr>
                </a:solidFill>
              </a:rPr>
            </a:br>
            <a:r>
              <a:rPr lang="ru-RU" sz="1800" b="0" dirty="0">
                <a:solidFill>
                  <a:schemeClr val="accent6">
                    <a:lumMod val="50000"/>
                  </a:schemeClr>
                </a:solidFill>
              </a:rPr>
              <a:t> </a:t>
            </a:r>
            <a:br>
              <a:rPr lang="ru-RU" sz="1800" b="0" dirty="0">
                <a:solidFill>
                  <a:schemeClr val="accent6">
                    <a:lumMod val="50000"/>
                  </a:schemeClr>
                </a:solidFill>
              </a:rPr>
            </a:br>
            <a:r>
              <a:rPr lang="ru-RU" sz="1800" b="0" dirty="0">
                <a:solidFill>
                  <a:schemeClr val="accent6">
                    <a:lumMod val="50000"/>
                  </a:schemeClr>
                </a:solidFill>
              </a:rPr>
              <a:t>Всегда посторонний в своём обществе. Ядовитая змея.</a:t>
            </a:r>
            <a:br>
              <a:rPr lang="ru-RU" sz="1800" b="0" dirty="0">
                <a:solidFill>
                  <a:schemeClr val="accent6">
                    <a:lumMod val="50000"/>
                  </a:schemeClr>
                </a:solidFill>
              </a:rPr>
            </a:br>
            <a:r>
              <a:rPr lang="ru-RU" sz="1800" b="0" dirty="0">
                <a:solidFill>
                  <a:schemeClr val="accent6">
                    <a:lumMod val="50000"/>
                  </a:schemeClr>
                </a:solidFill>
              </a:rPr>
              <a:t> </a:t>
            </a:r>
            <a:br>
              <a:rPr lang="ru-RU" sz="1800" b="0" dirty="0">
                <a:solidFill>
                  <a:schemeClr val="accent6">
                    <a:lumMod val="50000"/>
                  </a:schemeClr>
                </a:solidFill>
              </a:rPr>
            </a:br>
            <a:r>
              <a:rPr lang="ru-RU" sz="1800" b="0" dirty="0">
                <a:solidFill>
                  <a:schemeClr val="accent6">
                    <a:lumMod val="50000"/>
                  </a:schemeClr>
                </a:solidFill>
              </a:rPr>
              <a:t>Печорин ассоциируется с ядовитой змеёй, потому что он бывает всегда причиной смерти, трагедии. Его жизнь пуста, как пустыня. Но и как каждый он ищет место в этой жизни.</a:t>
            </a:r>
            <a:r>
              <a:rPr lang="ru-RU" dirty="0"/>
              <a:t/>
            </a:r>
            <a:br>
              <a:rPr lang="ru-RU" dirty="0"/>
            </a:br>
            <a:endParaRPr lang="ru-RU" dirty="0"/>
          </a:p>
        </p:txBody>
      </p:sp>
      <p:pic>
        <p:nvPicPr>
          <p:cNvPr id="4" name="Содержимое 3"/>
          <p:cNvPicPr>
            <a:picLocks noGrp="1"/>
          </p:cNvPicPr>
          <p:nvPr>
            <p:ph idx="1"/>
          </p:nvPr>
        </p:nvPicPr>
        <p:blipFill>
          <a:blip r:embed="rId2" cstate="print"/>
          <a:srcRect/>
          <a:stretch>
            <a:fillRect/>
          </a:stretch>
        </p:blipFill>
        <p:spPr bwMode="auto">
          <a:xfrm>
            <a:off x="1259632" y="193204"/>
            <a:ext cx="5969365" cy="2736304"/>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p:cNvPicPr>
            <a:picLocks noGrp="1"/>
          </p:cNvPicPr>
          <p:nvPr>
            <p:ph idx="1"/>
          </p:nvPr>
        </p:nvPicPr>
        <p:blipFill>
          <a:blip r:embed="rId2" cstate="print"/>
          <a:srcRect/>
          <a:stretch>
            <a:fillRect/>
          </a:stretch>
        </p:blipFill>
        <p:spPr bwMode="auto">
          <a:xfrm>
            <a:off x="971600" y="337220"/>
            <a:ext cx="8064896" cy="5112568"/>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20000"/>
          </a:bodyPr>
          <a:lstStyle/>
          <a:p>
            <a:r>
              <a:rPr lang="ru-RU" dirty="0"/>
              <a:t>На моём рисунке Митрофан ассоциирован с растением, которое могло бы вырасти прекрасным цветком, но нет (!), он вырос ужасным кустарником. И виною всему этому неправильное воспитание, то есть виноват тот, кто ухаживал за ним. Вырастили его родители. Безвольный, бесхребетный Простаков и деспотичная, грубая </a:t>
            </a:r>
            <a:r>
              <a:rPr lang="ru-RU" dirty="0" err="1"/>
              <a:t>Простакова</a:t>
            </a:r>
            <a:r>
              <a:rPr lang="ru-RU" dirty="0"/>
              <a:t>. Сын перенял поведение у родителей. Получилось как в пословице «Что посеешь, то и пожнёшь».</a:t>
            </a:r>
          </a:p>
          <a:p>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fontScale="85000" lnSpcReduction="20000"/>
          </a:bodyPr>
          <a:lstStyle/>
          <a:p>
            <a:r>
              <a:rPr lang="ru-RU" dirty="0"/>
              <a:t>Обломов у меня ассоциируется с розой. Обломов-ребенок, как и все дети прекрасен, но от излишней заботы, ласки, опеки его жизненные ресурсы дают трещину. Роза чахнет, лепестки и листья опадают, и Обломов-роза бесславно гибнет. Гончаров считает, что жизнь человека зависит от его воспитания. Человек, привыкший к опеке, затем не может жить самостоятельной полноценной жизнью и найти себе применение в жизни.</a:t>
            </a:r>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endParaRPr lang="ru-RU"/>
          </a:p>
        </p:txBody>
      </p:sp>
      <p:pic>
        <p:nvPicPr>
          <p:cNvPr id="4" name="Содержимое 3"/>
          <p:cNvPicPr>
            <a:picLocks noGrp="1"/>
          </p:cNvPicPr>
          <p:nvPr>
            <p:ph sz="half" idx="1"/>
          </p:nvPr>
        </p:nvPicPr>
        <p:blipFill>
          <a:blip r:embed="rId2" cstate="print"/>
          <a:stretch>
            <a:fillRect/>
          </a:stretch>
        </p:blipFill>
        <p:spPr bwMode="auto">
          <a:xfrm>
            <a:off x="969963" y="1832930"/>
            <a:ext cx="3671887" cy="2773040"/>
          </a:xfrm>
          <a:prstGeom prst="rect">
            <a:avLst/>
          </a:prstGeom>
          <a:noFill/>
        </p:spPr>
      </p:pic>
      <p:sp>
        <p:nvSpPr>
          <p:cNvPr id="7" name="Содержимое 6"/>
          <p:cNvSpPr>
            <a:spLocks noGrp="1"/>
          </p:cNvSpPr>
          <p:nvPr>
            <p:ph sz="half" idx="2"/>
          </p:nvPr>
        </p:nvSpPr>
        <p:spPr/>
        <p:txBody>
          <a:bodyPr>
            <a:normAutofit fontScale="77500" lnSpcReduction="20000"/>
          </a:bodyPr>
          <a:lstStyle/>
          <a:p>
            <a:r>
              <a:rPr lang="ru-RU" dirty="0"/>
              <a:t>Я ассоциирую Обломова с обломком. Он обломок общества, потому что не нашёл себе применения в обществе, натура безвольная, вялая, апатичная, оторванная от реальной жизни. Я думаю, что эта особенность отличает его от других литературных героев.</a:t>
            </a:r>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sp>
        <p:nvSpPr>
          <p:cNvPr id="6" name="Содержимое 5"/>
          <p:cNvSpPr>
            <a:spLocks noGrp="1"/>
          </p:cNvSpPr>
          <p:nvPr>
            <p:ph idx="1"/>
          </p:nvPr>
        </p:nvSpPr>
        <p:spPr/>
        <p:txBody>
          <a:bodyPr>
            <a:normAutofit fontScale="85000" lnSpcReduction="10000"/>
          </a:bodyPr>
          <a:lstStyle/>
          <a:p>
            <a:r>
              <a:rPr lang="ru-RU" dirty="0"/>
              <a:t>В заключение хочется сказать, что «Собственный ассоциативный рисунок» создаёт условия для развития самостоятельно мыслящей личности с </a:t>
            </a:r>
            <a:r>
              <a:rPr lang="ru-RU"/>
              <a:t>развитым ассоциативным</a:t>
            </a:r>
            <a:r>
              <a:rPr lang="ru-RU" dirty="0"/>
              <a:t>, образным мышлением, широким спектром ассоциаций в процессе освоения </a:t>
            </a:r>
            <a:r>
              <a:rPr lang="ru-RU"/>
              <a:t>литературы .</a:t>
            </a:r>
            <a:endParaRPr lang="ru-RU" dirty="0"/>
          </a:p>
          <a:p>
            <a:pPr>
              <a:buNone/>
            </a:pPr>
            <a:r>
              <a:rPr lang="ru-RU" dirty="0"/>
              <a:t/>
            </a:r>
            <a:br>
              <a:rPr lang="ru-RU" dirty="0"/>
            </a:br>
            <a:r>
              <a:rPr lang="ru-RU" dirty="0"/>
              <a:t> </a:t>
            </a:r>
          </a:p>
          <a:p>
            <a:endParaRPr lang="ru-RU" dirty="0"/>
          </a:p>
        </p:txBody>
      </p:sp>
    </p:spTree>
  </p:cSld>
  <p:clrMapOvr>
    <a:masterClrMapping/>
  </p:clrMapOvr>
</p:sld>
</file>

<file path=ppt/theme/theme1.xml><?xml version="1.0" encoding="utf-8"?>
<a:theme xmlns:a="http://schemas.openxmlformats.org/drawingml/2006/main" name="Тема Office">
  <a:themeElements>
    <a:clrScheme name="Другая 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974806"/>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796</TotalTime>
  <Words>1437</Words>
  <Application>Microsoft Office PowerPoint</Application>
  <PresentationFormat>Экран (16:10)</PresentationFormat>
  <Paragraphs>144</Paragraphs>
  <Slides>35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35</vt:i4>
      </vt:variant>
    </vt:vector>
  </HeadingPairs>
  <TitlesOfParts>
    <vt:vector size="39" baseType="lpstr">
      <vt:lpstr>Arial</vt:lpstr>
      <vt:lpstr>Calibri</vt:lpstr>
      <vt:lpstr>Times New Roman</vt:lpstr>
      <vt:lpstr>Тема Office</vt:lpstr>
      <vt:lpstr>Развитие познавательной активности на уроках литературы</vt:lpstr>
      <vt:lpstr>Типичные трудности учителя литературы</vt:lpstr>
      <vt:lpstr>Презентация PowerPoint</vt:lpstr>
      <vt:lpstr>Презентация PowerPoint</vt:lpstr>
      <vt:lpstr>  Завязка урока   </vt:lpstr>
      <vt:lpstr>Презентация PowerPoint</vt:lpstr>
      <vt:lpstr>Завязка урока</vt:lpstr>
      <vt:lpstr>Завязка урока</vt:lpstr>
      <vt:lpstr>Способы формирования пространства урока</vt:lpstr>
      <vt:lpstr> Конкретизация </vt:lpstr>
      <vt:lpstr>Презентация PowerPoint</vt:lpstr>
      <vt:lpstr>Презентация PowerPoint</vt:lpstr>
      <vt:lpstr>Линейное обобщение </vt:lpstr>
      <vt:lpstr>Литературные игры</vt:lpstr>
      <vt:lpstr>    Литературные игры на уроке в средних классах   </vt:lpstr>
      <vt:lpstr>Литературные игры </vt:lpstr>
      <vt:lpstr>Литературные игры в старших классах</vt:lpstr>
      <vt:lpstr>Презентация PowerPoint</vt:lpstr>
      <vt:lpstr>Презентация PowerPoint</vt:lpstr>
      <vt:lpstr>Презентация PowerPoint</vt:lpstr>
      <vt:lpstr>Презентация PowerPoint</vt:lpstr>
      <vt:lpstr>«Набор слов»</vt:lpstr>
      <vt:lpstr>Угадай по опорным словам литературное направление </vt:lpstr>
      <vt:lpstr>блиц-задания </vt:lpstr>
      <vt:lpstr>Соотнеси название и автора</vt:lpstr>
      <vt:lpstr>«Собственный ассоциативный рисунок»</vt:lpstr>
      <vt:lpstr> Требования к созданию ассоциативного рисунка: </vt:lpstr>
      <vt:lpstr>«Собственный ассоциативный рисунок»</vt:lpstr>
      <vt:lpstr>Презентация PowerPoint</vt:lpstr>
      <vt:lpstr>Печорин, Таинственный и странный,   Любит, страдает, разрушает.   Всегда посторонний в своём обществе. Ядовитая змея.   Печорин ассоциируется с ядовитой змеёй, потому что он бывает всегда причиной смерти, трагедии. Его жизнь пуста, как пустыня. Но и как каждый он ищет место в этой жизни.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Зав. библиотекой</dc:creator>
  <cp:lastModifiedBy>User</cp:lastModifiedBy>
  <cp:revision>79</cp:revision>
  <cp:lastPrinted>2025-04-08T10:26:47Z</cp:lastPrinted>
  <dcterms:created xsi:type="dcterms:W3CDTF">2016-10-17T11:08:10Z</dcterms:created>
  <dcterms:modified xsi:type="dcterms:W3CDTF">2025-04-08T10:27:18Z</dcterms:modified>
</cp:coreProperties>
</file>