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1"/>
  </p:sldMasterIdLst>
  <p:notesMasterIdLst>
    <p:notesMasterId r:id="rId19"/>
  </p:notesMasterIdLst>
  <p:handoutMasterIdLst>
    <p:handoutMasterId r:id="rId20"/>
  </p:handoutMasterIdLst>
  <p:sldIdLst>
    <p:sldId id="256" r:id="rId2"/>
    <p:sldId id="257" r:id="rId3"/>
    <p:sldId id="272" r:id="rId4"/>
    <p:sldId id="258" r:id="rId5"/>
    <p:sldId id="259" r:id="rId6"/>
    <p:sldId id="260" r:id="rId7"/>
    <p:sldId id="261" r:id="rId8"/>
    <p:sldId id="262" r:id="rId9"/>
    <p:sldId id="263" r:id="rId10"/>
    <p:sldId id="271" r:id="rId11"/>
    <p:sldId id="264" r:id="rId12"/>
    <p:sldId id="266" r:id="rId13"/>
    <p:sldId id="267" r:id="rId14"/>
    <p:sldId id="268" r:id="rId15"/>
    <p:sldId id="275" r:id="rId16"/>
    <p:sldId id="270" r:id="rId17"/>
    <p:sldId id="274" r:id="rId1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756" y="6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92A661B-31FC-4972-A04A-FA93814C1EE8}" type="datetimeFigureOut">
              <a:rPr lang="ru-RU" smtClean="0"/>
              <a:t>26.08.2025</a:t>
            </a:fld>
            <a:endParaRPr lang="ru-RU"/>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50C8411-7EE5-4A1E-89BC-CADF3F6363AC}" type="slidenum">
              <a:rPr lang="ru-RU" smtClean="0"/>
              <a:t>‹#›</a:t>
            </a:fld>
            <a:endParaRPr lang="ru-RU"/>
          </a:p>
        </p:txBody>
      </p:sp>
    </p:spTree>
    <p:extLst>
      <p:ext uri="{BB962C8B-B14F-4D97-AF65-F5344CB8AC3E}">
        <p14:creationId xmlns:p14="http://schemas.microsoft.com/office/powerpoint/2010/main" val="16373648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99AE9F1-B7D7-41E4-883B-B73D2B82D90F}" type="datetimeFigureOut">
              <a:rPr lang="ru-RU" smtClean="0"/>
              <a:t>26.08.2025</a:t>
            </a:fld>
            <a:endParaRPr lang="ru-RU"/>
          </a:p>
        </p:txBody>
      </p:sp>
      <p:sp>
        <p:nvSpPr>
          <p:cNvPr id="4" name="Образ слайда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1E5487F-4B8C-47FD-8409-1804850A23AE}" type="slidenum">
              <a:rPr lang="ru-RU" smtClean="0"/>
              <a:t>‹#›</a:t>
            </a:fld>
            <a:endParaRPr lang="ru-RU"/>
          </a:p>
        </p:txBody>
      </p:sp>
    </p:spTree>
    <p:extLst>
      <p:ext uri="{BB962C8B-B14F-4D97-AF65-F5344CB8AC3E}">
        <p14:creationId xmlns:p14="http://schemas.microsoft.com/office/powerpoint/2010/main" val="379974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1E5487F-4B8C-47FD-8409-1804850A23AE}" type="slidenum">
              <a:rPr lang="ru-RU" smtClean="0"/>
              <a:t>1</a:t>
            </a:fld>
            <a:endParaRPr lang="ru-RU"/>
          </a:p>
        </p:txBody>
      </p:sp>
    </p:spTree>
    <p:extLst>
      <p:ext uri="{BB962C8B-B14F-4D97-AF65-F5344CB8AC3E}">
        <p14:creationId xmlns:p14="http://schemas.microsoft.com/office/powerpoint/2010/main" val="35729550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 name="Rounded Rectangle 15"/>
          <p:cNvSpPr/>
          <p:nvPr/>
        </p:nvSpPr>
        <p:spPr>
          <a:xfrm>
            <a:off x="304800" y="228600"/>
            <a:ext cx="11594592"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82220" y="5353963"/>
            <a:ext cx="11631168"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914400" y="1600200"/>
            <a:ext cx="10363200" cy="1780108"/>
          </a:xfrm>
        </p:spPr>
        <p:txBody>
          <a:bodyPr anchor="b">
            <a:normAutofit/>
          </a:bodyPr>
          <a:lstStyle>
            <a:lvl1pPr>
              <a:defRPr sz="4400">
                <a:solidFill>
                  <a:srgbClr val="FFFFFF"/>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828800" y="3556001"/>
            <a:ext cx="85344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C18C5BB1-EF49-4257-8B1D-D3B391E440EC}" type="datetimeFigureOut">
              <a:rPr lang="ru-RU" smtClean="0"/>
              <a:t>26.08.2025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0B18694-95CE-4F09-8F95-E4E39CAE9CE7}"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C18C5BB1-EF49-4257-8B1D-D3B391E440EC}" type="datetimeFigureOut">
              <a:rPr lang="ru-RU" smtClean="0"/>
              <a:t>26.08.2025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0B18694-95CE-4F09-8F95-E4E39CAE9CE7}" type="slidenum">
              <a:rPr lang="ru-RU" smtClean="0"/>
              <a:t>‹#›</a:t>
            </a:fld>
            <a:endParaRPr lang="ru-RU"/>
          </a:p>
        </p:txBody>
      </p:sp>
      <p:sp>
        <p:nvSpPr>
          <p:cNvPr id="7" name="Title 6"/>
          <p:cNvSpPr>
            <a:spLocks noGrp="1"/>
          </p:cNvSpPr>
          <p:nvPr>
            <p:ph type="title"/>
          </p:nvPr>
        </p:nvSpPr>
        <p:spPr/>
        <p:txBody>
          <a:bodyPr/>
          <a:lstStyle/>
          <a:p>
            <a:r>
              <a:rPr lang="ru-RU" smtClean="0"/>
              <a:t>Образец заголовка</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Rounded Rectangle 13"/>
          <p:cNvSpPr/>
          <p:nvPr/>
        </p:nvSpPr>
        <p:spPr>
          <a:xfrm>
            <a:off x="304800" y="228600"/>
            <a:ext cx="11594592"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8063251" y="4203592"/>
            <a:ext cx="383523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3492427" y="4075290"/>
            <a:ext cx="7392687"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3771637" y="4087562"/>
            <a:ext cx="729064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7479319" y="4074175"/>
            <a:ext cx="4410667"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82220" y="4058555"/>
            <a:ext cx="11631168"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920043" y="2463560"/>
            <a:ext cx="10363200" cy="1524000"/>
          </a:xfrm>
        </p:spPr>
        <p:txBody>
          <a:bodyPr anchor="t">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823153" y="1437449"/>
            <a:ext cx="8556979"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18C5BB1-EF49-4257-8B1D-D3B391E440EC}" type="datetimeFigureOut">
              <a:rPr lang="ru-RU" smtClean="0"/>
              <a:t>26.08.2025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0B18694-95CE-4F09-8F95-E4E39CAE9CE7}"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fld id="{C18C5BB1-EF49-4257-8B1D-D3B391E440EC}" type="datetimeFigureOut">
              <a:rPr lang="ru-RU" smtClean="0"/>
              <a:t>26.08.2025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0B18694-95CE-4F09-8F95-E4E39CAE9CE7}" type="slidenum">
              <a:rPr lang="ru-RU" smtClean="0"/>
              <a:t>‹#›</a:t>
            </a:fld>
            <a:endParaRPr lang="ru-RU"/>
          </a:p>
        </p:txBody>
      </p:sp>
      <p:sp>
        <p:nvSpPr>
          <p:cNvPr id="9" name="Content Placeholder 8"/>
          <p:cNvSpPr>
            <a:spLocks noGrp="1"/>
          </p:cNvSpPr>
          <p:nvPr>
            <p:ph sz="quarter" idx="13"/>
          </p:nvPr>
        </p:nvSpPr>
        <p:spPr>
          <a:xfrm>
            <a:off x="902207" y="2679192"/>
            <a:ext cx="5096256"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6193536" y="2679192"/>
            <a:ext cx="5096256"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902208" y="2678114"/>
            <a:ext cx="5096256"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903110" y="3429001"/>
            <a:ext cx="5093407"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197600" y="2678113"/>
            <a:ext cx="5096256"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193367" y="3429001"/>
            <a:ext cx="5096256"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C18C5BB1-EF49-4257-8B1D-D3B391E440EC}" type="datetimeFigureOut">
              <a:rPr lang="ru-RU" smtClean="0"/>
              <a:t>26.08.2025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90B18694-95CE-4F09-8F95-E4E39CAE9CE7}"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C18C5BB1-EF49-4257-8B1D-D3B391E440EC}" type="datetimeFigureOut">
              <a:rPr lang="ru-RU" smtClean="0"/>
              <a:t>26.08.2025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90B18694-95CE-4F09-8F95-E4E39CAE9CE7}"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12" name="Rounded Rectangle 11"/>
          <p:cNvSpPr/>
          <p:nvPr/>
        </p:nvSpPr>
        <p:spPr>
          <a:xfrm>
            <a:off x="304800" y="228600"/>
            <a:ext cx="11594592"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82220" y="714191"/>
            <a:ext cx="11631168"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C18C5BB1-EF49-4257-8B1D-D3B391E440EC}" type="datetimeFigureOut">
              <a:rPr lang="ru-RU" smtClean="0"/>
              <a:t>26.08.2025</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90B18694-95CE-4F09-8F95-E4E39CAE9CE7}"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5" name="Rounded Rectangle 14"/>
          <p:cNvSpPr/>
          <p:nvPr/>
        </p:nvSpPr>
        <p:spPr>
          <a:xfrm>
            <a:off x="304800" y="228600"/>
            <a:ext cx="11594592"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C18C5BB1-EF49-4257-8B1D-D3B391E440EC}" type="datetimeFigureOut">
              <a:rPr lang="ru-RU" smtClean="0"/>
              <a:t>26.08.2025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0B18694-95CE-4F09-8F95-E4E39CAE9CE7}" type="slidenum">
              <a:rPr lang="ru-RU" smtClean="0"/>
              <a:t>‹#›</a:t>
            </a:fld>
            <a:endParaRPr lang="ru-RU"/>
          </a:p>
        </p:txBody>
      </p:sp>
      <p:sp>
        <p:nvSpPr>
          <p:cNvPr id="4" name="Text Placeholder 3"/>
          <p:cNvSpPr>
            <a:spLocks noGrp="1"/>
          </p:cNvSpPr>
          <p:nvPr>
            <p:ph type="body" sz="half" idx="2"/>
          </p:nvPr>
        </p:nvSpPr>
        <p:spPr>
          <a:xfrm>
            <a:off x="1219200" y="3581401"/>
            <a:ext cx="44704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grpSp>
        <p:nvGrpSpPr>
          <p:cNvPr id="2" name="Group 23"/>
          <p:cNvGrpSpPr>
            <a:grpSpLocks noChangeAspect="1"/>
          </p:cNvGrpSpPr>
          <p:nvPr/>
        </p:nvGrpSpPr>
        <p:grpSpPr bwMode="hidden">
          <a:xfrm>
            <a:off x="282220" y="714191"/>
            <a:ext cx="11631168"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1219200" y="2286000"/>
            <a:ext cx="4470400" cy="1252728"/>
          </a:xfrm>
        </p:spPr>
        <p:txBody>
          <a:bodyPr anchor="b">
            <a:noAutofit/>
          </a:bodyPr>
          <a:lstStyle>
            <a:lvl1pPr algn="l">
              <a:defRPr sz="3200">
                <a:solidFill>
                  <a:schemeClr val="tx2"/>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6202616" y="1828800"/>
            <a:ext cx="5205435"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Rounded Rectangle 14"/>
          <p:cNvSpPr/>
          <p:nvPr/>
        </p:nvSpPr>
        <p:spPr>
          <a:xfrm>
            <a:off x="304800" y="228600"/>
            <a:ext cx="11594592"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82220" y="5353963"/>
            <a:ext cx="11631168"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6498874" y="338667"/>
            <a:ext cx="5083527" cy="2429934"/>
          </a:xfrm>
        </p:spPr>
        <p:txBody>
          <a:bodyPr anchor="b">
            <a:normAutofit/>
          </a:bodyPr>
          <a:lstStyle>
            <a:lvl1pPr algn="l">
              <a:defRPr sz="2800" b="0">
                <a:solidFill>
                  <a:srgbClr val="FFFFFF"/>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6491112" y="2785533"/>
            <a:ext cx="5091289"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C18C5BB1-EF49-4257-8B1D-D3B391E440EC}" type="datetimeFigureOut">
              <a:rPr lang="ru-RU" smtClean="0"/>
              <a:t>26.08.2025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0B18694-95CE-4F09-8F95-E4E39CAE9CE7}" type="slidenum">
              <a:rPr lang="ru-RU" smtClean="0"/>
              <a:t>‹#›</a:t>
            </a:fld>
            <a:endParaRPr lang="ru-RU"/>
          </a:p>
        </p:txBody>
      </p:sp>
      <p:sp>
        <p:nvSpPr>
          <p:cNvPr id="3" name="Picture Placeholder 2"/>
          <p:cNvSpPr>
            <a:spLocks noGrp="1"/>
          </p:cNvSpPr>
          <p:nvPr>
            <p:ph type="pic" idx="1"/>
          </p:nvPr>
        </p:nvSpPr>
        <p:spPr>
          <a:xfrm>
            <a:off x="1117600" y="1371600"/>
            <a:ext cx="475488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C18C5BB1-EF49-4257-8B1D-D3B391E440EC}" type="datetimeFigureOut">
              <a:rPr lang="ru-RU" smtClean="0"/>
              <a:t>26.08.2025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0B18694-95CE-4F09-8F95-E4E39CAE9CE7}"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1" name="Rounded Rectangle 20"/>
          <p:cNvSpPr/>
          <p:nvPr/>
        </p:nvSpPr>
        <p:spPr bwMode="hidden">
          <a:xfrm>
            <a:off x="304800" y="228600"/>
            <a:ext cx="11594592"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C18C5BB1-EF49-4257-8B1D-D3B391E440EC}" type="datetimeFigureOut">
              <a:rPr lang="ru-RU" smtClean="0"/>
              <a:t>26.08.2025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0B18694-95CE-4F09-8F95-E4E39CAE9CE7}" type="slidenum">
              <a:rPr lang="ru-RU" smtClean="0"/>
              <a:t>‹#›</a:t>
            </a:fld>
            <a:endParaRPr lang="ru-RU"/>
          </a:p>
        </p:txBody>
      </p:sp>
      <p:grpSp>
        <p:nvGrpSpPr>
          <p:cNvPr id="15" name="Group 14"/>
          <p:cNvGrpSpPr>
            <a:grpSpLocks noChangeAspect="1"/>
          </p:cNvGrpSpPr>
          <p:nvPr/>
        </p:nvGrpSpPr>
        <p:grpSpPr bwMode="hidden">
          <a:xfrm>
            <a:off x="282220" y="714191"/>
            <a:ext cx="11631168"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8839200" y="1447801"/>
            <a:ext cx="2743200" cy="4487333"/>
          </a:xfrm>
        </p:spPr>
        <p:txBody>
          <a:bodyPr vert="eaVert" anchor="ctr"/>
          <a:lstStyle>
            <a:lvl1pPr algn="l">
              <a:defRPr>
                <a:solidFill>
                  <a:schemeClr val="tx2"/>
                </a:solidFil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09600" y="1447800"/>
            <a:ext cx="80264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304800" y="228600"/>
            <a:ext cx="11594592"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82220" y="1679429"/>
            <a:ext cx="11631168"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609600" y="338328"/>
            <a:ext cx="10972800" cy="125272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4" name="Date Placeholder 3"/>
          <p:cNvSpPr>
            <a:spLocks noGrp="1"/>
          </p:cNvSpPr>
          <p:nvPr>
            <p:ph type="dt" sz="half" idx="2"/>
          </p:nvPr>
        </p:nvSpPr>
        <p:spPr>
          <a:xfrm>
            <a:off x="6884896" y="6250165"/>
            <a:ext cx="5048920" cy="365125"/>
          </a:xfrm>
          <a:prstGeom prst="rect">
            <a:avLst/>
          </a:prstGeom>
        </p:spPr>
        <p:txBody>
          <a:bodyPr vert="horz" lIns="91440" tIns="45720" rIns="91440" bIns="45720" rtlCol="0" anchor="ctr"/>
          <a:lstStyle>
            <a:lvl1pPr algn="r">
              <a:defRPr sz="1000">
                <a:solidFill>
                  <a:schemeClr val="tx2"/>
                </a:solidFill>
              </a:defRPr>
            </a:lvl1pPr>
          </a:lstStyle>
          <a:p>
            <a:fld id="{C18C5BB1-EF49-4257-8B1D-D3B391E440EC}" type="datetimeFigureOut">
              <a:rPr lang="ru-RU" smtClean="0"/>
              <a:t>26.08.2025</a:t>
            </a:fld>
            <a:endParaRPr lang="ru-RU"/>
          </a:p>
        </p:txBody>
      </p:sp>
      <p:sp>
        <p:nvSpPr>
          <p:cNvPr id="5" name="Footer Placeholder 4"/>
          <p:cNvSpPr>
            <a:spLocks noGrp="1"/>
          </p:cNvSpPr>
          <p:nvPr>
            <p:ph type="ftr" sz="quarter" idx="3"/>
          </p:nvPr>
        </p:nvSpPr>
        <p:spPr>
          <a:xfrm>
            <a:off x="258185" y="6250165"/>
            <a:ext cx="5048921" cy="365125"/>
          </a:xfrm>
          <a:prstGeom prst="rect">
            <a:avLst/>
          </a:prstGeom>
        </p:spPr>
        <p:txBody>
          <a:bodyPr vert="horz" lIns="91440" tIns="45720" rIns="91440" bIns="45720" rtlCol="0" anchor="ctr"/>
          <a:lstStyle>
            <a:lvl1pPr algn="l">
              <a:defRPr sz="1000">
                <a:solidFill>
                  <a:schemeClr val="tx2"/>
                </a:solidFill>
              </a:defRPr>
            </a:lvl1pPr>
          </a:lstStyle>
          <a:p>
            <a:endParaRPr lang="ru-RU"/>
          </a:p>
        </p:txBody>
      </p:sp>
      <p:sp>
        <p:nvSpPr>
          <p:cNvPr id="6" name="Slide Number Placeholder 5"/>
          <p:cNvSpPr>
            <a:spLocks noGrp="1"/>
          </p:cNvSpPr>
          <p:nvPr>
            <p:ph type="sldNum" sz="quarter" idx="4"/>
          </p:nvPr>
        </p:nvSpPr>
        <p:spPr>
          <a:xfrm>
            <a:off x="5321451" y="6250164"/>
            <a:ext cx="1549101" cy="365125"/>
          </a:xfrm>
          <a:prstGeom prst="rect">
            <a:avLst/>
          </a:prstGeom>
        </p:spPr>
        <p:txBody>
          <a:bodyPr vert="horz" lIns="91440" tIns="45720" rIns="91440" bIns="45720" rtlCol="0" anchor="ctr"/>
          <a:lstStyle>
            <a:lvl1pPr algn="ctr">
              <a:defRPr sz="1000">
                <a:solidFill>
                  <a:schemeClr val="tx2"/>
                </a:solidFill>
              </a:defRPr>
            </a:lvl1pPr>
          </a:lstStyle>
          <a:p>
            <a:fld id="{90B18694-95CE-4F09-8F95-E4E39CAE9CE7}" type="slidenum">
              <a:rPr lang="ru-RU" smtClean="0"/>
              <a:t>‹#›</a:t>
            </a:fld>
            <a:endParaRPr lang="ru-RU"/>
          </a:p>
        </p:txBody>
      </p:sp>
      <p:sp>
        <p:nvSpPr>
          <p:cNvPr id="3" name="Text Placeholder 2"/>
          <p:cNvSpPr>
            <a:spLocks noGrp="1"/>
          </p:cNvSpPr>
          <p:nvPr>
            <p:ph type="body" idx="1"/>
          </p:nvPr>
        </p:nvSpPr>
        <p:spPr>
          <a:xfrm>
            <a:off x="1162757" y="2675467"/>
            <a:ext cx="9877777" cy="3450696"/>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678751" y="2785530"/>
            <a:ext cx="6815669" cy="1515533"/>
          </a:xfrm>
        </p:spPr>
        <p:txBody>
          <a:bodyPr>
            <a:normAutofit fontScale="90000"/>
          </a:bodyPr>
          <a:lstStyle/>
          <a:p>
            <a:r>
              <a:rPr lang="ru-RU" sz="4800" b="1" i="1" dirty="0" smtClean="0">
                <a:latin typeface="Times New Roman" panose="02020603050405020304" pitchFamily="18" charset="0"/>
                <a:cs typeface="Times New Roman" panose="02020603050405020304" pitchFamily="18" charset="0"/>
              </a:rPr>
              <a:t>Рефлексия как этап урока. Копилка приёмов </a:t>
            </a:r>
            <a:r>
              <a:rPr lang="ru-RU" sz="4800" b="1" i="1" dirty="0">
                <a:latin typeface="Times New Roman" panose="02020603050405020304" pitchFamily="18" charset="0"/>
                <a:cs typeface="Times New Roman" panose="02020603050405020304" pitchFamily="18" charset="0"/>
              </a:rPr>
              <a:t>рефлексии на </a:t>
            </a:r>
            <a:r>
              <a:rPr lang="ru-RU" sz="4800" b="1" i="1" dirty="0" smtClean="0">
                <a:latin typeface="Times New Roman" panose="02020603050405020304" pitchFamily="18" charset="0"/>
                <a:cs typeface="Times New Roman" panose="02020603050405020304" pitchFamily="18" charset="0"/>
              </a:rPr>
              <a:t>уроках ИЗО</a:t>
            </a:r>
            <a:endParaRPr lang="ru-RU" sz="4800" b="1" i="1"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5430715" y="5321497"/>
            <a:ext cx="6096000" cy="923330"/>
          </a:xfrm>
          <a:prstGeom prst="rect">
            <a:avLst/>
          </a:prstGeom>
        </p:spPr>
        <p:txBody>
          <a:bodyPr>
            <a:spAutoFit/>
          </a:bodyPr>
          <a:lstStyle/>
          <a:p>
            <a:pPr algn="r"/>
            <a:r>
              <a:rPr lang="ru-RU" dirty="0" smtClean="0"/>
              <a:t>Разработала: </a:t>
            </a:r>
            <a:r>
              <a:rPr lang="ru-RU" dirty="0" smtClean="0"/>
              <a:t>Васильева О.Л., </a:t>
            </a:r>
          </a:p>
          <a:p>
            <a:pPr algn="r"/>
            <a:r>
              <a:rPr lang="ru-RU" dirty="0" smtClean="0"/>
              <a:t>учитель </a:t>
            </a:r>
            <a:r>
              <a:rPr lang="ru-RU" dirty="0" smtClean="0"/>
              <a:t>изобразительного искусства </a:t>
            </a:r>
            <a:endParaRPr lang="ru-RU" dirty="0" smtClean="0"/>
          </a:p>
          <a:p>
            <a:pPr algn="r"/>
            <a:r>
              <a:rPr lang="ru-RU" dirty="0" smtClean="0"/>
              <a:t>ГБОУ ООШ № </a:t>
            </a:r>
            <a:r>
              <a:rPr lang="ru-RU" dirty="0"/>
              <a:t>4 г. о. </a:t>
            </a:r>
            <a:r>
              <a:rPr lang="ru-RU" dirty="0" smtClean="0"/>
              <a:t>Отрадный</a:t>
            </a:r>
            <a:endParaRPr lang="ru-RU" dirty="0"/>
          </a:p>
        </p:txBody>
      </p:sp>
    </p:spTree>
    <p:extLst>
      <p:ext uri="{BB962C8B-B14F-4D97-AF65-F5344CB8AC3E}">
        <p14:creationId xmlns:p14="http://schemas.microsoft.com/office/powerpoint/2010/main" val="13060881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996287" y="1028343"/>
            <a:ext cx="10235820" cy="4893647"/>
          </a:xfrm>
          <a:prstGeom prst="rect">
            <a:avLst/>
          </a:prstGeom>
        </p:spPr>
        <p:txBody>
          <a:bodyPr wrap="square">
            <a:spAutoFit/>
          </a:bodyPr>
          <a:lstStyle/>
          <a:p>
            <a:pPr indent="450000" algn="just"/>
            <a:r>
              <a:rPr lang="ru-RU" sz="2400" b="0" i="0" dirty="0" smtClean="0">
                <a:solidFill>
                  <a:srgbClr val="000000"/>
                </a:solidFill>
                <a:effectLst/>
                <a:latin typeface="Times New Roman" panose="02020603050405020304" pitchFamily="18" charset="0"/>
                <a:cs typeface="Times New Roman" panose="02020603050405020304" pitchFamily="18" charset="0"/>
              </a:rPr>
              <a:t>Принципами современного обучения в школе должны быть активность, сознательность и творчество. Каждое действие ученика должно быть полностью осознанным. Именно на этом должен быть основан интеллектуальный процесс познания.</a:t>
            </a:r>
          </a:p>
          <a:p>
            <a:pPr indent="450000" algn="just"/>
            <a:r>
              <a:rPr lang="ru-RU" sz="2400" b="0" i="0" dirty="0" smtClean="0">
                <a:solidFill>
                  <a:srgbClr val="000000"/>
                </a:solidFill>
                <a:effectLst/>
                <a:latin typeface="Times New Roman" panose="02020603050405020304" pitchFamily="18" charset="0"/>
                <a:cs typeface="Times New Roman" panose="02020603050405020304" pitchFamily="18" charset="0"/>
              </a:rPr>
              <a:t>Ребенка необходимо постоянно возвращать к анализу своих действий, к осознанию пройденного пути. Он должен отметить все, что было им усвоено, обдумано, понято. Важно не просто зафиксировать в сознании обучающегося результаты урока, но и помочь ему выстроить смысловую цепочку проведенной познавательной деятельности. Подтолкнуть его к выделению методов и способов исследования материала, которые были применены на уроке, и сравнить их со своими.</a:t>
            </a:r>
          </a:p>
          <a:p>
            <a:pPr indent="450000" algn="just"/>
            <a:r>
              <a:rPr lang="ru-RU" sz="2400" b="0" i="0" dirty="0" smtClean="0">
                <a:solidFill>
                  <a:srgbClr val="000000"/>
                </a:solidFill>
                <a:effectLst/>
                <a:latin typeface="Times New Roman" panose="02020603050405020304" pitchFamily="18" charset="0"/>
                <a:cs typeface="Times New Roman" panose="02020603050405020304" pitchFamily="18" charset="0"/>
              </a:rPr>
              <a:t>Поэтому по ФГОС рефлексия в школе должна являться обязательным элементом на уроках.</a:t>
            </a:r>
            <a:endParaRPr lang="ru-RU" sz="2400" b="0" i="0" dirty="0">
              <a:solidFill>
                <a:srgbClr val="00000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067867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37491" y="1030767"/>
            <a:ext cx="10427677" cy="1938992"/>
          </a:xfrm>
          <a:prstGeom prst="rect">
            <a:avLst/>
          </a:prstGeom>
        </p:spPr>
        <p:txBody>
          <a:bodyPr wrap="square">
            <a:spAutoFit/>
          </a:bodyPr>
          <a:lstStyle/>
          <a:p>
            <a:pPr algn="just"/>
            <a:r>
              <a:rPr lang="ru-RU" sz="2400" dirty="0">
                <a:latin typeface="Times New Roman" panose="02020603050405020304" pitchFamily="18" charset="0"/>
                <a:cs typeface="Times New Roman" panose="02020603050405020304" pitchFamily="18" charset="0"/>
              </a:rPr>
              <a:t>Рефлексия в педагогике — это процесс осознания и анализа учащимися своего собственного учебного опыта, а также его влияния на их знания, умения и навыки. Цель рефлексии — помочь ученикам осмыслить опыт обучения, увидеть свой прогресс, понять, что мотивирует или </a:t>
            </a:r>
            <a:r>
              <a:rPr lang="ru-RU" sz="2400" dirty="0" err="1">
                <a:latin typeface="Times New Roman" panose="02020603050405020304" pitchFamily="18" charset="0"/>
                <a:cs typeface="Times New Roman" panose="02020603050405020304" pitchFamily="18" charset="0"/>
              </a:rPr>
              <a:t>демотивирует</a:t>
            </a:r>
            <a:r>
              <a:rPr lang="ru-RU" sz="2400" dirty="0">
                <a:latin typeface="Times New Roman" panose="02020603050405020304" pitchFamily="18" charset="0"/>
                <a:cs typeface="Times New Roman" panose="02020603050405020304" pitchFamily="18" charset="0"/>
              </a:rPr>
              <a:t> в обучении.</a:t>
            </a:r>
          </a:p>
        </p:txBody>
      </p:sp>
      <p:pic>
        <p:nvPicPr>
          <p:cNvPr id="2053" name="Picture 5" descr="Picture backgrou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21867" y="2589517"/>
            <a:ext cx="5691309" cy="42684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635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96287" y="1582341"/>
            <a:ext cx="10194877" cy="3416320"/>
          </a:xfrm>
          <a:prstGeom prst="rect">
            <a:avLst/>
          </a:prstGeom>
        </p:spPr>
        <p:txBody>
          <a:bodyPr wrap="square">
            <a:spAutoFit/>
          </a:bodyPr>
          <a:lstStyle/>
          <a:p>
            <a:pPr indent="450000" algn="just"/>
            <a:r>
              <a:rPr lang="ru-RU" sz="2400" b="0" i="0" dirty="0" smtClean="0">
                <a:solidFill>
                  <a:srgbClr val="000000"/>
                </a:solidFill>
                <a:effectLst/>
                <a:latin typeface="Times New Roman" panose="02020603050405020304" pitchFamily="18" charset="0"/>
                <a:cs typeface="Times New Roman" panose="02020603050405020304" pitchFamily="18" charset="0"/>
              </a:rPr>
              <a:t>Рефлексия может проводиться на любом этапе урока. В зависимости от обстоятельств, необходимо использовать такие виды рефлексии:</a:t>
            </a:r>
          </a:p>
          <a:p>
            <a:pPr indent="450000" algn="just">
              <a:buFont typeface="Arial" panose="020B0604020202020204" pitchFamily="34" charset="0"/>
              <a:buChar char="•"/>
            </a:pPr>
            <a:r>
              <a:rPr lang="ru-RU" sz="2400" b="1" i="0" dirty="0" smtClean="0">
                <a:solidFill>
                  <a:srgbClr val="000000"/>
                </a:solidFill>
                <a:effectLst/>
                <a:latin typeface="Times New Roman" panose="02020603050405020304" pitchFamily="18" charset="0"/>
                <a:cs typeface="Times New Roman" panose="02020603050405020304" pitchFamily="18" charset="0"/>
              </a:rPr>
              <a:t>физическую</a:t>
            </a:r>
            <a:r>
              <a:rPr lang="ru-RU" sz="2400" b="0" i="0" dirty="0" smtClean="0">
                <a:solidFill>
                  <a:srgbClr val="000000"/>
                </a:solidFill>
                <a:effectLst/>
                <a:latin typeface="Times New Roman" panose="02020603050405020304" pitchFamily="18" charset="0"/>
                <a:cs typeface="Times New Roman" panose="02020603050405020304" pitchFamily="18" charset="0"/>
              </a:rPr>
              <a:t> — успел или не успел выполнить все задания;</a:t>
            </a:r>
          </a:p>
          <a:p>
            <a:pPr indent="450000" algn="just">
              <a:buFont typeface="Arial" panose="020B0604020202020204" pitchFamily="34" charset="0"/>
              <a:buChar char="•"/>
            </a:pPr>
            <a:r>
              <a:rPr lang="ru-RU" sz="2400" b="1" i="0" dirty="0" smtClean="0">
                <a:solidFill>
                  <a:srgbClr val="000000"/>
                </a:solidFill>
                <a:effectLst/>
                <a:latin typeface="Times New Roman" panose="02020603050405020304" pitchFamily="18" charset="0"/>
                <a:cs typeface="Times New Roman" panose="02020603050405020304" pitchFamily="18" charset="0"/>
              </a:rPr>
              <a:t>сенсорную</a:t>
            </a:r>
            <a:r>
              <a:rPr lang="ru-RU" sz="2400" b="0" i="0" dirty="0" smtClean="0">
                <a:solidFill>
                  <a:srgbClr val="000000"/>
                </a:solidFill>
                <a:effectLst/>
                <a:latin typeface="Times New Roman" panose="02020603050405020304" pitchFamily="18" charset="0"/>
                <a:cs typeface="Times New Roman" panose="02020603050405020304" pitchFamily="18" charset="0"/>
              </a:rPr>
              <a:t> — как чувствовал себя на уроке, были ли моменты дискомфорта;</a:t>
            </a:r>
          </a:p>
          <a:p>
            <a:pPr indent="450000" algn="just">
              <a:buFont typeface="Arial" panose="020B0604020202020204" pitchFamily="34" charset="0"/>
              <a:buChar char="•"/>
            </a:pPr>
            <a:r>
              <a:rPr lang="ru-RU" sz="2400" b="1" i="0" dirty="0" smtClean="0">
                <a:solidFill>
                  <a:srgbClr val="000000"/>
                </a:solidFill>
                <a:effectLst/>
                <a:latin typeface="Times New Roman" panose="02020603050405020304" pitchFamily="18" charset="0"/>
                <a:cs typeface="Times New Roman" panose="02020603050405020304" pitchFamily="18" charset="0"/>
              </a:rPr>
              <a:t>интеллектуальную</a:t>
            </a:r>
            <a:r>
              <a:rPr lang="ru-RU" sz="2400" b="0" i="0" dirty="0" smtClean="0">
                <a:solidFill>
                  <a:srgbClr val="000000"/>
                </a:solidFill>
                <a:effectLst/>
                <a:latin typeface="Times New Roman" panose="02020603050405020304" pitchFamily="18" charset="0"/>
                <a:cs typeface="Times New Roman" panose="02020603050405020304" pitchFamily="18" charset="0"/>
              </a:rPr>
              <a:t> — все ли понял в изучаемом учебном материале, какими познавательными методами пользовался, какие были затруднения;</a:t>
            </a:r>
          </a:p>
          <a:p>
            <a:pPr indent="450000" algn="just">
              <a:buFont typeface="Arial" panose="020B0604020202020204" pitchFamily="34" charset="0"/>
              <a:buChar char="•"/>
            </a:pPr>
            <a:r>
              <a:rPr lang="ru-RU" sz="2400" b="1" i="0" dirty="0" smtClean="0">
                <a:solidFill>
                  <a:srgbClr val="000000"/>
                </a:solidFill>
                <a:effectLst/>
                <a:latin typeface="Times New Roman" panose="02020603050405020304" pitchFamily="18" charset="0"/>
                <a:cs typeface="Times New Roman" panose="02020603050405020304" pitchFamily="18" charset="0"/>
              </a:rPr>
              <a:t>духовную</a:t>
            </a:r>
            <a:r>
              <a:rPr lang="ru-RU" sz="2400" b="0" i="0" dirty="0" smtClean="0">
                <a:solidFill>
                  <a:srgbClr val="000000"/>
                </a:solidFill>
                <a:effectLst/>
                <a:latin typeface="Times New Roman" panose="02020603050405020304" pitchFamily="18" charset="0"/>
                <a:cs typeface="Times New Roman" panose="02020603050405020304" pitchFamily="18" charset="0"/>
              </a:rPr>
              <a:t> — был ли элемент самосовершенствования, повысилась ли самооценка или расстроен неудачей.</a:t>
            </a:r>
            <a:endParaRPr lang="ru-RU" sz="2400" b="0" i="0" dirty="0">
              <a:solidFill>
                <a:srgbClr val="00000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026537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87104" y="1443841"/>
            <a:ext cx="10317707" cy="3785652"/>
          </a:xfrm>
          <a:prstGeom prst="rect">
            <a:avLst/>
          </a:prstGeom>
        </p:spPr>
        <p:txBody>
          <a:bodyPr wrap="square">
            <a:spAutoFit/>
          </a:bodyPr>
          <a:lstStyle/>
          <a:p>
            <a:pPr indent="450000" algn="just"/>
            <a:r>
              <a:rPr lang="ru-RU" sz="2400" b="0" i="0" dirty="0" smtClean="0">
                <a:solidFill>
                  <a:srgbClr val="000000"/>
                </a:solidFill>
                <a:effectLst/>
                <a:latin typeface="Times New Roman" panose="02020603050405020304" pitchFamily="18" charset="0"/>
                <a:cs typeface="Times New Roman" panose="02020603050405020304" pitchFamily="18" charset="0"/>
              </a:rPr>
              <a:t>Выбирая упражнения для проведения рефлексии, следует ориентироваться на цели, которые преследуется этим видом работы:</a:t>
            </a:r>
          </a:p>
          <a:p>
            <a:pPr indent="450000" algn="just">
              <a:buFont typeface="Arial" panose="020B0604020202020204" pitchFamily="34" charset="0"/>
              <a:buChar char="•"/>
            </a:pPr>
            <a:r>
              <a:rPr lang="ru-RU" sz="2400" b="1" i="0" dirty="0" smtClean="0">
                <a:solidFill>
                  <a:srgbClr val="000000"/>
                </a:solidFill>
                <a:effectLst/>
                <a:latin typeface="Times New Roman" panose="02020603050405020304" pitchFamily="18" charset="0"/>
                <a:cs typeface="Times New Roman" panose="02020603050405020304" pitchFamily="18" charset="0"/>
              </a:rPr>
              <a:t>рефлексия эмоционального состояния и настроения</a:t>
            </a:r>
            <a:r>
              <a:rPr lang="ru-RU" sz="2400" b="0" i="0" dirty="0" smtClean="0">
                <a:solidFill>
                  <a:srgbClr val="000000"/>
                </a:solidFill>
                <a:effectLst/>
                <a:latin typeface="Times New Roman" panose="02020603050405020304" pitchFamily="18" charset="0"/>
                <a:cs typeface="Times New Roman" panose="02020603050405020304" pitchFamily="18" charset="0"/>
              </a:rPr>
              <a:t> помогает установить эмоциональный контакт с классом или отдельными учениками в начале или конце урока;</a:t>
            </a:r>
          </a:p>
          <a:p>
            <a:pPr indent="450000" algn="just">
              <a:buFont typeface="Arial" panose="020B0604020202020204" pitchFamily="34" charset="0"/>
              <a:buChar char="•"/>
            </a:pPr>
            <a:r>
              <a:rPr lang="ru-RU" sz="2400" b="1" i="0" dirty="0" smtClean="0">
                <a:solidFill>
                  <a:srgbClr val="000000"/>
                </a:solidFill>
                <a:effectLst/>
                <a:latin typeface="Times New Roman" panose="02020603050405020304" pitchFamily="18" charset="0"/>
                <a:cs typeface="Times New Roman" panose="02020603050405020304" pitchFamily="18" charset="0"/>
              </a:rPr>
              <a:t>рефлексия содержания учебного материала</a:t>
            </a:r>
            <a:r>
              <a:rPr lang="ru-RU" sz="2400" b="0" i="0" dirty="0" smtClean="0">
                <a:solidFill>
                  <a:srgbClr val="000000"/>
                </a:solidFill>
                <a:effectLst/>
                <a:latin typeface="Times New Roman" panose="02020603050405020304" pitchFamily="18" charset="0"/>
                <a:cs typeface="Times New Roman" panose="02020603050405020304" pitchFamily="18" charset="0"/>
              </a:rPr>
              <a:t> служит выявлению уровня усвоения содержания изученного;</a:t>
            </a:r>
          </a:p>
          <a:p>
            <a:pPr indent="450000" algn="just">
              <a:buFont typeface="Arial" panose="020B0604020202020204" pitchFamily="34" charset="0"/>
              <a:buChar char="•"/>
            </a:pPr>
            <a:r>
              <a:rPr lang="ru-RU" sz="2400" b="1" i="0" dirty="0" smtClean="0">
                <a:solidFill>
                  <a:srgbClr val="000000"/>
                </a:solidFill>
                <a:effectLst/>
                <a:latin typeface="Times New Roman" panose="02020603050405020304" pitchFamily="18" charset="0"/>
                <a:cs typeface="Times New Roman" panose="02020603050405020304" pitchFamily="18" charset="0"/>
              </a:rPr>
              <a:t>рефлексия деятельности</a:t>
            </a:r>
            <a:r>
              <a:rPr lang="ru-RU" sz="2400" b="0" i="0" dirty="0" smtClean="0">
                <a:solidFill>
                  <a:srgbClr val="000000"/>
                </a:solidFill>
                <a:effectLst/>
                <a:latin typeface="Times New Roman" panose="02020603050405020304" pitchFamily="18" charset="0"/>
                <a:cs typeface="Times New Roman" panose="02020603050405020304" pitchFamily="18" charset="0"/>
              </a:rPr>
              <a:t> используется для оценивания активности ребенка в ходе урока и на отдельных его этапах, осмысления способов и приемов работы, выбора наиболее рациональных.</a:t>
            </a:r>
            <a:endParaRPr lang="ru-RU" sz="2400" b="0" i="0" dirty="0">
              <a:solidFill>
                <a:srgbClr val="00000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600879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418257" y="692203"/>
            <a:ext cx="7271029" cy="584775"/>
          </a:xfrm>
          <a:prstGeom prst="rect">
            <a:avLst/>
          </a:prstGeom>
        </p:spPr>
        <p:txBody>
          <a:bodyPr wrap="none">
            <a:spAutoFit/>
          </a:bodyPr>
          <a:lstStyle/>
          <a:p>
            <a:r>
              <a:rPr lang="ru-RU" sz="3200" b="1" dirty="0" smtClean="0">
                <a:latin typeface="Times New Roman" panose="02020603050405020304" pitchFamily="18" charset="0"/>
                <a:cs typeface="Times New Roman" panose="02020603050405020304" pitchFamily="18" charset="0"/>
              </a:rPr>
              <a:t>Копилка приемов рефлексии на уроке</a:t>
            </a:r>
            <a:endParaRPr lang="ru-RU" sz="3200" b="1" dirty="0"/>
          </a:p>
        </p:txBody>
      </p:sp>
      <p:sp>
        <p:nvSpPr>
          <p:cNvPr id="3" name="Прямоугольник 2"/>
          <p:cNvSpPr/>
          <p:nvPr/>
        </p:nvSpPr>
        <p:spPr>
          <a:xfrm>
            <a:off x="1228298" y="1398856"/>
            <a:ext cx="6428095" cy="4708981"/>
          </a:xfrm>
          <a:prstGeom prst="rect">
            <a:avLst/>
          </a:prstGeom>
        </p:spPr>
        <p:txBody>
          <a:bodyPr wrap="square">
            <a:spAutoFit/>
          </a:bodyPr>
          <a:lstStyle/>
          <a:p>
            <a:pPr algn="ctr"/>
            <a:r>
              <a:rPr lang="ru-RU" sz="2000" b="1" i="0" dirty="0" smtClean="0">
                <a:solidFill>
                  <a:srgbClr val="000000"/>
                </a:solidFill>
                <a:effectLst/>
                <a:latin typeface="Times New Roman" panose="02020603050405020304" pitchFamily="18" charset="0"/>
                <a:cs typeface="Times New Roman" panose="02020603050405020304" pitchFamily="18" charset="0"/>
              </a:rPr>
              <a:t>Смайлики</a:t>
            </a:r>
          </a:p>
          <a:p>
            <a:pPr indent="450000" algn="just"/>
            <a:r>
              <a:rPr lang="ru-RU" sz="2000" b="0" i="0" dirty="0" smtClean="0">
                <a:solidFill>
                  <a:srgbClr val="000000"/>
                </a:solidFill>
                <a:effectLst/>
                <a:latin typeface="Times New Roman" panose="02020603050405020304" pitchFamily="18" charset="0"/>
                <a:cs typeface="Times New Roman" panose="02020603050405020304" pitchFamily="18" charset="0"/>
              </a:rPr>
              <a:t>Учитель должен подготовить изображения смайликов, которые раздаются каждому ребенку. Это упражнение может иметь несколько видов.</a:t>
            </a:r>
          </a:p>
          <a:p>
            <a:pPr indent="450000" algn="just"/>
            <a:r>
              <a:rPr lang="ru-RU" sz="2000" b="0" i="0" dirty="0" smtClean="0">
                <a:solidFill>
                  <a:srgbClr val="000000"/>
                </a:solidFill>
                <a:effectLst/>
                <a:latin typeface="Times New Roman" panose="02020603050405020304" pitchFamily="18" charset="0"/>
                <a:cs typeface="Times New Roman" panose="02020603050405020304" pitchFamily="18" charset="0"/>
              </a:rPr>
              <a:t>В первом случае используется изображение лиц, выражающих различные эмоции: радость, недовольство, грусть, удивление, восхищение. Дети должны выбрать тот смайлик, который будет отражать их ощущение от урока или выполненного задания, оценивать их участие в ходе изучения материала.</a:t>
            </a:r>
          </a:p>
          <a:p>
            <a:pPr indent="450000" algn="just"/>
            <a:r>
              <a:rPr lang="ru-RU" sz="2000" b="0" i="0" dirty="0" smtClean="0">
                <a:solidFill>
                  <a:srgbClr val="000000"/>
                </a:solidFill>
                <a:effectLst/>
                <a:latin typeface="Times New Roman" panose="02020603050405020304" pitchFamily="18" charset="0"/>
                <a:cs typeface="Times New Roman" panose="02020603050405020304" pitchFamily="18" charset="0"/>
              </a:rPr>
              <a:t>Второй вариант данного упражнения предполагает использование изображения лица, на котором присутствуют не все детали (отсутствует рот, брови). Каждому ребенку предлагается дорисовать эти элементы таким образом, чтобы отразить необходимую эмоцию.</a:t>
            </a:r>
            <a:endParaRPr lang="ru-RU" sz="2000" b="0" i="0" dirty="0">
              <a:solidFill>
                <a:srgbClr val="000000"/>
              </a:solidFill>
              <a:effectLst/>
              <a:latin typeface="Times New Roman" panose="02020603050405020304" pitchFamily="18" charset="0"/>
              <a:cs typeface="Times New Roman" panose="02020603050405020304" pitchFamily="18" charset="0"/>
            </a:endParaRPr>
          </a:p>
        </p:txBody>
      </p:sp>
      <p:pic>
        <p:nvPicPr>
          <p:cNvPr id="1026" name="Picture 2" descr="Буклет по ПДД посвященный светофору для начальных классов."/>
          <p:cNvPicPr>
            <a:picLocks noChangeAspect="1" noChangeArrowheads="1"/>
          </p:cNvPicPr>
          <p:nvPr/>
        </p:nvPicPr>
        <p:blipFill rotWithShape="1">
          <a:blip r:embed="rId2">
            <a:extLst>
              <a:ext uri="{28A0092B-C50C-407E-A947-70E740481C1C}">
                <a14:useLocalDpi xmlns:a14="http://schemas.microsoft.com/office/drawing/2010/main" val="0"/>
              </a:ext>
            </a:extLst>
          </a:blip>
          <a:srcRect l="20388" r="17182"/>
          <a:stretch/>
        </p:blipFill>
        <p:spPr bwMode="auto">
          <a:xfrm>
            <a:off x="8065827" y="1426402"/>
            <a:ext cx="2909611" cy="46538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6508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00754" y="861031"/>
            <a:ext cx="10317706" cy="2862322"/>
          </a:xfrm>
          <a:prstGeom prst="rect">
            <a:avLst/>
          </a:prstGeom>
        </p:spPr>
        <p:txBody>
          <a:bodyPr wrap="square">
            <a:spAutoFit/>
          </a:bodyPr>
          <a:lstStyle/>
          <a:p>
            <a:pPr algn="ctr"/>
            <a:r>
              <a:rPr lang="ru-RU" sz="2000" b="1" i="0" dirty="0" smtClean="0">
                <a:solidFill>
                  <a:srgbClr val="000000"/>
                </a:solidFill>
                <a:effectLst/>
                <a:latin typeface="Times New Roman" panose="02020603050405020304" pitchFamily="18" charset="0"/>
                <a:cs typeface="Times New Roman" panose="02020603050405020304" pitchFamily="18" charset="0"/>
              </a:rPr>
              <a:t>Солнышко и тучки</a:t>
            </a:r>
          </a:p>
          <a:p>
            <a:pPr indent="450000" algn="just"/>
            <a:r>
              <a:rPr lang="ru-RU" sz="2000" b="0" i="0" dirty="0" smtClean="0">
                <a:solidFill>
                  <a:srgbClr val="000000"/>
                </a:solidFill>
                <a:effectLst/>
                <a:latin typeface="Times New Roman" panose="02020603050405020304" pitchFamily="18" charset="0"/>
                <a:cs typeface="Times New Roman" panose="02020603050405020304" pitchFamily="18" charset="0"/>
              </a:rPr>
              <a:t>Ученики получают карточки с изображением улыбающегося солнышка, хмурящего солнышка, выглядывающего из-за тучки и грустной тучки. Детям нужно дать предельно простой ответ:</a:t>
            </a:r>
          </a:p>
          <a:p>
            <a:pPr indent="450000" algn="just">
              <a:buFont typeface="Arial" panose="020B0604020202020204" pitchFamily="34" charset="0"/>
              <a:buChar char="•"/>
            </a:pPr>
            <a:r>
              <a:rPr lang="ru-RU" sz="2000" b="0" i="0" dirty="0" smtClean="0">
                <a:solidFill>
                  <a:srgbClr val="000000"/>
                </a:solidFill>
                <a:effectLst/>
                <a:latin typeface="Times New Roman" panose="02020603050405020304" pitchFamily="18" charset="0"/>
                <a:cs typeface="Times New Roman" panose="02020603050405020304" pitchFamily="18" charset="0"/>
              </a:rPr>
              <a:t>Доволен своей работой на уроке.</a:t>
            </a:r>
          </a:p>
          <a:p>
            <a:pPr indent="450000" algn="just">
              <a:buFont typeface="Arial" panose="020B0604020202020204" pitchFamily="34" charset="0"/>
              <a:buChar char="•"/>
            </a:pPr>
            <a:r>
              <a:rPr lang="ru-RU" sz="2000" b="0" i="0" dirty="0" smtClean="0">
                <a:solidFill>
                  <a:srgbClr val="000000"/>
                </a:solidFill>
                <a:effectLst/>
                <a:latin typeface="Times New Roman" panose="02020603050405020304" pitchFamily="18" charset="0"/>
                <a:cs typeface="Times New Roman" panose="02020603050405020304" pitchFamily="18" charset="0"/>
              </a:rPr>
              <a:t>Были отдельные моменты, когда я испытывал трудности.</a:t>
            </a:r>
          </a:p>
          <a:p>
            <a:pPr indent="450000" algn="just">
              <a:buFont typeface="Arial" panose="020B0604020202020204" pitchFamily="34" charset="0"/>
              <a:buChar char="•"/>
            </a:pPr>
            <a:r>
              <a:rPr lang="ru-RU" sz="2000" b="0" i="0" dirty="0" smtClean="0">
                <a:solidFill>
                  <a:srgbClr val="000000"/>
                </a:solidFill>
                <a:effectLst/>
                <a:latin typeface="Times New Roman" panose="02020603050405020304" pitchFamily="18" charset="0"/>
                <a:cs typeface="Times New Roman" panose="02020603050405020304" pitchFamily="18" charset="0"/>
              </a:rPr>
              <a:t>Не доволен, много не сумел сделать.</a:t>
            </a:r>
          </a:p>
          <a:p>
            <a:pPr indent="450000" algn="just"/>
            <a:r>
              <a:rPr lang="ru-RU" sz="2000" b="0" i="0" dirty="0" smtClean="0">
                <a:solidFill>
                  <a:srgbClr val="000000"/>
                </a:solidFill>
                <a:effectLst/>
                <a:latin typeface="Times New Roman" panose="02020603050405020304" pitchFamily="18" charset="0"/>
                <a:cs typeface="Times New Roman" panose="02020603050405020304" pitchFamily="18" charset="0"/>
              </a:rPr>
              <a:t>Можно попросить школьников показать с помощью таких изображений степень усвоения учебного материала и т.д.</a:t>
            </a:r>
            <a:endParaRPr lang="ru-RU" sz="2000" b="0" i="0" dirty="0">
              <a:solidFill>
                <a:srgbClr val="000000"/>
              </a:solidFill>
              <a:effectLst/>
              <a:latin typeface="Times New Roman" panose="02020603050405020304" pitchFamily="18" charset="0"/>
              <a:cs typeface="Times New Roman" panose="02020603050405020304" pitchFamily="18" charset="0"/>
            </a:endParaRPr>
          </a:p>
        </p:txBody>
      </p:sp>
      <p:pic>
        <p:nvPicPr>
          <p:cNvPr id="2050" name="Picture 2" descr="Рефлексия на уроке - Персональный сайт учителя начальных классов Корнеевой  Анны Вячеславовны"/>
          <p:cNvPicPr>
            <a:picLocks noChangeAspect="1" noChangeArrowheads="1"/>
          </p:cNvPicPr>
          <p:nvPr/>
        </p:nvPicPr>
        <p:blipFill rotWithShape="1">
          <a:blip r:embed="rId2">
            <a:extLst>
              <a:ext uri="{28A0092B-C50C-407E-A947-70E740481C1C}">
                <a14:useLocalDpi xmlns:a14="http://schemas.microsoft.com/office/drawing/2010/main" val="0"/>
              </a:ext>
            </a:extLst>
          </a:blip>
          <a:srcRect b="56561"/>
          <a:stretch/>
        </p:blipFill>
        <p:spPr bwMode="auto">
          <a:xfrm>
            <a:off x="2561681" y="3723353"/>
            <a:ext cx="6995852" cy="22791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24866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32597" y="1057661"/>
            <a:ext cx="5427260" cy="4708981"/>
          </a:xfrm>
          <a:prstGeom prst="rect">
            <a:avLst/>
          </a:prstGeom>
        </p:spPr>
        <p:txBody>
          <a:bodyPr wrap="square">
            <a:spAutoFit/>
          </a:bodyPr>
          <a:lstStyle/>
          <a:p>
            <a:pPr algn="ctr"/>
            <a:r>
              <a:rPr lang="ru-RU" sz="2000" b="1" i="0" dirty="0" smtClean="0">
                <a:solidFill>
                  <a:srgbClr val="000000"/>
                </a:solidFill>
                <a:effectLst/>
                <a:latin typeface="Times New Roman" panose="02020603050405020304" pitchFamily="18" charset="0"/>
                <a:cs typeface="Times New Roman" panose="02020603050405020304" pitchFamily="18" charset="0"/>
              </a:rPr>
              <a:t>Карточка настроения</a:t>
            </a:r>
          </a:p>
          <a:p>
            <a:pPr indent="450000" algn="just"/>
            <a:r>
              <a:rPr lang="ru-RU" sz="2000" b="0" i="0" dirty="0" smtClean="0">
                <a:solidFill>
                  <a:srgbClr val="000000"/>
                </a:solidFill>
                <a:effectLst/>
                <a:latin typeface="Times New Roman" panose="02020603050405020304" pitchFamily="18" charset="0"/>
                <a:cs typeface="Times New Roman" panose="02020603050405020304" pitchFamily="18" charset="0"/>
              </a:rPr>
              <a:t>Для такого упражнения необходимо иметь набор однотипных карточек разного цвета. Школьники имеют возможность выбрать одну из них, цвет которой будет символизировать их ответ на поставленные вопросы. При этом можно предлагать детям уже готовую картотеку символического значения цветов, например:</a:t>
            </a:r>
          </a:p>
          <a:p>
            <a:pPr indent="450000" algn="just">
              <a:buFont typeface="Arial" panose="020B0604020202020204" pitchFamily="34" charset="0"/>
              <a:buChar char="•"/>
            </a:pPr>
            <a:r>
              <a:rPr lang="ru-RU" sz="2000" b="0" i="0" dirty="0" smtClean="0">
                <a:solidFill>
                  <a:srgbClr val="000000"/>
                </a:solidFill>
                <a:effectLst/>
                <a:latin typeface="Times New Roman" panose="02020603050405020304" pitchFamily="18" charset="0"/>
                <a:cs typeface="Times New Roman" panose="02020603050405020304" pitchFamily="18" charset="0"/>
              </a:rPr>
              <a:t>красный — радость;</a:t>
            </a:r>
          </a:p>
          <a:p>
            <a:pPr indent="450000" algn="just">
              <a:buFont typeface="Arial" panose="020B0604020202020204" pitchFamily="34" charset="0"/>
              <a:buChar char="•"/>
            </a:pPr>
            <a:r>
              <a:rPr lang="ru-RU" sz="2000" b="0" i="0" dirty="0" smtClean="0">
                <a:solidFill>
                  <a:srgbClr val="000000"/>
                </a:solidFill>
                <a:effectLst/>
                <a:latin typeface="Times New Roman" panose="02020603050405020304" pitchFamily="18" charset="0"/>
                <a:cs typeface="Times New Roman" panose="02020603050405020304" pitchFamily="18" charset="0"/>
              </a:rPr>
              <a:t>фиолетовый — интеллектуальную удовлетворенность;</a:t>
            </a:r>
          </a:p>
          <a:p>
            <a:pPr indent="450000" algn="just">
              <a:buFont typeface="Arial" panose="020B0604020202020204" pitchFamily="34" charset="0"/>
              <a:buChar char="•"/>
            </a:pPr>
            <a:r>
              <a:rPr lang="ru-RU" sz="2000" b="0" i="0" dirty="0" smtClean="0">
                <a:solidFill>
                  <a:srgbClr val="000000"/>
                </a:solidFill>
                <a:effectLst/>
                <a:latin typeface="Times New Roman" panose="02020603050405020304" pitchFamily="18" charset="0"/>
                <a:cs typeface="Times New Roman" panose="02020603050405020304" pitchFamily="18" charset="0"/>
              </a:rPr>
              <a:t>оранжевый — много непонятного и т.д.</a:t>
            </a:r>
          </a:p>
          <a:p>
            <a:pPr indent="450000" algn="just"/>
            <a:r>
              <a:rPr lang="ru-RU" sz="2000" b="0" i="0" dirty="0" smtClean="0">
                <a:solidFill>
                  <a:srgbClr val="000000"/>
                </a:solidFill>
                <a:effectLst/>
                <a:latin typeface="Times New Roman" panose="02020603050405020304" pitchFamily="18" charset="0"/>
                <a:cs typeface="Times New Roman" panose="02020603050405020304" pitchFamily="18" charset="0"/>
              </a:rPr>
              <a:t>Также учитель может попросить детей показать выбранную карточку и самостоятельно пояснить значение своего цвета.</a:t>
            </a:r>
          </a:p>
        </p:txBody>
      </p:sp>
      <p:pic>
        <p:nvPicPr>
          <p:cNvPr id="3074" name="Picture 2" descr="Игровая программа для учащихся с ограниченными возможностями здоровья  «Цветной мир»"/>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9857" y="2015458"/>
            <a:ext cx="5073701" cy="27933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26112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32514" y="810483"/>
            <a:ext cx="10495128" cy="1631216"/>
          </a:xfrm>
          <a:prstGeom prst="rect">
            <a:avLst/>
          </a:prstGeom>
        </p:spPr>
        <p:txBody>
          <a:bodyPr wrap="square">
            <a:spAutoFit/>
          </a:bodyPr>
          <a:lstStyle/>
          <a:p>
            <a:pPr algn="ctr"/>
            <a:r>
              <a:rPr lang="ru-RU" sz="2000" b="1" i="0" dirty="0" smtClean="0">
                <a:effectLst/>
                <a:latin typeface="Times New Roman" panose="02020603050405020304" pitchFamily="18" charset="0"/>
                <a:cs typeface="Times New Roman" panose="02020603050405020304" pitchFamily="18" charset="0"/>
              </a:rPr>
              <a:t>Букет настроения</a:t>
            </a:r>
          </a:p>
          <a:p>
            <a:pPr indent="450000" algn="just"/>
            <a:r>
              <a:rPr lang="ru-RU" sz="2000" b="0" i="0" dirty="0" smtClean="0">
                <a:effectLst/>
                <a:latin typeface="Times New Roman" panose="02020603050405020304" pitchFamily="18" charset="0"/>
                <a:cs typeface="Times New Roman" panose="02020603050405020304" pitchFamily="18" charset="0"/>
              </a:rPr>
              <a:t>Упражнение носит характер творческой игры. Дети имеют возможность составить букет своего настроения. Это должна быть коллективная работа, при которой каждому ребенку нужно выбрать на полянке цветок соответствующего цвета и поставить его в вазочку. Преобладающий цвет букета, покажет степень положительных результатов деятельности.</a:t>
            </a:r>
            <a:endParaRPr lang="ru-RU" sz="2000" b="0" i="0" dirty="0">
              <a:effectLst/>
              <a:latin typeface="Times New Roman" panose="02020603050405020304" pitchFamily="18" charset="0"/>
              <a:cs typeface="Times New Roman" panose="02020603050405020304" pitchFamily="18" charset="0"/>
            </a:endParaRPr>
          </a:p>
        </p:txBody>
      </p:sp>
      <p:pic>
        <p:nvPicPr>
          <p:cNvPr id="4098" name="Picture 2" descr="Рефлексия на уроке Слово рефлексия происходит"/>
          <p:cNvPicPr>
            <a:picLocks noChangeAspect="1" noChangeArrowheads="1"/>
          </p:cNvPicPr>
          <p:nvPr/>
        </p:nvPicPr>
        <p:blipFill rotWithShape="1">
          <a:blip r:embed="rId2">
            <a:extLst>
              <a:ext uri="{28A0092B-C50C-407E-A947-70E740481C1C}">
                <a14:useLocalDpi xmlns:a14="http://schemas.microsoft.com/office/drawing/2010/main" val="0"/>
              </a:ext>
            </a:extLst>
          </a:blip>
          <a:srcRect t="42858" b="1592"/>
          <a:stretch/>
        </p:blipFill>
        <p:spPr bwMode="auto">
          <a:xfrm>
            <a:off x="1906588" y="2661314"/>
            <a:ext cx="8346980" cy="34776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6057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38399"/>
            <a:ext cx="12192000" cy="75599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124432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14401" y="595658"/>
            <a:ext cx="10140286" cy="1631216"/>
          </a:xfrm>
          <a:prstGeom prst="rect">
            <a:avLst/>
          </a:prstGeom>
        </p:spPr>
        <p:txBody>
          <a:bodyPr wrap="square">
            <a:spAutoFit/>
          </a:bodyPr>
          <a:lstStyle/>
          <a:p>
            <a:pPr algn="ctr"/>
            <a:r>
              <a:rPr lang="ru-RU" sz="2000" b="1" i="0" dirty="0" smtClean="0">
                <a:solidFill>
                  <a:srgbClr val="000000"/>
                </a:solidFill>
                <a:effectLst/>
                <a:latin typeface="Times New Roman" panose="02020603050405020304" pitchFamily="18" charset="0"/>
                <a:cs typeface="Times New Roman" panose="02020603050405020304" pitchFamily="18" charset="0"/>
              </a:rPr>
              <a:t>Лесенка</a:t>
            </a:r>
          </a:p>
          <a:p>
            <a:pPr indent="450000" algn="just"/>
            <a:r>
              <a:rPr lang="ru-RU" sz="2000" b="0" i="0" dirty="0" smtClean="0">
                <a:solidFill>
                  <a:srgbClr val="000000"/>
                </a:solidFill>
                <a:effectLst/>
                <a:latin typeface="Times New Roman" panose="02020603050405020304" pitchFamily="18" charset="0"/>
                <a:cs typeface="Times New Roman" panose="02020603050405020304" pitchFamily="18" charset="0"/>
              </a:rPr>
              <a:t>Такое упражнение помогает развитию самооценки у ребенка. Для большей наглядности своего результата детям предлагается карточка с изображением лесенки.</a:t>
            </a:r>
          </a:p>
          <a:p>
            <a:pPr indent="450000" algn="just"/>
            <a:r>
              <a:rPr lang="ru-RU" sz="2000" b="0" i="0" dirty="0" smtClean="0">
                <a:solidFill>
                  <a:srgbClr val="000000"/>
                </a:solidFill>
                <a:effectLst/>
                <a:latin typeface="Times New Roman" panose="02020603050405020304" pitchFamily="18" charset="0"/>
                <a:cs typeface="Times New Roman" panose="02020603050405020304" pitchFamily="18" charset="0"/>
              </a:rPr>
              <a:t>Необходимо нарисовать свою фигурку на той ступеньке, которая, по мнению ребенка, соответствует степени его участия в работе на уроке.</a:t>
            </a:r>
            <a:endParaRPr lang="ru-RU" sz="2000" b="0" i="0" dirty="0">
              <a:solidFill>
                <a:srgbClr val="000000"/>
              </a:solidFill>
              <a:effectLst/>
              <a:latin typeface="Times New Roman" panose="02020603050405020304" pitchFamily="18" charset="0"/>
              <a:cs typeface="Times New Roman" panose="02020603050405020304" pitchFamily="18" charset="0"/>
            </a:endParaRPr>
          </a:p>
        </p:txBody>
      </p:sp>
      <p:pic>
        <p:nvPicPr>
          <p:cNvPr id="5122" name="Picture 2" descr="Виды рефлексии на уроке - всем учителям, уроки"/>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22361" y="2226874"/>
            <a:ext cx="5924365" cy="38190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37095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09933" y="724553"/>
            <a:ext cx="10345003" cy="2554545"/>
          </a:xfrm>
          <a:prstGeom prst="rect">
            <a:avLst/>
          </a:prstGeom>
        </p:spPr>
        <p:txBody>
          <a:bodyPr wrap="square">
            <a:spAutoFit/>
          </a:bodyPr>
          <a:lstStyle/>
          <a:p>
            <a:pPr algn="ctr"/>
            <a:r>
              <a:rPr lang="ru-RU" sz="2000" b="1" i="0" dirty="0" smtClean="0">
                <a:solidFill>
                  <a:srgbClr val="000000"/>
                </a:solidFill>
                <a:effectLst/>
                <a:latin typeface="Times New Roman" panose="02020603050405020304" pitchFamily="18" charset="0"/>
                <a:cs typeface="Times New Roman" panose="02020603050405020304" pitchFamily="18" charset="0"/>
              </a:rPr>
              <a:t>Метод пяти пальцев</a:t>
            </a:r>
            <a:endParaRPr lang="ru-RU" sz="2000" b="0" i="0" dirty="0" smtClean="0">
              <a:solidFill>
                <a:srgbClr val="000000"/>
              </a:solidFill>
              <a:effectLst/>
              <a:latin typeface="Times New Roman" panose="02020603050405020304" pitchFamily="18" charset="0"/>
              <a:cs typeface="Times New Roman" panose="02020603050405020304" pitchFamily="18" charset="0"/>
            </a:endParaRPr>
          </a:p>
          <a:p>
            <a:pPr indent="450000" algn="just"/>
            <a:r>
              <a:rPr lang="ru-RU" sz="2000" b="0" i="0" dirty="0" smtClean="0">
                <a:solidFill>
                  <a:srgbClr val="000000"/>
                </a:solidFill>
                <a:effectLst/>
                <a:latin typeface="Times New Roman" panose="02020603050405020304" pitchFamily="18" charset="0"/>
                <a:cs typeface="Times New Roman" panose="02020603050405020304" pitchFamily="18" charset="0"/>
              </a:rPr>
              <a:t>М (мизинец) – мыслительный процесс. Какие знания, опыт я сегодня получил?</a:t>
            </a:r>
          </a:p>
          <a:p>
            <a:pPr indent="450000" algn="just"/>
            <a:r>
              <a:rPr lang="ru-RU" sz="2000" b="0" i="0" dirty="0" smtClean="0">
                <a:solidFill>
                  <a:srgbClr val="000000"/>
                </a:solidFill>
                <a:effectLst/>
                <a:latin typeface="Times New Roman" panose="02020603050405020304" pitchFamily="18" charset="0"/>
                <a:cs typeface="Times New Roman" panose="02020603050405020304" pitchFamily="18" charset="0"/>
              </a:rPr>
              <a:t>Б (безымянный) – близость цели. Что я сегодня делал и чего достиг?</a:t>
            </a:r>
          </a:p>
          <a:p>
            <a:pPr indent="450000" algn="just"/>
            <a:r>
              <a:rPr lang="ru-RU" sz="2000" b="0" i="0" dirty="0" smtClean="0">
                <a:solidFill>
                  <a:srgbClr val="000000"/>
                </a:solidFill>
                <a:effectLst/>
                <a:latin typeface="Times New Roman" panose="02020603050405020304" pitchFamily="18" charset="0"/>
                <a:cs typeface="Times New Roman" panose="02020603050405020304" pitchFamily="18" charset="0"/>
              </a:rPr>
              <a:t>С (средний) – состояние духа. Каким было сегодня моё преобладающее настроение?</a:t>
            </a:r>
          </a:p>
          <a:p>
            <a:pPr indent="450000" algn="just"/>
            <a:r>
              <a:rPr lang="ru-RU" sz="2000" b="0" i="0" dirty="0" smtClean="0">
                <a:solidFill>
                  <a:srgbClr val="000000"/>
                </a:solidFill>
                <a:effectLst/>
                <a:latin typeface="Times New Roman" panose="02020603050405020304" pitchFamily="18" charset="0"/>
                <a:cs typeface="Times New Roman" panose="02020603050405020304" pitchFamily="18" charset="0"/>
              </a:rPr>
              <a:t>У (указательный) – услуга, помощь. Чем я сегодня помог, чем порадовал или чему поспособствовал?</a:t>
            </a:r>
          </a:p>
          <a:p>
            <a:pPr indent="450000" algn="just"/>
            <a:r>
              <a:rPr lang="ru-RU" sz="2000" b="0" i="0" dirty="0" smtClean="0">
                <a:solidFill>
                  <a:srgbClr val="000000"/>
                </a:solidFill>
                <a:effectLst/>
                <a:latin typeface="Times New Roman" panose="02020603050405020304" pitchFamily="18" charset="0"/>
                <a:cs typeface="Times New Roman" panose="02020603050405020304" pitchFamily="18" charset="0"/>
              </a:rPr>
              <a:t>Б (большой) – бодрость, физическая форма. Каким было моё физическое состояние сегодня? Что я сделал для своего здоровья?</a:t>
            </a:r>
            <a:endParaRPr lang="ru-RU" sz="2000" b="0" i="0" dirty="0">
              <a:solidFill>
                <a:srgbClr val="000000"/>
              </a:solidFill>
              <a:effectLst/>
              <a:latin typeface="Times New Roman" panose="02020603050405020304" pitchFamily="18" charset="0"/>
              <a:cs typeface="Times New Roman" panose="02020603050405020304" pitchFamily="18" charset="0"/>
            </a:endParaRPr>
          </a:p>
        </p:txBody>
      </p:sp>
      <p:pic>
        <p:nvPicPr>
          <p:cNvPr id="7170" name="Picture 2" descr="Презентация на тему: &amp;quot;«Методика организации рефлексии на уроке в начальной  школе»&amp;quot;. Скачать бесплатно и без регистрации."/>
          <p:cNvPicPr>
            <a:picLocks noChangeAspect="1" noChangeArrowheads="1"/>
          </p:cNvPicPr>
          <p:nvPr/>
        </p:nvPicPr>
        <p:blipFill rotWithShape="1">
          <a:blip r:embed="rId2">
            <a:extLst>
              <a:ext uri="{28A0092B-C50C-407E-A947-70E740481C1C}">
                <a14:useLocalDpi xmlns:a14="http://schemas.microsoft.com/office/drawing/2010/main" val="0"/>
              </a:ext>
            </a:extLst>
          </a:blip>
          <a:srcRect l="24795" r="14757" b="15143"/>
          <a:stretch/>
        </p:blipFill>
        <p:spPr bwMode="auto">
          <a:xfrm>
            <a:off x="4799213" y="3279098"/>
            <a:ext cx="2766442" cy="29126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78847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73457" y="709390"/>
            <a:ext cx="10426889" cy="1323439"/>
          </a:xfrm>
          <a:prstGeom prst="rect">
            <a:avLst/>
          </a:prstGeom>
        </p:spPr>
        <p:txBody>
          <a:bodyPr wrap="square">
            <a:spAutoFit/>
          </a:bodyPr>
          <a:lstStyle/>
          <a:p>
            <a:pPr algn="ctr"/>
            <a:r>
              <a:rPr lang="ru-RU" sz="2000" b="1" i="0" dirty="0" smtClean="0">
                <a:effectLst/>
                <a:latin typeface="Times New Roman" panose="02020603050405020304" pitchFamily="18" charset="0"/>
                <a:ea typeface="Segoe UI Symbol" panose="020B0502040204020203" pitchFamily="34" charset="0"/>
                <a:cs typeface="Times New Roman" panose="02020603050405020304" pitchFamily="18" charset="0"/>
              </a:rPr>
              <a:t>Поляна</a:t>
            </a:r>
            <a:endParaRPr lang="ru-RU" sz="2000" b="0" i="0" dirty="0" smtClean="0">
              <a:effectLst/>
              <a:latin typeface="Times New Roman" panose="02020603050405020304" pitchFamily="18" charset="0"/>
              <a:ea typeface="Segoe UI Symbol" panose="020B0502040204020203" pitchFamily="34" charset="0"/>
              <a:cs typeface="Times New Roman" panose="02020603050405020304" pitchFamily="18" charset="0"/>
            </a:endParaRPr>
          </a:p>
          <a:p>
            <a:pPr indent="450000" algn="just"/>
            <a:r>
              <a:rPr lang="ru-RU" sz="2000" b="0" i="0" dirty="0" smtClean="0">
                <a:effectLst/>
                <a:latin typeface="Times New Roman" panose="02020603050405020304" pitchFamily="18" charset="0"/>
                <a:ea typeface="Segoe UI Symbol" panose="020B0502040204020203" pitchFamily="34" charset="0"/>
                <a:cs typeface="Times New Roman" panose="02020603050405020304" pitchFamily="18" charset="0"/>
              </a:rPr>
              <a:t>На доске – поляна из цветов, над каждым цветком – этап урока – (работа с иллюстрацией, игра и т. д.). Перед каждым ребенком – бабочка. Детям предлагается прикрепить свою бабочку на тот цветок, какой вид деятельности ему понравился больше всего.</a:t>
            </a:r>
            <a:endParaRPr lang="ru-RU" sz="2000" dirty="0">
              <a:latin typeface="Times New Roman" panose="02020603050405020304" pitchFamily="18" charset="0"/>
              <a:ea typeface="Segoe UI Symbol" panose="020B0502040204020203" pitchFamily="34" charset="0"/>
              <a:cs typeface="Times New Roman" panose="02020603050405020304" pitchFamily="18" charset="0"/>
            </a:endParaRPr>
          </a:p>
        </p:txBody>
      </p:sp>
      <p:pic>
        <p:nvPicPr>
          <p:cNvPr id="8194" name="Picture 2" descr="Красивая поляна цветов заставка - Скачать HD Обои на Планшет | Новые,  Необычные, Красивые, Бесплатные"/>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43181" y="2340605"/>
            <a:ext cx="4730323" cy="3784259"/>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Thawats #1 картинки, Фотографии и изображения - 123R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3755" y="2369815"/>
            <a:ext cx="3725840" cy="3725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18487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00751" y="1151678"/>
            <a:ext cx="10099343" cy="1938992"/>
          </a:xfrm>
          <a:prstGeom prst="rect">
            <a:avLst/>
          </a:prstGeom>
        </p:spPr>
        <p:txBody>
          <a:bodyPr wrap="square">
            <a:spAutoFit/>
          </a:bodyPr>
          <a:lstStyle/>
          <a:p>
            <a:pPr algn="ctr"/>
            <a:r>
              <a:rPr lang="ru-RU" sz="2000" b="1" dirty="0" smtClean="0">
                <a:solidFill>
                  <a:srgbClr val="000000"/>
                </a:solidFill>
                <a:latin typeface="Times New Roman" panose="02020603050405020304" pitchFamily="18" charset="0"/>
                <a:cs typeface="Times New Roman" panose="02020603050405020304" pitchFamily="18" charset="0"/>
              </a:rPr>
              <a:t>Вагончики</a:t>
            </a:r>
            <a:endParaRPr lang="ru-RU" sz="2000" dirty="0" smtClean="0">
              <a:solidFill>
                <a:srgbClr val="000000"/>
              </a:solidFill>
              <a:latin typeface="Times New Roman" panose="02020603050405020304" pitchFamily="18" charset="0"/>
              <a:cs typeface="Times New Roman" panose="02020603050405020304" pitchFamily="18" charset="0"/>
            </a:endParaRPr>
          </a:p>
          <a:p>
            <a:pPr indent="450000" algn="just"/>
            <a:r>
              <a:rPr lang="ru-RU" sz="2000" dirty="0" smtClean="0">
                <a:solidFill>
                  <a:srgbClr val="000000"/>
                </a:solidFill>
                <a:latin typeface="Times New Roman" panose="02020603050405020304" pitchFamily="18" charset="0"/>
                <a:cs typeface="Times New Roman" panose="02020603050405020304" pitchFamily="18" charset="0"/>
              </a:rPr>
              <a:t>Каждый </a:t>
            </a:r>
            <a:r>
              <a:rPr lang="ru-RU" sz="2000" dirty="0">
                <a:solidFill>
                  <a:srgbClr val="000000"/>
                </a:solidFill>
                <a:latin typeface="Times New Roman" panose="02020603050405020304" pitchFamily="18" charset="0"/>
                <a:cs typeface="Times New Roman" panose="02020603050405020304" pitchFamily="18" charset="0"/>
              </a:rPr>
              <a:t>вагончик соответствует определенному заданию. Например, вы планируете провести этап закрепления, состоящий из трех мини-игр и одного творческого задания. У вас — 4 вагончика. Предложите своим ученикам посадить человечков (животных, оставить жетончик) в тот вагончик, задание которого выполнилось легко, быстро и правильно</a:t>
            </a:r>
            <a:r>
              <a:rPr lang="ru-RU" sz="2000" dirty="0" smtClean="0">
                <a:solidFill>
                  <a:srgbClr val="000000"/>
                </a:solidFill>
                <a:latin typeface="Times New Roman" panose="02020603050405020304" pitchFamily="18" charset="0"/>
                <a:cs typeface="Times New Roman" panose="02020603050405020304" pitchFamily="18" charset="0"/>
              </a:rPr>
              <a:t>.</a:t>
            </a:r>
            <a:endParaRPr lang="ru-RU" sz="2000" dirty="0">
              <a:solidFill>
                <a:srgbClr val="000000"/>
              </a:solidFill>
              <a:latin typeface="Times New Roman" panose="02020603050405020304" pitchFamily="18" charset="0"/>
              <a:cs typeface="Times New Roman" panose="02020603050405020304" pitchFamily="18" charset="0"/>
            </a:endParaRPr>
          </a:p>
        </p:txBody>
      </p:sp>
      <p:pic>
        <p:nvPicPr>
          <p:cNvPr id="1026" name="Picture 2" descr="hello_html_138a37e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6903" y="3417603"/>
            <a:ext cx="9507040" cy="22098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521023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088" y="0"/>
            <a:ext cx="12370088"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1747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Рик\Documents\ВАЖНОЕ-ОЧЕНЬ\lenagold.ru\malch21.png"/>
          <p:cNvPicPr>
            <a:picLocks noChangeAspect="1" noChangeArrowheads="1"/>
          </p:cNvPicPr>
          <p:nvPr/>
        </p:nvPicPr>
        <p:blipFill>
          <a:blip r:embed="rId2" cstate="print"/>
          <a:srcRect/>
          <a:stretch>
            <a:fillRect/>
          </a:stretch>
        </p:blipFill>
        <p:spPr bwMode="auto">
          <a:xfrm>
            <a:off x="2493963" y="1771649"/>
            <a:ext cx="6182493" cy="4932765"/>
          </a:xfrm>
          <a:prstGeom prst="rect">
            <a:avLst/>
          </a:prstGeom>
          <a:noFill/>
        </p:spPr>
      </p:pic>
      <p:sp>
        <p:nvSpPr>
          <p:cNvPr id="3" name="Прямоугольник 2"/>
          <p:cNvSpPr/>
          <p:nvPr/>
        </p:nvSpPr>
        <p:spPr>
          <a:xfrm>
            <a:off x="1846385" y="800101"/>
            <a:ext cx="7297615" cy="1569660"/>
          </a:xfrm>
          <a:prstGeom prst="rect">
            <a:avLst/>
          </a:prstGeom>
        </p:spPr>
        <p:txBody>
          <a:bodyPr wrap="square">
            <a:spAutoFit/>
          </a:bodyPr>
          <a:lstStyle/>
          <a:p>
            <a:pPr algn="ctr"/>
            <a:r>
              <a:rPr lang="ru-RU" sz="4800" dirty="0"/>
              <a:t>Спасибо за внимание!</a:t>
            </a:r>
            <a:br>
              <a:rPr lang="ru-RU" sz="4800" dirty="0"/>
            </a:br>
            <a:endParaRPr lang="ru-RU" sz="4800" dirty="0"/>
          </a:p>
        </p:txBody>
      </p:sp>
    </p:spTree>
    <p:extLst>
      <p:ext uri="{BB962C8B-B14F-4D97-AF65-F5344CB8AC3E}">
        <p14:creationId xmlns:p14="http://schemas.microsoft.com/office/powerpoint/2010/main" val="24417312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163"/>
            <a:ext cx="12192000" cy="6858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5635446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Waveform</Template>
  <TotalTime>343</TotalTime>
  <Words>776</Words>
  <Application>Microsoft Office PowerPoint</Application>
  <PresentationFormat>Широкоэкранный</PresentationFormat>
  <Paragraphs>51</Paragraphs>
  <Slides>17</Slides>
  <Notes>1</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17</vt:i4>
      </vt:variant>
    </vt:vector>
  </HeadingPairs>
  <TitlesOfParts>
    <vt:vector size="24" baseType="lpstr">
      <vt:lpstr>Arial</vt:lpstr>
      <vt:lpstr>Calibri</vt:lpstr>
      <vt:lpstr>Candara</vt:lpstr>
      <vt:lpstr>Segoe UI Symbol</vt:lpstr>
      <vt:lpstr>Symbol</vt:lpstr>
      <vt:lpstr>Times New Roman</vt:lpstr>
      <vt:lpstr>Волна</vt:lpstr>
      <vt:lpstr>Рефлексия как этап урока. Копилка приёмов рефлексии на уроках ИЗО</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Рефлексия как этап урока</dc:title>
  <dc:creator>Васильева О.Л.</dc:creator>
  <cp:lastModifiedBy>User</cp:lastModifiedBy>
  <cp:revision>22</cp:revision>
  <cp:lastPrinted>2025-08-26T04:28:47Z</cp:lastPrinted>
  <dcterms:created xsi:type="dcterms:W3CDTF">2021-06-18T07:20:05Z</dcterms:created>
  <dcterms:modified xsi:type="dcterms:W3CDTF">2025-08-26T04:29:01Z</dcterms:modified>
</cp:coreProperties>
</file>