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56" r:id="rId4"/>
    <p:sldId id="262" r:id="rId5"/>
    <p:sldId id="257" r:id="rId6"/>
    <p:sldId id="259" r:id="rId7"/>
    <p:sldId id="269" r:id="rId8"/>
    <p:sldId id="263" r:id="rId9"/>
    <p:sldId id="265" r:id="rId10"/>
    <p:sldId id="266" r:id="rId11"/>
    <p:sldId id="267" r:id="rId12"/>
    <p:sldId id="268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86" d="100"/>
          <a:sy n="86" d="100"/>
        </p:scale>
        <p:origin x="15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результатов ЕГЭ по истории и обществознанию 2023</a:t>
            </a:r>
          </a:p>
          <a:p>
            <a:pPr marL="0" indent="0" algn="ctr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С.А. Кабанова.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37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</a:t>
            </a:r>
            <a:r>
              <a:rPr lang="ru-RU" dirty="0" smtClean="0"/>
              <a:t>езультаты </a:t>
            </a:r>
            <a:r>
              <a:rPr lang="ru-RU" dirty="0"/>
              <a:t>ЕГЭ по </a:t>
            </a:r>
            <a:r>
              <a:rPr lang="ru-RU" dirty="0" smtClean="0"/>
              <a:t>истории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за </a:t>
            </a:r>
            <a:r>
              <a:rPr lang="ru-RU" dirty="0" smtClean="0"/>
              <a:t>2023  год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5244374"/>
              </p:ext>
            </p:extLst>
          </p:nvPr>
        </p:nvGraphicFramePr>
        <p:xfrm>
          <a:off x="457200" y="1600200"/>
          <a:ext cx="8229600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3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Участников, набравших балл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Отрадненское</a:t>
                      </a:r>
                      <a:r>
                        <a:rPr lang="ru-RU" dirty="0" smtClean="0"/>
                        <a:t> ТУ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ниже</a:t>
                      </a:r>
                      <a:r>
                        <a:rPr lang="ru-RU" baseline="0" dirty="0" smtClean="0"/>
                        <a:t> минимального балла,%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8,9% (4 чел.)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от минимального балла до 60</a:t>
                      </a:r>
                    </a:p>
                    <a:p>
                      <a:r>
                        <a:rPr lang="ru-RU" dirty="0" smtClean="0"/>
                        <a:t>баллов, %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53,3%</a:t>
                      </a:r>
                      <a:r>
                        <a:rPr lang="ru-RU" baseline="0" dirty="0" smtClean="0"/>
                        <a:t> (24 чел.)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от 61 до 80 баллов, %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13,3% (6 чел.)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от 81 до 99 баллов, %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24,4% (11 чел.)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100 баллов, чел.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средний тестовый балл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02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Результаты ЕГЭ по истории 2023 г.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988840"/>
            <a:ext cx="8496944" cy="424847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300" dirty="0" smtClean="0">
                <a:solidFill>
                  <a:schemeClr val="tx1"/>
                </a:solidFill>
              </a:rPr>
              <a:t>Всего участников: 45 человек.</a:t>
            </a:r>
          </a:p>
          <a:p>
            <a:pPr algn="just"/>
            <a:r>
              <a:rPr lang="ru-RU" sz="2300" dirty="0">
                <a:solidFill>
                  <a:schemeClr val="tx1"/>
                </a:solidFill>
              </a:rPr>
              <a:t>Результаты ЕГЭ по истории в 2023 году по сравнению с предыдущими периодам </a:t>
            </a:r>
            <a:r>
              <a:rPr lang="ru-RU" sz="2300" dirty="0" smtClean="0">
                <a:solidFill>
                  <a:schemeClr val="tx1"/>
                </a:solidFill>
              </a:rPr>
              <a:t>по основным </a:t>
            </a:r>
            <a:r>
              <a:rPr lang="ru-RU" sz="2300" dirty="0">
                <a:solidFill>
                  <a:schemeClr val="tx1"/>
                </a:solidFill>
              </a:rPr>
              <a:t>показателям изменились несущественно. Так, средний тестовый балл </a:t>
            </a:r>
            <a:r>
              <a:rPr lang="ru-RU" sz="2300" dirty="0" smtClean="0">
                <a:solidFill>
                  <a:schemeClr val="tx1"/>
                </a:solidFill>
              </a:rPr>
              <a:t>составил 59</a:t>
            </a:r>
            <a:r>
              <a:rPr lang="ru-RU" sz="2300" dirty="0">
                <a:solidFill>
                  <a:schemeClr val="tx1"/>
                </a:solidFill>
              </a:rPr>
              <a:t>, что на 1 балл выше, чем в 2022 году. </a:t>
            </a:r>
          </a:p>
          <a:p>
            <a:pPr algn="just"/>
            <a:r>
              <a:rPr lang="ru-RU" sz="2300" dirty="0">
                <a:solidFill>
                  <a:schemeClr val="tx1"/>
                </a:solidFill>
              </a:rPr>
              <a:t> Как и в предыдущие 3 года, больше половины участников набрали невысокие баллы в</a:t>
            </a:r>
          </a:p>
          <a:p>
            <a:pPr algn="just"/>
            <a:r>
              <a:rPr lang="ru-RU" sz="2300" dirty="0">
                <a:solidFill>
                  <a:schemeClr val="tx1"/>
                </a:solidFill>
              </a:rPr>
              <a:t>диапазоне от минимальных до 60 баллов. В 2023 году значительно увеличилась доля выпускников</a:t>
            </a:r>
          </a:p>
          <a:p>
            <a:pPr algn="just"/>
            <a:r>
              <a:rPr lang="ru-RU" sz="2300" dirty="0" smtClean="0">
                <a:solidFill>
                  <a:schemeClr val="tx1"/>
                </a:solidFill>
              </a:rPr>
              <a:t>С баллами от 80 до 100.</a:t>
            </a:r>
            <a:endParaRPr lang="ru-RU" sz="2300" dirty="0">
              <a:solidFill>
                <a:schemeClr val="tx1"/>
              </a:solidFill>
            </a:endParaRPr>
          </a:p>
          <a:p>
            <a:pPr algn="just"/>
            <a:r>
              <a:rPr lang="ru-RU" sz="2300" dirty="0">
                <a:solidFill>
                  <a:schemeClr val="tx1"/>
                </a:solidFill>
              </a:rPr>
              <a:t>По сравнению с 2022 годом, увеличилась доля </a:t>
            </a:r>
            <a:r>
              <a:rPr lang="ru-RU" sz="2300" dirty="0" smtClean="0">
                <a:solidFill>
                  <a:schemeClr val="tx1"/>
                </a:solidFill>
              </a:rPr>
              <a:t>экзаменуемых, не</a:t>
            </a:r>
            <a:endParaRPr lang="ru-RU" sz="2300" dirty="0">
              <a:solidFill>
                <a:schemeClr val="tx1"/>
              </a:solidFill>
            </a:endParaRPr>
          </a:p>
          <a:p>
            <a:pPr algn="just"/>
            <a:r>
              <a:rPr lang="ru-RU" sz="2300" dirty="0">
                <a:solidFill>
                  <a:schemeClr val="tx1"/>
                </a:solidFill>
              </a:rPr>
              <a:t>п</a:t>
            </a:r>
            <a:r>
              <a:rPr lang="ru-RU" sz="2300" dirty="0" smtClean="0">
                <a:solidFill>
                  <a:schemeClr val="tx1"/>
                </a:solidFill>
              </a:rPr>
              <a:t>реодолевших минимальный балл (4 человека).</a:t>
            </a:r>
            <a:endParaRPr lang="ru-RU" sz="2300" dirty="0">
              <a:solidFill>
                <a:schemeClr val="tx1"/>
              </a:solidFill>
            </a:endParaRPr>
          </a:p>
          <a:p>
            <a:pPr algn="l"/>
            <a:endParaRPr lang="ru-RU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72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Задания вызвавшие затруднения у учащихся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100" b="1" dirty="0"/>
              <a:t>Задания базового уровня (с процентом выполнения ниже 50</a:t>
            </a:r>
            <a:r>
              <a:rPr lang="ru-RU" sz="2100" b="1" dirty="0" smtClean="0"/>
              <a:t>):</a:t>
            </a:r>
            <a:endParaRPr lang="ru-RU" sz="2100" b="1" dirty="0"/>
          </a:p>
          <a:p>
            <a:pPr marL="0" indent="0" algn="just">
              <a:buNone/>
            </a:pPr>
            <a:r>
              <a:rPr lang="ru-RU" sz="2100" dirty="0"/>
              <a:t>№ 8. Задание по истории Великой Отечественной войны, предполагающее работу </a:t>
            </a:r>
            <a:r>
              <a:rPr lang="ru-RU" sz="2100" dirty="0" smtClean="0"/>
              <a:t>с изобразительной </a:t>
            </a:r>
            <a:r>
              <a:rPr lang="ru-RU" sz="2100" dirty="0"/>
              <a:t>наглядностью (средний процент выполнения - </a:t>
            </a:r>
            <a:r>
              <a:rPr lang="ru-RU" sz="2100" dirty="0" smtClean="0"/>
              <a:t> 46,7</a:t>
            </a:r>
            <a:r>
              <a:rPr lang="ru-RU" sz="2100" dirty="0"/>
              <a:t>). </a:t>
            </a:r>
            <a:endParaRPr lang="ru-RU" sz="2100" dirty="0" smtClean="0"/>
          </a:p>
          <a:p>
            <a:pPr marL="0" indent="0" algn="just">
              <a:buNone/>
            </a:pPr>
            <a:r>
              <a:rPr lang="ru-RU" sz="2100" dirty="0" smtClean="0"/>
              <a:t>Задание нацелено на </a:t>
            </a:r>
            <a:r>
              <a:rPr lang="ru-RU" sz="2100" dirty="0"/>
              <a:t>умение анализировать историческую информацию, представленную в </a:t>
            </a:r>
            <a:r>
              <a:rPr lang="ru-RU" sz="2100" dirty="0" smtClean="0"/>
              <a:t>разных знаковых </a:t>
            </a:r>
            <a:r>
              <a:rPr lang="ru-RU" sz="2100" dirty="0"/>
              <a:t>системах (историческая карта (схема), иллюстрация, таблица). </a:t>
            </a:r>
            <a:endParaRPr lang="ru-RU" sz="2100" dirty="0" smtClean="0"/>
          </a:p>
          <a:p>
            <a:pPr marL="0" indent="0" algn="just">
              <a:buNone/>
            </a:pPr>
            <a:r>
              <a:rPr lang="ru-RU" sz="2100" dirty="0" smtClean="0"/>
              <a:t>Лучше </a:t>
            </a:r>
            <a:r>
              <a:rPr lang="ru-RU" sz="2100" dirty="0"/>
              <a:t>всего </a:t>
            </a:r>
            <a:r>
              <a:rPr lang="ru-RU" sz="2100" dirty="0" smtClean="0"/>
              <a:t>с этим </a:t>
            </a:r>
            <a:r>
              <a:rPr lang="ru-RU" sz="2100" dirty="0"/>
              <a:t>заданием справились выпускники из группы «от 81 до 100 баллов» - 90,9% </a:t>
            </a:r>
          </a:p>
        </p:txBody>
      </p:sp>
    </p:spTree>
    <p:extLst>
      <p:ext uri="{BB962C8B-B14F-4D97-AF65-F5344CB8AC3E}">
        <p14:creationId xmlns:p14="http://schemas.microsoft.com/office/powerpoint/2010/main" val="12538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Задания вызвавшие затруднения у учащихся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sz="8000" dirty="0"/>
              <a:t>Задания повышенного уровня (с процентом выполнения ниже 50):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sz="6200" dirty="0"/>
              <a:t>№ 6. Работа с историческими   источниками, анализ исторического источника (средний</a:t>
            </a:r>
          </a:p>
          <a:p>
            <a:pPr marL="0" indent="0">
              <a:buNone/>
            </a:pPr>
            <a:r>
              <a:rPr lang="ru-RU" sz="6200" dirty="0"/>
              <a:t>процент выполнения – 48,9).</a:t>
            </a:r>
          </a:p>
          <a:p>
            <a:pPr marL="0" indent="0">
              <a:buNone/>
            </a:pPr>
            <a:r>
              <a:rPr lang="ru-RU" sz="6200" dirty="0"/>
              <a:t>№ 13.  Работа с историческими источниками. Характеристика авторства, времени, </a:t>
            </a:r>
            <a:r>
              <a:rPr lang="ru-RU" sz="6200" dirty="0" smtClean="0"/>
              <a:t>обстоятельств и целей создания источника (средний процент выполнения – 34,4).</a:t>
            </a:r>
            <a:endParaRPr lang="ru-RU" sz="6200" dirty="0"/>
          </a:p>
          <a:p>
            <a:pPr marL="0" indent="0">
              <a:buNone/>
            </a:pPr>
            <a:r>
              <a:rPr lang="ru-RU" sz="6200" dirty="0" smtClean="0"/>
              <a:t>№ 16</a:t>
            </a:r>
            <a:r>
              <a:rPr lang="ru-RU" sz="6200" dirty="0"/>
              <a:t>. Работа с изображениями. Знание фактов истории и культуры (средний процент</a:t>
            </a:r>
          </a:p>
          <a:p>
            <a:pPr marL="0" indent="0">
              <a:buNone/>
            </a:pPr>
            <a:r>
              <a:rPr lang="ru-RU" sz="6200" dirty="0"/>
              <a:t>выполнения – 35,6).</a:t>
            </a:r>
          </a:p>
          <a:p>
            <a:pPr marL="0" indent="0">
              <a:buNone/>
            </a:pPr>
            <a:r>
              <a:rPr lang="ru-RU" sz="6200" dirty="0"/>
              <a:t>№ 19. Знание исторических понятий, умение их использовать (средний процент </a:t>
            </a:r>
            <a:r>
              <a:rPr lang="ru-RU" sz="6200" dirty="0" smtClean="0"/>
              <a:t>выполнения –47,8</a:t>
            </a:r>
            <a:r>
              <a:rPr lang="ru-RU" sz="6200" dirty="0"/>
              <a:t>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0435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Задания вызвавшие затруднения у учащихся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b="1" dirty="0" smtClean="0"/>
              <a:t>Задания </a:t>
            </a:r>
            <a:r>
              <a:rPr lang="ru-RU" sz="2000" b="1" dirty="0"/>
              <a:t>высокого уровня (с процентом выполнения ниже 50): </a:t>
            </a:r>
          </a:p>
          <a:p>
            <a:pPr marL="0" indent="0">
              <a:buNone/>
            </a:pPr>
            <a:r>
              <a:rPr lang="ru-RU" sz="2000" dirty="0"/>
              <a:t>Знание основных событий, явлений, </a:t>
            </a:r>
            <a:r>
              <a:rPr lang="ru-RU" sz="2000" dirty="0" smtClean="0"/>
              <a:t>процессов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№ 18.  Задание на установление причинно-следственных связей (средний процент выполнения</a:t>
            </a:r>
          </a:p>
          <a:p>
            <a:pPr marL="0" indent="0">
              <a:buNone/>
            </a:pPr>
            <a:r>
              <a:rPr lang="ru-RU" sz="2000" dirty="0" smtClean="0"/>
              <a:t>– 31,9</a:t>
            </a:r>
            <a:r>
              <a:rPr lang="ru-RU" sz="2000" dirty="0"/>
              <a:t>).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№ 20</a:t>
            </a:r>
            <a:r>
              <a:rPr lang="ru-RU" sz="2000" dirty="0"/>
              <a:t>. </a:t>
            </a:r>
            <a:r>
              <a:rPr lang="ru-RU" sz="2000" dirty="0" smtClean="0"/>
              <a:t>Задание на сравнение исторических событий</a:t>
            </a:r>
            <a:r>
              <a:rPr lang="ru-RU" sz="2000" dirty="0"/>
              <a:t>, процессов, явлений (</a:t>
            </a:r>
            <a:r>
              <a:rPr lang="ru-RU" sz="2000" dirty="0" smtClean="0"/>
              <a:t>средний процент </a:t>
            </a:r>
            <a:r>
              <a:rPr lang="ru-RU" sz="2000" dirty="0"/>
              <a:t>выполнения – 39,3</a:t>
            </a:r>
            <a:r>
              <a:rPr lang="ru-RU" sz="2000" dirty="0" smtClean="0"/>
              <a:t>).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№ 21. Задание на   аргументацию (средний процент выполнения – 28,9). </a:t>
            </a:r>
          </a:p>
        </p:txBody>
      </p:sp>
    </p:spTree>
    <p:extLst>
      <p:ext uri="{BB962C8B-B14F-4D97-AF65-F5344CB8AC3E}">
        <p14:creationId xmlns:p14="http://schemas.microsoft.com/office/powerpoint/2010/main" val="3279190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000" dirty="0"/>
              <a:t>1.Рассмотреть с учащимися демоверсии вариантов ЕГЭ 2023 года, разобрать структуру заданий.</a:t>
            </a:r>
          </a:p>
          <a:p>
            <a:pPr marL="0" indent="0" algn="just">
              <a:buNone/>
            </a:pPr>
            <a:r>
              <a:rPr lang="ru-RU" sz="2000" dirty="0"/>
              <a:t>2. Поупражняться с учащимися умению правильно заполнять бланки ответов и </a:t>
            </a:r>
            <a:r>
              <a:rPr lang="ru-RU" sz="2000" dirty="0" smtClean="0"/>
              <a:t>объяснить порядок </a:t>
            </a:r>
            <a:r>
              <a:rPr lang="ru-RU" sz="2000" dirty="0"/>
              <a:t>выполнения заданий (ошибки </a:t>
            </a:r>
            <a:r>
              <a:rPr lang="ru-RU" sz="2000" dirty="0" smtClean="0"/>
              <a:t>в выполнении </a:t>
            </a:r>
            <a:r>
              <a:rPr lang="ru-RU" sz="2000" dirty="0"/>
              <a:t>заданий могут быть связаны с </a:t>
            </a:r>
            <a:r>
              <a:rPr lang="ru-RU" sz="2000" dirty="0" smtClean="0"/>
              <a:t>неправильной записью ответа).</a:t>
            </a:r>
          </a:p>
          <a:p>
            <a:pPr marL="0" indent="0" algn="just">
              <a:buNone/>
            </a:pPr>
            <a:r>
              <a:rPr lang="ru-RU" sz="2000" dirty="0"/>
              <a:t>3</a:t>
            </a:r>
            <a:r>
              <a:rPr lang="ru-RU" sz="2000" dirty="0" smtClean="0"/>
              <a:t>. </a:t>
            </a:r>
            <a:r>
              <a:rPr lang="ru-RU" sz="2000" dirty="0"/>
              <a:t>Активно развивать на уроках истории </a:t>
            </a:r>
            <a:r>
              <a:rPr lang="ru-RU" sz="2000" dirty="0" err="1"/>
              <a:t>межпредметные</a:t>
            </a:r>
            <a:r>
              <a:rPr lang="ru-RU" sz="2000" dirty="0"/>
              <a:t> связи с другими науками </a:t>
            </a:r>
            <a:r>
              <a:rPr lang="ru-RU" sz="2000" dirty="0" smtClean="0"/>
              <a:t>как средства </a:t>
            </a:r>
            <a:r>
              <a:rPr lang="ru-RU" sz="2000" dirty="0"/>
              <a:t>формирования интеллектуальных и практико-ориентированных умений и </a:t>
            </a:r>
            <a:r>
              <a:rPr lang="ru-RU" sz="2000" dirty="0" smtClean="0"/>
              <a:t>навыков учащихся</a:t>
            </a:r>
            <a:r>
              <a:rPr lang="ru-RU" sz="2000" dirty="0"/>
              <a:t>.</a:t>
            </a:r>
          </a:p>
          <a:p>
            <a:pPr marL="0" indent="0" algn="just">
              <a:buNone/>
            </a:pPr>
            <a:r>
              <a:rPr lang="ru-RU" sz="2000" dirty="0" smtClean="0"/>
              <a:t>4. </a:t>
            </a:r>
            <a:r>
              <a:rPr lang="ru-RU" sz="2000" dirty="0"/>
              <a:t>Формировать у учащихся навык осознанного овладения предметными знаниями.  </a:t>
            </a:r>
            <a:r>
              <a:rPr lang="ru-RU" sz="2000" dirty="0" smtClean="0"/>
              <a:t>Чтобы успешно </a:t>
            </a:r>
            <a:r>
              <a:rPr lang="ru-RU" sz="2000" dirty="0"/>
              <a:t>сдать экзамен, необходимо не только хорошо знать исторические даты, но и </a:t>
            </a:r>
            <a:r>
              <a:rPr lang="ru-RU" sz="2000" dirty="0" smtClean="0"/>
              <a:t>использовать исторические понятия и термины, составлять и анализировать генеалогические схемы и таблицы. Изучать новый материал следует с опорой на </a:t>
            </a:r>
            <a:r>
              <a:rPr lang="ru-RU" sz="2000" dirty="0"/>
              <a:t>основные карты </a:t>
            </a:r>
            <a:r>
              <a:rPr lang="ru-RU" sz="2000" dirty="0" smtClean="0"/>
              <a:t>(на каждое </a:t>
            </a:r>
            <a:r>
              <a:rPr lang="ru-RU" sz="2000" dirty="0"/>
              <a:t>событие по две-три), изучать историю культуры обязательно </a:t>
            </a:r>
            <a:r>
              <a:rPr lang="ru-RU" sz="2000" dirty="0" smtClean="0"/>
              <a:t>с сопроводительным и наглядным </a:t>
            </a:r>
            <a:r>
              <a:rPr lang="ru-RU" sz="2000" dirty="0"/>
              <a:t>материалом. 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80496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/>
              <a:t>5. </a:t>
            </a:r>
            <a:r>
              <a:rPr lang="ru-RU" sz="2000" dirty="0"/>
              <a:t>При подготовке учащихся к ЕГЭ нужно предусмотреть комплексное повторение </a:t>
            </a:r>
            <a:r>
              <a:rPr lang="ru-RU" sz="2000" dirty="0" smtClean="0"/>
              <a:t>тематических блоков в форме обобщающих уроков, а также проверку полученных знаний </a:t>
            </a:r>
            <a:r>
              <a:rPr lang="ru-RU" sz="2000" dirty="0"/>
              <a:t>в виде выполнения заданий формата вариантов КИМ ЕГЭ. Ответ на задание должен </a:t>
            </a:r>
            <a:r>
              <a:rPr lang="ru-RU" sz="2000" dirty="0" smtClean="0"/>
              <a:t>включать в себя и определения понятий, и объяснение выбора правильного</a:t>
            </a:r>
            <a:r>
              <a:rPr lang="ru-RU" sz="2000" dirty="0"/>
              <a:t> </a:t>
            </a:r>
            <a:r>
              <a:rPr lang="ru-RU" sz="2000" dirty="0" smtClean="0"/>
              <a:t>ответа, рассуждение и аргументацию выбора правильного ответа</a:t>
            </a:r>
            <a:r>
              <a:rPr lang="ru-RU" sz="2000" dirty="0"/>
              <a:t>.</a:t>
            </a:r>
          </a:p>
          <a:p>
            <a:pPr marL="0" indent="0" algn="just">
              <a:buNone/>
            </a:pPr>
            <a:r>
              <a:rPr lang="ru-RU" sz="2000" dirty="0" smtClean="0"/>
              <a:t>6. </a:t>
            </a:r>
            <a:r>
              <a:rPr lang="ru-RU" sz="2000" dirty="0"/>
              <a:t>Своевременно выявить выпускников, планирующих сдавать ЕГЭ по истории и с </a:t>
            </a:r>
            <a:r>
              <a:rPr lang="ru-RU" sz="2000" dirty="0" smtClean="0"/>
              <a:t>учетом этого </a:t>
            </a:r>
            <a:r>
              <a:rPr lang="ru-RU" sz="2000" dirty="0"/>
              <a:t>составить план работы, как на уроках, так и на элективных курсах, а также при </a:t>
            </a:r>
            <a:r>
              <a:rPr lang="ru-RU" sz="2000" dirty="0" smtClean="0"/>
              <a:t>самостоятельной подготовке учащихся</a:t>
            </a:r>
            <a:r>
              <a:rPr lang="ru-RU" sz="2000" dirty="0"/>
              <a:t>.</a:t>
            </a:r>
          </a:p>
          <a:p>
            <a:pPr marL="0" indent="0" algn="just">
              <a:buNone/>
            </a:pPr>
            <a:r>
              <a:rPr lang="ru-RU" sz="2000" dirty="0" smtClean="0"/>
              <a:t>7. </a:t>
            </a:r>
            <a:r>
              <a:rPr lang="ru-RU" sz="2000" dirty="0"/>
              <a:t>Использовать задания формата вариантов КИМ ЕГЭ при организации текущего </a:t>
            </a:r>
            <a:r>
              <a:rPr lang="ru-RU" sz="2000" dirty="0" smtClean="0"/>
              <a:t>контроля и проведении промежуточной аттестации обучающихся по истории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49468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ЕГЭ по обществознанию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Всего участников 110 человек.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059784"/>
              </p:ext>
            </p:extLst>
          </p:nvPr>
        </p:nvGraphicFramePr>
        <p:xfrm>
          <a:off x="1403648" y="1988840"/>
          <a:ext cx="6096000" cy="309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7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596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Участников, набравших балл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Отрадненское</a:t>
                      </a:r>
                      <a:r>
                        <a:rPr lang="ru-RU" dirty="0" smtClean="0"/>
                        <a:t> ТУ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964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ниже минимального балла,%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11%</a:t>
                      </a:r>
                      <a:r>
                        <a:rPr lang="ru-RU" baseline="0" dirty="0" smtClean="0"/>
                        <a:t> (12 чел.)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964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 минимального балла до 60</a:t>
                      </a:r>
                    </a:p>
                    <a:p>
                      <a:r>
                        <a:rPr lang="ru-RU" dirty="0" smtClean="0"/>
                        <a:t>баллов, %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35% (39 чел.)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964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от 61 до 80 баллов, %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31%</a:t>
                      </a:r>
                      <a:r>
                        <a:rPr lang="ru-RU" baseline="0" dirty="0" smtClean="0"/>
                        <a:t> (34 чел.)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964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от 81 до 99 баллов, %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22% (24 чел.)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964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 баллов, чел.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1% (1 чел.)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6648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средний тестовый балл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923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Результаты ЕГЭ по обществознанию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Средний тестовый балл в течение трех лет изменяется незначительно: </a:t>
            </a:r>
            <a:r>
              <a:rPr lang="ru-RU" sz="2000" dirty="0" smtClean="0"/>
              <a:t>2021 - </a:t>
            </a:r>
            <a:r>
              <a:rPr lang="ru-RU" sz="2000" dirty="0"/>
              <a:t>61., </a:t>
            </a:r>
            <a:r>
              <a:rPr lang="ru-RU" sz="2000" dirty="0" smtClean="0"/>
              <a:t>2022 - 66., 2023 - 64. </a:t>
            </a:r>
          </a:p>
          <a:p>
            <a:pPr marL="0" indent="0" algn="just">
              <a:buNone/>
            </a:pPr>
            <a:r>
              <a:rPr lang="ru-RU" sz="2000" dirty="0" smtClean="0"/>
              <a:t>Самой </a:t>
            </a:r>
            <a:r>
              <a:rPr lang="ru-RU" sz="2000" dirty="0"/>
              <a:t>многочисленной является группа экзаменуемых, получивших до 60 баллов, доля которых составляет 35%.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Доля </a:t>
            </a:r>
            <a:r>
              <a:rPr lang="ru-RU" sz="2000" dirty="0"/>
              <a:t>участников, получивших от 81 до 99 </a:t>
            </a:r>
            <a:r>
              <a:rPr lang="ru-RU" sz="2000" dirty="0" smtClean="0"/>
              <a:t>баллов увеличилась </a:t>
            </a:r>
            <a:r>
              <a:rPr lang="ru-RU" sz="2000" dirty="0"/>
              <a:t>и в 2023 году она составила -22% (2022-16%) Кроме того, в 2023 есть </a:t>
            </a:r>
            <a:r>
              <a:rPr lang="ru-RU" sz="2000" dirty="0" smtClean="0"/>
              <a:t>участник, получивший </a:t>
            </a:r>
            <a:r>
              <a:rPr lang="ru-RU" sz="2000" dirty="0"/>
              <a:t>100 баллов (ГБОУ СОШ №1 с</a:t>
            </a:r>
            <a:r>
              <a:rPr lang="ru-RU" sz="2000" dirty="0" smtClean="0"/>
              <a:t>. </a:t>
            </a:r>
            <a:r>
              <a:rPr lang="ru-RU" sz="2000" dirty="0" err="1" smtClean="0"/>
              <a:t>Кинель</a:t>
            </a:r>
            <a:r>
              <a:rPr lang="ru-RU" sz="2000" dirty="0" smtClean="0"/>
              <a:t> </a:t>
            </a:r>
            <a:r>
              <a:rPr lang="ru-RU" sz="2000" dirty="0"/>
              <a:t>-Черкассы).</a:t>
            </a:r>
          </a:p>
          <a:p>
            <a:pPr marL="0" indent="0" algn="just">
              <a:buNone/>
            </a:pPr>
            <a:r>
              <a:rPr lang="ru-RU" sz="2000" dirty="0"/>
              <a:t> На 7 %, по сравнению с 2022 годом, увеличилась доля экзаменуемых, не </a:t>
            </a:r>
            <a:r>
              <a:rPr lang="ru-RU" sz="2000" dirty="0" smtClean="0"/>
              <a:t>преодолевших минимальный </a:t>
            </a:r>
            <a:r>
              <a:rPr lang="ru-RU" sz="2000" dirty="0"/>
              <a:t>балл. Теперь эта доля составляет 11%.</a:t>
            </a:r>
          </a:p>
          <a:p>
            <a:pPr marL="0" indent="0">
              <a:buNone/>
            </a:pPr>
            <a:endParaRPr lang="ru-RU" sz="1500" dirty="0" smtClean="0"/>
          </a:p>
        </p:txBody>
      </p:sp>
    </p:spTree>
    <p:extLst>
      <p:ext uri="{BB962C8B-B14F-4D97-AF65-F5344CB8AC3E}">
        <p14:creationId xmlns:p14="http://schemas.microsoft.com/office/powerpoint/2010/main" val="1518977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Задания вызвавшие затруднения у учащихся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Анализируя полученные результаты выполнения заданий по обществознанию, можно </a:t>
            </a:r>
            <a:r>
              <a:rPr lang="ru-RU" sz="2000" dirty="0" smtClean="0"/>
              <a:t> выделить </a:t>
            </a:r>
            <a:r>
              <a:rPr lang="ru-RU" sz="2000" dirty="0"/>
              <a:t>задания </a:t>
            </a:r>
            <a:r>
              <a:rPr lang="ru-RU" sz="2000" dirty="0">
                <a:solidFill>
                  <a:schemeClr val="accent6"/>
                </a:solidFill>
              </a:rPr>
              <a:t>№ 7, № 18, № 24, № 25, </a:t>
            </a:r>
            <a:r>
              <a:rPr lang="ru-RU" sz="2000" dirty="0"/>
              <a:t>процент выполнения которых не превысил 50%.</a:t>
            </a:r>
          </a:p>
          <a:p>
            <a:pPr marL="0" indent="0" algn="just">
              <a:buNone/>
            </a:pPr>
            <a:r>
              <a:rPr lang="ru-RU" sz="2000" dirty="0" smtClean="0"/>
              <a:t>Единственное </a:t>
            </a:r>
            <a:r>
              <a:rPr lang="ru-RU" sz="2000" dirty="0"/>
              <a:t>задания базового уровня, которое участники выполнили хуже всего </a:t>
            </a:r>
            <a:r>
              <a:rPr lang="ru-RU" sz="2000" dirty="0" smtClean="0"/>
              <a:t>– </a:t>
            </a:r>
            <a:r>
              <a:rPr lang="ru-RU" sz="2000" dirty="0" smtClean="0">
                <a:solidFill>
                  <a:schemeClr val="accent6"/>
                </a:solidFill>
              </a:rPr>
              <a:t>задание </a:t>
            </a:r>
            <a:r>
              <a:rPr lang="ru-RU" sz="2000" dirty="0">
                <a:solidFill>
                  <a:schemeClr val="accent6"/>
                </a:solidFill>
              </a:rPr>
              <a:t>18, </a:t>
            </a:r>
            <a:r>
              <a:rPr lang="ru-RU" sz="2000" dirty="0"/>
              <a:t>процент выполнения - </a:t>
            </a:r>
            <a:r>
              <a:rPr lang="ru-RU" sz="2000" dirty="0">
                <a:solidFill>
                  <a:schemeClr val="accent6"/>
                </a:solidFill>
              </a:rPr>
              <a:t>46,8%.  </a:t>
            </a:r>
            <a:endParaRPr lang="ru-RU" sz="2000" dirty="0" smtClean="0">
              <a:solidFill>
                <a:schemeClr val="accent6"/>
              </a:solidFill>
            </a:endParaRPr>
          </a:p>
          <a:p>
            <a:pPr marL="0" indent="0" algn="just">
              <a:buNone/>
            </a:pPr>
            <a:r>
              <a:rPr lang="ru-RU" sz="2000" dirty="0" smtClean="0"/>
              <a:t>Заданий </a:t>
            </a:r>
            <a:r>
              <a:rPr lang="ru-RU" sz="2000" dirty="0"/>
              <a:t>повышенного и высокого уровня с процентом выполнения ниже 15% - нет; средний процент </a:t>
            </a:r>
            <a:r>
              <a:rPr lang="ru-RU" sz="2000" dirty="0" smtClean="0"/>
              <a:t>выполнения </a:t>
            </a:r>
            <a:r>
              <a:rPr lang="ru-RU" sz="2000" dirty="0"/>
              <a:t>всех заданий повышенного и высокого уровня выше 15%.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/>
              <a:t>Задания 10 повышенного и </a:t>
            </a:r>
            <a:r>
              <a:rPr lang="ru-RU" sz="2000" dirty="0" smtClean="0"/>
              <a:t>13 базового </a:t>
            </a:r>
            <a:r>
              <a:rPr lang="ru-RU" sz="2000" dirty="0"/>
              <a:t>уровня подготовки оказались более сложными для участников </a:t>
            </a:r>
            <a:r>
              <a:rPr lang="ru-RU" sz="2000" dirty="0" smtClean="0"/>
              <a:t>экзамена, с </a:t>
            </a:r>
            <a:r>
              <a:rPr lang="ru-RU" sz="2000" dirty="0"/>
              <a:t>ними справились 54,5% и 55,0% выпускников соответственно. Поэтому </a:t>
            </a:r>
            <a:r>
              <a:rPr lang="ru-RU" sz="2000" dirty="0" smtClean="0"/>
              <a:t>можно сказать</a:t>
            </a:r>
            <a:r>
              <a:rPr lang="ru-RU" sz="2000" dirty="0"/>
              <a:t>, что участников ЕГЭ недостаточно сформированы базовые понятия по блоку «Политика</a:t>
            </a:r>
            <a:r>
              <a:rPr lang="ru-RU" sz="2000" dirty="0" smtClean="0"/>
              <a:t>». </a:t>
            </a:r>
            <a:endParaRPr lang="ru-RU" sz="2000" dirty="0"/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673302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Задания вызвавшие затруднения у учащихся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1400" dirty="0"/>
              <a:t> </a:t>
            </a:r>
            <a:r>
              <a:rPr lang="ru-RU" sz="2000" dirty="0"/>
              <a:t>Самым трудным для всех групп участников текущего года оказалось </a:t>
            </a:r>
            <a:r>
              <a:rPr lang="ru-RU" sz="2000" dirty="0">
                <a:solidFill>
                  <a:schemeClr val="accent6"/>
                </a:solidFill>
              </a:rPr>
              <a:t>задание 20 </a:t>
            </a:r>
            <a:r>
              <a:rPr lang="ru-RU" sz="2000" dirty="0" smtClean="0"/>
              <a:t>высокого уровня </a:t>
            </a:r>
            <a:r>
              <a:rPr lang="ru-RU" sz="2000" dirty="0"/>
              <a:t>сложности. С ним справились всего </a:t>
            </a:r>
            <a:r>
              <a:rPr lang="ru-RU" sz="2000" dirty="0">
                <a:solidFill>
                  <a:schemeClr val="accent6"/>
                </a:solidFill>
              </a:rPr>
              <a:t>34,8%</a:t>
            </a:r>
            <a:r>
              <a:rPr lang="ru-RU" sz="2000" dirty="0"/>
              <a:t> участников экзамена: в группе, </a:t>
            </a:r>
            <a:r>
              <a:rPr lang="ru-RU" sz="2000" dirty="0" smtClean="0"/>
              <a:t>не </a:t>
            </a:r>
            <a:r>
              <a:rPr lang="ru-RU" sz="2000" dirty="0" err="1" smtClean="0"/>
              <a:t>достигщих</a:t>
            </a:r>
            <a:r>
              <a:rPr lang="ru-RU" sz="2000" dirty="0" smtClean="0"/>
              <a:t> </a:t>
            </a:r>
            <a:r>
              <a:rPr lang="ru-RU" sz="2000" dirty="0"/>
              <a:t>минимальную границу, его не выполнил никто, в остальных группах </a:t>
            </a:r>
            <a:r>
              <a:rPr lang="ru-RU" sz="2000" dirty="0" smtClean="0"/>
              <a:t>участников процент </a:t>
            </a:r>
            <a:r>
              <a:rPr lang="ru-RU" sz="2000" dirty="0"/>
              <a:t>выполнения этого задания – минимальный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r>
              <a:rPr lang="ru-RU" sz="2000" dirty="0"/>
              <a:t> Задания 24-25 – высокого уровня </a:t>
            </a:r>
            <a:r>
              <a:rPr lang="ru-RU" sz="2000" dirty="0" smtClean="0"/>
              <a:t>сложности.</a:t>
            </a:r>
          </a:p>
          <a:p>
            <a:pPr marL="0" indent="0" algn="just">
              <a:buNone/>
            </a:pPr>
            <a:r>
              <a:rPr lang="ru-RU" sz="2000" dirty="0"/>
              <a:t> Полученные результаты выполнения заданий – 42,5% и 46,4% соответственно </a:t>
            </a:r>
            <a:r>
              <a:rPr lang="ru-RU" sz="2000" dirty="0" smtClean="0"/>
              <a:t>показывают, что у большинства участников </a:t>
            </a:r>
            <a:r>
              <a:rPr lang="ru-RU" sz="2000" dirty="0"/>
              <a:t>ЕГЭ недостаточно сформированы умения составлять сложный план доклада по определенной теме, выявлять причинно-следственные и </a:t>
            </a:r>
            <a:r>
              <a:rPr lang="ru-RU" sz="2000" dirty="0" smtClean="0"/>
              <a:t>функциональные связи изученных социальных</a:t>
            </a: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о</a:t>
            </a:r>
            <a:r>
              <a:rPr lang="ru-RU" sz="2000" dirty="0" smtClean="0"/>
              <a:t>бъектов (предметный результат</a:t>
            </a:r>
            <a:r>
              <a:rPr lang="ru-RU" sz="2000" dirty="0"/>
              <a:t>).</a:t>
            </a:r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98174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Рекомендации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000" dirty="0" smtClean="0"/>
              <a:t>Рассмотреть </a:t>
            </a:r>
            <a:r>
              <a:rPr lang="ru-RU" sz="2000" dirty="0"/>
              <a:t>с учащимися на уроке демоверсии, кодификаторы и спецификации по </a:t>
            </a:r>
            <a:r>
              <a:rPr lang="ru-RU" sz="2000" dirty="0" smtClean="0"/>
              <a:t>обществознанию 2023.</a:t>
            </a:r>
          </a:p>
          <a:p>
            <a:pPr marL="0" indent="0" algn="just">
              <a:buNone/>
            </a:pPr>
            <a:r>
              <a:rPr lang="ru-RU" sz="2000" dirty="0" smtClean="0"/>
              <a:t>При рассмотрении экзаменационных материалов обратить внимание</a:t>
            </a: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учащихся на структуру заданий, определить задания по уровню сложности и ранжирования их по баллам.</a:t>
            </a:r>
          </a:p>
          <a:p>
            <a:pPr marL="0" indent="0" algn="just">
              <a:buNone/>
            </a:pPr>
            <a:r>
              <a:rPr lang="ru-RU" sz="2000" dirty="0"/>
              <a:t> При разборе демоверсий обратить особое внимание на задания повышенного и </a:t>
            </a:r>
            <a:r>
              <a:rPr lang="ru-RU" sz="2000" dirty="0" smtClean="0"/>
              <a:t>высокого уровня сложности, разобрать с учащимися алгоритмы их решений</a:t>
            </a:r>
            <a:r>
              <a:rPr lang="ru-RU" sz="2000" dirty="0"/>
              <a:t>.</a:t>
            </a:r>
          </a:p>
          <a:p>
            <a:pPr marL="0" indent="0" algn="just">
              <a:buNone/>
            </a:pPr>
            <a:r>
              <a:rPr lang="ru-RU" sz="2000" dirty="0"/>
              <a:t> Использовать демоверсии ЕГЭ в качестве формы текущего контроля и итоговой аттестации.</a:t>
            </a:r>
          </a:p>
          <a:p>
            <a:pPr marL="0" indent="0" algn="just">
              <a:buNone/>
            </a:pPr>
            <a:r>
              <a:rPr lang="ru-RU" sz="2000" dirty="0"/>
              <a:t> </a:t>
            </a:r>
            <a:r>
              <a:rPr lang="ru-RU" sz="2000" dirty="0" smtClean="0"/>
              <a:t>При </a:t>
            </a:r>
            <a:r>
              <a:rPr lang="ru-RU" sz="2000" dirty="0"/>
              <a:t>подготовке к экзамену активно включать в преподавание </a:t>
            </a:r>
            <a:r>
              <a:rPr lang="ru-RU" sz="2000" dirty="0" smtClean="0"/>
              <a:t>практико-ориентированные задания на установление причинно-следственных связей; при изучении </a:t>
            </a:r>
            <a:r>
              <a:rPr lang="ru-RU" sz="2000" dirty="0"/>
              <a:t>нового материала - работу с различными источниками информации, составление простых и </a:t>
            </a:r>
            <a:r>
              <a:rPr lang="ru-RU" sz="2000" dirty="0" smtClean="0"/>
              <a:t>сложных планов, оценивание социальной информации с четким выражением суждений и </a:t>
            </a:r>
            <a:r>
              <a:rPr lang="ru-RU" sz="2000" dirty="0"/>
              <a:t>п</a:t>
            </a:r>
            <a:r>
              <a:rPr lang="ru-RU" sz="2000" dirty="0" smtClean="0"/>
              <a:t>римерами из</a:t>
            </a: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л</a:t>
            </a:r>
            <a:r>
              <a:rPr lang="ru-RU" sz="2000" dirty="0" smtClean="0"/>
              <a:t>ичного опыта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820152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1234</Words>
  <Application>Microsoft Office PowerPoint</Application>
  <PresentationFormat>Экран (4:3)</PresentationFormat>
  <Paragraphs>123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Презентация PowerPoint</vt:lpstr>
      <vt:lpstr>Результаты ЕГЭ по истории  за 2023  год</vt:lpstr>
      <vt:lpstr>Результаты ЕГЭ по истории 2023 г.</vt:lpstr>
      <vt:lpstr>Задания вызвавшие затруднения у учащихся</vt:lpstr>
      <vt:lpstr>Задания вызвавшие затруднения у учащихся </vt:lpstr>
      <vt:lpstr>Задания вызвавшие затруднения у учащихся</vt:lpstr>
      <vt:lpstr>Рекомендации</vt:lpstr>
      <vt:lpstr>Рекомендации</vt:lpstr>
      <vt:lpstr>Результаты ЕГЭ по обществознанию</vt:lpstr>
      <vt:lpstr>Результаты ЕГЭ по обществознанию</vt:lpstr>
      <vt:lpstr>Задания вызвавшие затруднения у учащихся</vt:lpstr>
      <vt:lpstr>Задания вызвавшие затруднения у учащихся</vt:lpstr>
      <vt:lpstr>Рекомендации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ОГЭ по истории 2023 г.</dc:title>
  <dc:creator>Администратор</dc:creator>
  <cp:lastModifiedBy>Пользователь</cp:lastModifiedBy>
  <cp:revision>53</cp:revision>
  <dcterms:created xsi:type="dcterms:W3CDTF">2023-08-10T11:13:43Z</dcterms:created>
  <dcterms:modified xsi:type="dcterms:W3CDTF">2023-09-19T09:53:28Z</dcterms:modified>
</cp:coreProperties>
</file>