
<file path=[Content_Types].xml><?xml version="1.0" encoding="utf-8"?>
<Types xmlns="http://schemas.openxmlformats.org/package/2006/content-types"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docx" ContentType="application/vnd.openxmlformats-officedocument.wordprocessingml.document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3"/>
  </p:handout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9" d="100"/>
          <a:sy n="69" d="100"/>
        </p:scale>
        <p:origin x="75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EF473B-CC6A-4F8C-9BC8-AF82FF2F0A8C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18376E-0631-4E40-B6E2-93FC21D8EEF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481211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33354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748452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054055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04912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48936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1085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61255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4100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66436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844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52387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28.08.2023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62799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____Microsoft_Word1.docx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B01B17-E85A-4710-BBD9-F916E97451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Результаты ВПР по английскому языку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11 </a:t>
            </a:r>
            <a:r>
              <a:rPr lang="ru-RU" dirty="0"/>
              <a:t>классе и немецкому языку в 7 классе </a:t>
            </a:r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в </a:t>
            </a:r>
            <a:r>
              <a:rPr lang="ru-RU" dirty="0"/>
              <a:t>2022-2023 </a:t>
            </a:r>
            <a:r>
              <a:rPr lang="ru-RU" smtClean="0"/>
              <a:t>уч.г</a:t>
            </a:r>
            <a:r>
              <a:rPr lang="ru-RU" smtClean="0"/>
              <a:t>оду</a:t>
            </a:r>
            <a:endParaRPr lang="ru-RU" dirty="0"/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8A4F68D4-AA0C-480A-B65B-7B977AFB096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725003" y="4516438"/>
            <a:ext cx="6858000" cy="1655762"/>
          </a:xfrm>
        </p:spPr>
        <p:txBody>
          <a:bodyPr>
            <a:normAutofit fontScale="85000" lnSpcReduction="20000"/>
          </a:bodyPr>
          <a:lstStyle/>
          <a:p>
            <a:pPr algn="r"/>
            <a:r>
              <a:rPr lang="ru-RU" dirty="0"/>
              <a:t>Сивков Н.А.,</a:t>
            </a:r>
          </a:p>
          <a:p>
            <a:pPr algn="r"/>
            <a:r>
              <a:rPr lang="ru-RU" dirty="0"/>
              <a:t>учитель иностранных языков</a:t>
            </a:r>
          </a:p>
          <a:p>
            <a:pPr algn="r"/>
            <a:r>
              <a:rPr lang="ru-RU" dirty="0"/>
              <a:t>ГБОУ СОШ №3 «ОЦ» с. Кинель-Черкассы</a:t>
            </a:r>
          </a:p>
          <a:p>
            <a:r>
              <a:rPr lang="ru-RU" dirty="0"/>
              <a:t>2023</a:t>
            </a:r>
          </a:p>
        </p:txBody>
      </p:sp>
    </p:spTree>
    <p:extLst>
      <p:ext uri="{BB962C8B-B14F-4D97-AF65-F5344CB8AC3E}">
        <p14:creationId xmlns:p14="http://schemas.microsoft.com/office/powerpoint/2010/main" val="10741513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B226D21-15C3-4FBF-8EED-7136A70D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ВПР немецкий язык, 7 класс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FC30F5F-42BC-4D40-934D-48F99D6EC3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Кол-во участников -27</a:t>
            </a:r>
          </a:p>
          <a:p>
            <a:r>
              <a:rPr lang="ru-RU" dirty="0"/>
              <a:t>Количество ОУ - 4</a:t>
            </a:r>
          </a:p>
        </p:txBody>
      </p:sp>
    </p:spTree>
    <p:extLst>
      <p:ext uri="{BB962C8B-B14F-4D97-AF65-F5344CB8AC3E}">
        <p14:creationId xmlns:p14="http://schemas.microsoft.com/office/powerpoint/2010/main" val="41837081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C8EDEC-5464-4720-9780-43C42D9575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Полученные оценки: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5C9CC72-45BE-4254-B6B4-D27972EFD4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«2» – 1 учащийся</a:t>
            </a:r>
          </a:p>
          <a:p>
            <a:r>
              <a:rPr lang="ru-RU" dirty="0"/>
              <a:t>«3» – 7 учащихся</a:t>
            </a:r>
          </a:p>
          <a:p>
            <a:r>
              <a:rPr lang="ru-RU" dirty="0"/>
              <a:t>«4» и «5» (качество обучение) – 17 учащихся</a:t>
            </a:r>
          </a:p>
          <a:p>
            <a:endParaRPr lang="ru-RU" dirty="0"/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   на 5% выше результатов по Самарской области, </a:t>
            </a:r>
          </a:p>
          <a:p>
            <a:pPr marL="0" indent="0">
              <a:buNone/>
            </a:pPr>
            <a:r>
              <a:rPr lang="ru-RU" dirty="0"/>
              <a:t>но максимального количества баллов (30 баллов) не набрал ни один участник ВПР.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4720260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9E7168B-92E3-4271-A5D8-A22A0D079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4526" y="398652"/>
            <a:ext cx="10972800" cy="1143000"/>
          </a:xfrm>
        </p:spPr>
        <p:txBody>
          <a:bodyPr>
            <a:normAutofit fontScale="90000"/>
          </a:bodyPr>
          <a:lstStyle/>
          <a:p>
            <a:r>
              <a:rPr lang="ru-RU" sz="4000" i="1" dirty="0"/>
              <a:t>Распределение групп баллов по ОО </a:t>
            </a:r>
            <a:r>
              <a:rPr lang="ru-RU" sz="4000" i="1" dirty="0" err="1"/>
              <a:t>Отрадненского</a:t>
            </a:r>
            <a:r>
              <a:rPr lang="ru-RU" sz="4000" i="1" dirty="0"/>
              <a:t> образовательного округа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717ED457-18C6-4992-9336-DFEBB520A3C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7892993"/>
              </p:ext>
            </p:extLst>
          </p:nvPr>
        </p:nvGraphicFramePr>
        <p:xfrm>
          <a:off x="1259174" y="1363377"/>
          <a:ext cx="10208300" cy="554186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204666">
                  <a:extLst>
                    <a:ext uri="{9D8B030D-6E8A-4147-A177-3AD203B41FA5}">
                      <a16:colId xmlns:a16="http://schemas.microsoft.com/office/drawing/2014/main" val="1381137007"/>
                    </a:ext>
                  </a:extLst>
                </a:gridCol>
                <a:gridCol w="1504090">
                  <a:extLst>
                    <a:ext uri="{9D8B030D-6E8A-4147-A177-3AD203B41FA5}">
                      <a16:colId xmlns:a16="http://schemas.microsoft.com/office/drawing/2014/main" val="993018815"/>
                    </a:ext>
                  </a:extLst>
                </a:gridCol>
                <a:gridCol w="1053288">
                  <a:extLst>
                    <a:ext uri="{9D8B030D-6E8A-4147-A177-3AD203B41FA5}">
                      <a16:colId xmlns:a16="http://schemas.microsoft.com/office/drawing/2014/main" val="2065860886"/>
                    </a:ext>
                  </a:extLst>
                </a:gridCol>
                <a:gridCol w="1053288">
                  <a:extLst>
                    <a:ext uri="{9D8B030D-6E8A-4147-A177-3AD203B41FA5}">
                      <a16:colId xmlns:a16="http://schemas.microsoft.com/office/drawing/2014/main" val="2149760708"/>
                    </a:ext>
                  </a:extLst>
                </a:gridCol>
                <a:gridCol w="1196484">
                  <a:extLst>
                    <a:ext uri="{9D8B030D-6E8A-4147-A177-3AD203B41FA5}">
                      <a16:colId xmlns:a16="http://schemas.microsoft.com/office/drawing/2014/main" val="2335396993"/>
                    </a:ext>
                  </a:extLst>
                </a:gridCol>
                <a:gridCol w="1196484">
                  <a:extLst>
                    <a:ext uri="{9D8B030D-6E8A-4147-A177-3AD203B41FA5}">
                      <a16:colId xmlns:a16="http://schemas.microsoft.com/office/drawing/2014/main" val="1366248609"/>
                    </a:ext>
                  </a:extLst>
                </a:gridCol>
              </a:tblGrid>
              <a:tr h="544143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Количество  участников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Распределение участников по баллам, 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734270"/>
                  </a:ext>
                </a:extLst>
              </a:tr>
              <a:tr h="5141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«2»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«3»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«4»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«5»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5995850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Кинель-Черкасский р-н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</a:rPr>
                        <a:t>15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6.67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26.67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46.67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83091996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ГБОУ СОШ с. Кабановка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14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7.14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28,57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50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74025798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ГБОУ ООШ с. Красная Горка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621219306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г.о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 Отрадный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12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</a:rPr>
                        <a:t>25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58.33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16.67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91425365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ГБОУ ООШ №2 г.о. Отрадный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50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016321854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ГБОУ ООШ №4 г.о. Отрадный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60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98565331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Итого по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Отрадненскому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 округу 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00FF00"/>
                          </a:highlight>
                        </a:rPr>
                        <a:t>6.67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00FF00"/>
                          </a:highlight>
                        </a:rPr>
                        <a:t>25.8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00FF00"/>
                          </a:highlight>
                        </a:rPr>
                        <a:t>52.5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00FF00"/>
                          </a:highlight>
                        </a:rPr>
                        <a:t>18.3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3927478"/>
                  </a:ext>
                </a:extLst>
              </a:tr>
              <a:tr h="514163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Самарская область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D3D3D3"/>
                          </a:highlight>
                        </a:rPr>
                        <a:t>195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D3D3D3"/>
                          </a:highlight>
                        </a:rPr>
                        <a:t>5,2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D3D3D3"/>
                          </a:highlight>
                        </a:rPr>
                        <a:t>39.47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D3D3D3"/>
                          </a:highlight>
                        </a:rPr>
                        <a:t>43.16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D3D3D3"/>
                          </a:highlight>
                        </a:rPr>
                        <a:t>14.74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0313584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020197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E90EDC7-6875-4A1B-9C4C-0A7B012A2A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Анализ выполнения отдельных заданий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3112414-EA73-418F-A9E0-BAF55A187B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4335903"/>
              </p:ext>
            </p:extLst>
          </p:nvPr>
        </p:nvGraphicFramePr>
        <p:xfrm>
          <a:off x="2983043" y="1304144"/>
          <a:ext cx="6190938" cy="550666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063646">
                  <a:extLst>
                    <a:ext uri="{9D8B030D-6E8A-4147-A177-3AD203B41FA5}">
                      <a16:colId xmlns:a16="http://schemas.microsoft.com/office/drawing/2014/main" val="2977117177"/>
                    </a:ext>
                  </a:extLst>
                </a:gridCol>
                <a:gridCol w="2063646">
                  <a:extLst>
                    <a:ext uri="{9D8B030D-6E8A-4147-A177-3AD203B41FA5}">
                      <a16:colId xmlns:a16="http://schemas.microsoft.com/office/drawing/2014/main" val="3024029848"/>
                    </a:ext>
                  </a:extLst>
                </a:gridCol>
                <a:gridCol w="2063646">
                  <a:extLst>
                    <a:ext uri="{9D8B030D-6E8A-4147-A177-3AD203B41FA5}">
                      <a16:colId xmlns:a16="http://schemas.microsoft.com/office/drawing/2014/main" val="104690277"/>
                    </a:ext>
                  </a:extLst>
                </a:gridCol>
              </a:tblGrid>
              <a:tr h="299470">
                <a:tc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err="1">
                          <a:effectLst/>
                        </a:rPr>
                        <a:t>Отрадн</a:t>
                      </a:r>
                      <a:r>
                        <a:rPr lang="ru-RU" sz="2400" u="none" strike="noStrike" dirty="0">
                          <a:effectLst/>
                        </a:rPr>
                        <a:t> ТУ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Самарская обл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5604487"/>
                  </a:ext>
                </a:extLst>
              </a:tr>
              <a:tr h="299470">
                <a:tc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 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2715164"/>
                  </a:ext>
                </a:extLst>
              </a:tr>
              <a:tr h="51622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Аудирование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79.17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74.56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962557409"/>
                  </a:ext>
                </a:extLst>
              </a:tr>
              <a:tr h="51622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Чтение вслух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69.17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63.08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4376356"/>
                  </a:ext>
                </a:extLst>
              </a:tr>
              <a:tr h="51622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Говорение К1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57,5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66.92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82324065"/>
                  </a:ext>
                </a:extLst>
              </a:tr>
              <a:tr h="51622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Говорение К2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54.33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66.92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164832232"/>
                  </a:ext>
                </a:extLst>
              </a:tr>
              <a:tr h="51622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Говорение К3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51,13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43.59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07313293"/>
                  </a:ext>
                </a:extLst>
              </a:tr>
              <a:tr h="51622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Говорение К4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59,42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58.97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08327198"/>
                  </a:ext>
                </a:extLst>
              </a:tr>
              <a:tr h="767212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Чтение (заголовки)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61,47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72.82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990316582"/>
                  </a:ext>
                </a:extLst>
              </a:tr>
              <a:tr h="516228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Грамматика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58,5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72.62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950351485"/>
                  </a:ext>
                </a:extLst>
              </a:tr>
              <a:tr h="299470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Лексика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54,84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65.64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0550355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597191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FEB1E8-3490-4CE7-823B-BE256003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Соответствие отметок за выполненную работу и оценок по журналу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E6495F4-70C6-4770-BC1C-57318BC8E2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0A00F03-1C69-4736-B98F-A37F0970DC8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85444745"/>
              </p:ext>
            </p:extLst>
          </p:nvPr>
        </p:nvGraphicFramePr>
        <p:xfrm>
          <a:off x="441907" y="1949588"/>
          <a:ext cx="10972800" cy="435913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Document" r:id="rId3" imgW="5925852" imgH="2353497" progId="Word.Document.12">
                  <p:embed/>
                </p:oleObj>
              </mc:Choice>
              <mc:Fallback>
                <p:oleObj name="Document" r:id="rId3" imgW="5925852" imgH="23534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41907" y="1949588"/>
                        <a:ext cx="10972800" cy="435913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3546425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9B981BD-9969-4A07-8A6B-910CEC9DC8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Английский язык, 11 класс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53CEC6-C367-4054-8E2F-6C7B039C3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Кол-во участников -62</a:t>
            </a:r>
          </a:p>
          <a:p>
            <a:r>
              <a:rPr lang="ru-RU" dirty="0"/>
              <a:t>Количество ОУ – 3, все ОУ их </a:t>
            </a:r>
            <a:r>
              <a:rPr lang="ru-RU" dirty="0" err="1"/>
              <a:t>г.о.Отрадный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67578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2B94E9D-9852-4939-BC4E-E91E510542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Полученные оценки: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5C3F5C-45DC-4837-8CA4-3A2E5F51B60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dirty="0"/>
              <a:t>«3» – 10 учащихся</a:t>
            </a:r>
          </a:p>
          <a:p>
            <a:r>
              <a:rPr lang="ru-RU" dirty="0"/>
              <a:t>«4» и «5» (качество обучение) – 52 учащихся</a:t>
            </a:r>
          </a:p>
          <a:p>
            <a:endParaRPr lang="ru-RU" dirty="0"/>
          </a:p>
          <a:p>
            <a:pPr marL="0" indent="0">
              <a:buNone/>
            </a:pPr>
            <a:r>
              <a:rPr lang="ru-RU" dirty="0"/>
              <a:t>на 1,17% выше результатов по Самарской области, </a:t>
            </a:r>
          </a:p>
          <a:p>
            <a:pPr marL="0" indent="0">
              <a:buNone/>
            </a:pPr>
            <a:r>
              <a:rPr lang="ru-RU" dirty="0"/>
              <a:t>но максимального количества баллов (32 балла) не набрал ни один участник ВПР.</a:t>
            </a:r>
          </a:p>
          <a:p>
            <a:pPr marL="0" indent="0">
              <a:buNone/>
            </a:pP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3461847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5D4139-CFF1-44BC-B452-E53B028AB7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Распределение групп баллов по ОО </a:t>
            </a:r>
            <a:r>
              <a:rPr lang="ru-RU" i="1" dirty="0" err="1"/>
              <a:t>Отрадненского</a:t>
            </a:r>
            <a:r>
              <a:rPr lang="ru-RU" i="1" dirty="0"/>
              <a:t> образовательного округа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A8E1831C-E298-4C27-AEA4-FE568209B55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85232709"/>
              </p:ext>
            </p:extLst>
          </p:nvPr>
        </p:nvGraphicFramePr>
        <p:xfrm>
          <a:off x="609600" y="1409075"/>
          <a:ext cx="10972800" cy="536799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19554">
                  <a:extLst>
                    <a:ext uri="{9D8B030D-6E8A-4147-A177-3AD203B41FA5}">
                      <a16:colId xmlns:a16="http://schemas.microsoft.com/office/drawing/2014/main" val="1264784648"/>
                    </a:ext>
                  </a:extLst>
                </a:gridCol>
                <a:gridCol w="1616732">
                  <a:extLst>
                    <a:ext uri="{9D8B030D-6E8A-4147-A177-3AD203B41FA5}">
                      <a16:colId xmlns:a16="http://schemas.microsoft.com/office/drawing/2014/main" val="3942096843"/>
                    </a:ext>
                  </a:extLst>
                </a:gridCol>
                <a:gridCol w="1132169">
                  <a:extLst>
                    <a:ext uri="{9D8B030D-6E8A-4147-A177-3AD203B41FA5}">
                      <a16:colId xmlns:a16="http://schemas.microsoft.com/office/drawing/2014/main" val="476272754"/>
                    </a:ext>
                  </a:extLst>
                </a:gridCol>
                <a:gridCol w="1132169">
                  <a:extLst>
                    <a:ext uri="{9D8B030D-6E8A-4147-A177-3AD203B41FA5}">
                      <a16:colId xmlns:a16="http://schemas.microsoft.com/office/drawing/2014/main" val="371128307"/>
                    </a:ext>
                  </a:extLst>
                </a:gridCol>
                <a:gridCol w="1286088">
                  <a:extLst>
                    <a:ext uri="{9D8B030D-6E8A-4147-A177-3AD203B41FA5}">
                      <a16:colId xmlns:a16="http://schemas.microsoft.com/office/drawing/2014/main" val="2525140962"/>
                    </a:ext>
                  </a:extLst>
                </a:gridCol>
                <a:gridCol w="1286088">
                  <a:extLst>
                    <a:ext uri="{9D8B030D-6E8A-4147-A177-3AD203B41FA5}">
                      <a16:colId xmlns:a16="http://schemas.microsoft.com/office/drawing/2014/main" val="200395585"/>
                    </a:ext>
                  </a:extLst>
                </a:gridCol>
              </a:tblGrid>
              <a:tr h="425700"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ОО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Количество  участников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gridSpan="4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Распределение участников по баллам, %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0731360"/>
                  </a:ext>
                </a:extLst>
              </a:tr>
              <a:tr h="65055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«2»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«3»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«4»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«5»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32895984"/>
                  </a:ext>
                </a:extLst>
              </a:tr>
              <a:tr h="6505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 err="1">
                          <a:effectLst/>
                          <a:highlight>
                            <a:srgbClr val="FFFF00"/>
                          </a:highlight>
                        </a:rPr>
                        <a:t>г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.о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FFFF00"/>
                          </a:highlight>
                        </a:rPr>
                        <a:t>. Отрадный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FFFF00"/>
                          </a:highlight>
                        </a:rPr>
                        <a:t>62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16,13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38,71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FFFF00"/>
                          </a:highlight>
                        </a:rPr>
                        <a:t>45,16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82965554"/>
                  </a:ext>
                </a:extLst>
              </a:tr>
              <a:tr h="6505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ГБОУ ООШ №8 г.о. Отрадный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23,81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42,86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33,33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813683501"/>
                  </a:ext>
                </a:extLst>
              </a:tr>
              <a:tr h="6505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ГБОУ ООШ №6 г.о. Отрадный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23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4,35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34,78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60,87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165762519"/>
                  </a:ext>
                </a:extLst>
              </a:tr>
              <a:tr h="1007485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ГБОУ гимназия «ОЦ «Гармония» г.о. Отрадный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18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0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</a:rPr>
                        <a:t>22,22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38,89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38,89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27201423"/>
                  </a:ext>
                </a:extLst>
              </a:tr>
              <a:tr h="6505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Итого по </a:t>
                      </a:r>
                      <a:r>
                        <a:rPr lang="ru-RU" sz="2000" dirty="0" err="1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Отрадненскому</a:t>
                      </a: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00FF00"/>
                          </a:highlight>
                        </a:rPr>
                        <a:t> округу  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62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00FF00"/>
                          </a:highlight>
                        </a:rPr>
                        <a:t>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00FF00"/>
                          </a:highlight>
                        </a:rPr>
                        <a:t>16,13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00FF00"/>
                          </a:highlight>
                        </a:rPr>
                        <a:t>38,71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00FF00"/>
                          </a:highlight>
                        </a:rPr>
                        <a:t>45,16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21486509"/>
                  </a:ext>
                </a:extLst>
              </a:tr>
              <a:tr h="650552">
                <a:tc>
                  <a:txBody>
                    <a:bodyPr/>
                    <a:lstStyle/>
                    <a:p>
                      <a:pPr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solidFill>
                            <a:schemeClr val="tx1"/>
                          </a:solidFill>
                          <a:effectLst/>
                          <a:highlight>
                            <a:srgbClr val="D3D3D3"/>
                          </a:highlight>
                        </a:rPr>
                        <a:t>Самарская область</a:t>
                      </a:r>
                      <a:endParaRPr lang="ru-RU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D3D3D3"/>
                          </a:highlight>
                        </a:rPr>
                        <a:t>1526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D3D3D3"/>
                          </a:highlight>
                        </a:rPr>
                        <a:t>0.98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  <a:highlight>
                            <a:srgbClr val="D3D3D3"/>
                          </a:highlight>
                        </a:rPr>
                        <a:t>16,32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D3D3D3"/>
                          </a:highlight>
                        </a:rPr>
                        <a:t>41,61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effectLst/>
                          <a:highlight>
                            <a:srgbClr val="D3D3D3"/>
                          </a:highlight>
                        </a:rPr>
                        <a:t>41,09</a:t>
                      </a:r>
                      <a:endParaRPr lang="ru-RU" sz="2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59428731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7887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9BABC11-A2D1-4F08-810D-F0CEBE0AB4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i="1" dirty="0"/>
              <a:t>Анализ выполнения отдельных заданий </a:t>
            </a:r>
            <a:endParaRPr lang="ru-RU" dirty="0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CB83AF65-4E8E-41BA-A659-326CB8739CD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83441945"/>
              </p:ext>
            </p:extLst>
          </p:nvPr>
        </p:nvGraphicFramePr>
        <p:xfrm>
          <a:off x="2548328" y="1417638"/>
          <a:ext cx="7120329" cy="536860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373443">
                  <a:extLst>
                    <a:ext uri="{9D8B030D-6E8A-4147-A177-3AD203B41FA5}">
                      <a16:colId xmlns:a16="http://schemas.microsoft.com/office/drawing/2014/main" val="2289550426"/>
                    </a:ext>
                  </a:extLst>
                </a:gridCol>
                <a:gridCol w="2373443">
                  <a:extLst>
                    <a:ext uri="{9D8B030D-6E8A-4147-A177-3AD203B41FA5}">
                      <a16:colId xmlns:a16="http://schemas.microsoft.com/office/drawing/2014/main" val="3318717476"/>
                    </a:ext>
                  </a:extLst>
                </a:gridCol>
                <a:gridCol w="2373443">
                  <a:extLst>
                    <a:ext uri="{9D8B030D-6E8A-4147-A177-3AD203B41FA5}">
                      <a16:colId xmlns:a16="http://schemas.microsoft.com/office/drawing/2014/main" val="2145265165"/>
                    </a:ext>
                  </a:extLst>
                </a:gridCol>
              </a:tblGrid>
              <a:tr h="307659">
                <a:tc>
                  <a:txBody>
                    <a:bodyPr/>
                    <a:lstStyle/>
                    <a:p>
                      <a:pPr algn="l" fontAlgn="b"/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 err="1">
                          <a:effectLst/>
                        </a:rPr>
                        <a:t>Отрадн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Самарская обл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026686952"/>
                  </a:ext>
                </a:extLst>
              </a:tr>
              <a:tr h="307659">
                <a:tc>
                  <a:txBody>
                    <a:bodyPr/>
                    <a:lstStyle/>
                    <a:p>
                      <a:pPr algn="l" fontAlgn="b"/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округ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9525" marR="9525" marT="9525" marB="0" anchor="ctr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1531635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Аудирование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59,35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68,65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622314632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Чтение вслух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87,42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85,12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715705517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Грамматика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68,55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71,64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632427871"/>
                  </a:ext>
                </a:extLst>
              </a:tr>
              <a:tr h="307659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Лексика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81,45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75,63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53359711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Чтение вслух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79,03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86,89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387365705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Чтение вслух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54,03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66,15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3444025260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Говорение К1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55,91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56,75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42881896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Говорение К2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75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62,22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214961519"/>
                  </a:ext>
                </a:extLst>
              </a:tr>
              <a:tr h="530344">
                <a:tc>
                  <a:txBody>
                    <a:bodyPr/>
                    <a:lstStyle/>
                    <a:p>
                      <a:pPr algn="l" fontAlgn="b"/>
                      <a:r>
                        <a:rPr lang="ru-RU" sz="2400" u="none" strike="noStrike">
                          <a:effectLst/>
                        </a:rPr>
                        <a:t>Говорение К3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>
                          <a:effectLst/>
                        </a:rPr>
                        <a:t>57,26</a:t>
                      </a:r>
                      <a:endParaRPr lang="ru-RU" sz="2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2400" u="none" strike="noStrike" dirty="0">
                          <a:effectLst/>
                        </a:rPr>
                        <a:t>52,85</a:t>
                      </a:r>
                      <a:endParaRPr lang="ru-RU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93869761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532950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4E6D7-5ACA-4590-9B7A-BC556621DF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i="1" dirty="0"/>
              <a:t>Соответствие отметок за выполненную работу и оценок по журналу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3A4163A-7CDF-4622-8A48-67254FCAB8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C325C17-4459-476F-908D-1A9B5208841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59806461"/>
              </p:ext>
            </p:extLst>
          </p:nvPr>
        </p:nvGraphicFramePr>
        <p:xfrm>
          <a:off x="284819" y="1933732"/>
          <a:ext cx="11012714" cy="43749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7" name="Document" r:id="rId3" imgW="5925852" imgH="2353497" progId="Word.Document.12">
                  <p:embed/>
                </p:oleObj>
              </mc:Choice>
              <mc:Fallback>
                <p:oleObj name="Document" r:id="rId3" imgW="5925852" imgH="2353497" progId="Word.Documen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84819" y="1933732"/>
                        <a:ext cx="11012714" cy="43749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22101555"/>
      </p:ext>
    </p:extLst>
  </p:cSld>
  <p:clrMapOvr>
    <a:masterClrMapping/>
  </p:clrMapOvr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</TotalTime>
  <Words>454</Words>
  <Application>Microsoft Office PowerPoint</Application>
  <PresentationFormat>Широкоэкранный</PresentationFormat>
  <Paragraphs>189</Paragraphs>
  <Slides>11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Times New Roman</vt:lpstr>
      <vt:lpstr>1_Тема Office</vt:lpstr>
      <vt:lpstr>Document</vt:lpstr>
      <vt:lpstr>Результаты ВПР по английскому языку  в 11 классе и немецкому языку в 7 классе  в 2022-2023 уч.году</vt:lpstr>
      <vt:lpstr>ВПР немецкий язык, 7 класс</vt:lpstr>
      <vt:lpstr>Полученные оценки: </vt:lpstr>
      <vt:lpstr>Распределение групп баллов по ОО Отрадненского образовательного округа </vt:lpstr>
      <vt:lpstr>Анализ выполнения отдельных заданий </vt:lpstr>
      <vt:lpstr>Соответствие отметок за выполненную работу и оценок по журналу </vt:lpstr>
      <vt:lpstr>Английский язык, 11 класс</vt:lpstr>
      <vt:lpstr>Полученные оценки: </vt:lpstr>
      <vt:lpstr>Распределение групп баллов по ОО Отрадненского образовательного округа </vt:lpstr>
      <vt:lpstr>Анализ выполнения отдельных заданий </vt:lpstr>
      <vt:lpstr>Соответствие отметок за выполненную работу и оценок по журналу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Результаты ВПР по английскому языку в11 классе и немецкому языку в 7 классе в 2022-2023 уч.г.</dc:title>
  <dc:creator>Nick</dc:creator>
  <cp:lastModifiedBy>User</cp:lastModifiedBy>
  <cp:revision>6</cp:revision>
  <cp:lastPrinted>2023-08-28T04:53:25Z</cp:lastPrinted>
  <dcterms:created xsi:type="dcterms:W3CDTF">2023-08-23T13:57:54Z</dcterms:created>
  <dcterms:modified xsi:type="dcterms:W3CDTF">2023-08-28T04:53:41Z</dcterms:modified>
</cp:coreProperties>
</file>