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04" r:id="rId4"/>
    <p:sldId id="270" r:id="rId5"/>
    <p:sldId id="305" r:id="rId6"/>
    <p:sldId id="306" r:id="rId7"/>
    <p:sldId id="295" r:id="rId8"/>
    <p:sldId id="296" r:id="rId9"/>
    <p:sldId id="307" r:id="rId10"/>
    <p:sldId id="309" r:id="rId11"/>
    <p:sldId id="292" r:id="rId12"/>
    <p:sldId id="308" r:id="rId13"/>
    <p:sldId id="310" r:id="rId14"/>
    <p:sldId id="312" r:id="rId15"/>
    <p:sldId id="311" r:id="rId16"/>
    <p:sldId id="293" r:id="rId17"/>
    <p:sldId id="291" r:id="rId18"/>
    <p:sldId id="297" r:id="rId19"/>
    <p:sldId id="313" r:id="rId20"/>
    <p:sldId id="302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3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610" y="555526"/>
            <a:ext cx="5130089" cy="4176464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4125"/>
            </a:avLst>
          </a:prstGeom>
          <a:blipFill dpi="0"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5329" y="555526"/>
            <a:ext cx="6336704" cy="122413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9584" y="4155926"/>
            <a:ext cx="3744416" cy="1512168"/>
          </a:xfrm>
        </p:spPr>
        <p:txBody>
          <a:bodyPr>
            <a:normAutofit/>
          </a:bodyPr>
          <a:lstStyle/>
          <a:p>
            <a:pPr lvl="0"/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Руководитель отряда: </a:t>
            </a:r>
          </a:p>
          <a:p>
            <a:pPr lvl="0"/>
            <a:r>
              <a:rPr lang="ru-RU" sz="16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Щанькина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Т.О.</a:t>
            </a:r>
            <a:endParaRPr lang="ru-RU" sz="1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1898" y="699542"/>
            <a:ext cx="3744416" cy="37236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Отряд </a:t>
            </a:r>
            <a:r>
              <a:rPr lang="ru-RU" sz="3200" b="1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ЮИД в школе: особенности профилактической деятельности»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982" y="3111809"/>
            <a:ext cx="1258085" cy="1800201"/>
          </a:xfrm>
          <a:prstGeom prst="rect">
            <a:avLst/>
          </a:prstGeom>
        </p:spPr>
      </p:pic>
      <p:pic>
        <p:nvPicPr>
          <p:cNvPr id="1026" name="Picture 2" descr="https://sun9-48.userapi.com/impg/siYQdDIwQ8swwtAKem7aO809k0lZrFMR8d8E-Q/GEsNwGAkWMI.jpg?size=816x720&amp;quality=95&amp;sign=e590985ba871e221a509efb14295dfd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745" y="483518"/>
            <a:ext cx="3466443" cy="30586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Создание организационно-педагогических условий для:</a:t>
            </a:r>
          </a:p>
          <a:p>
            <a:r>
              <a:rPr lang="ru-RU" dirty="0"/>
              <a:t>активизации школьных коллективов в работе по предупреждению детского дорожно-транспортного травматизма (далее ПДДТТ);</a:t>
            </a:r>
          </a:p>
          <a:p>
            <a:r>
              <a:rPr lang="ru-RU" dirty="0"/>
              <a:t>совершенствования внеурочной и внешкольной работы по </a:t>
            </a:r>
            <a:r>
              <a:rPr lang="ru-RU" dirty="0" smtClean="0"/>
              <a:t>ПДД</a:t>
            </a:r>
            <a:r>
              <a:rPr lang="ru-RU" dirty="0"/>
              <a:t>;</a:t>
            </a:r>
          </a:p>
          <a:p>
            <a:r>
              <a:rPr lang="ru-RU" dirty="0"/>
              <a:t>организации социально-активного досуга детей и подростков;</a:t>
            </a:r>
          </a:p>
          <a:p>
            <a:r>
              <a:rPr lang="ru-RU" dirty="0" smtClean="0"/>
              <a:t>формирования </a:t>
            </a:r>
            <a:r>
              <a:rPr lang="ru-RU" dirty="0"/>
              <a:t>у детей активной жизненной позиции, пропаганды здорового образа жизни;</a:t>
            </a:r>
          </a:p>
          <a:p>
            <a:r>
              <a:rPr lang="ru-RU" dirty="0" smtClean="0"/>
              <a:t>саморазвития </a:t>
            </a:r>
            <a:r>
              <a:rPr lang="ru-RU" dirty="0"/>
              <a:t>детей и подростков в конкретном виде деятельности.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757020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усовершенствование полученных детьми знаний Правил дорожного движения широкое привлечение школьников к пропаганде правил безопасного поведения на дорогах;</a:t>
            </a:r>
          </a:p>
          <a:p>
            <a:r>
              <a:rPr lang="ru-RU" dirty="0"/>
              <a:t>воспитание у детей чувства ответственности, высокой культуры участника дорожного движения, коллективизма;</a:t>
            </a:r>
          </a:p>
          <a:p>
            <a:r>
              <a:rPr lang="ru-RU" dirty="0"/>
              <a:t>овладение практическими навыками работы по пропаганде ПДД.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77681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411510"/>
            <a:ext cx="8229600" cy="41764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Данная </a:t>
            </a:r>
            <a:r>
              <a:rPr lang="ru-RU" dirty="0"/>
              <a:t>программа направлена на формирование у детей и подростков культуры поведения на дорогах, гражданской ответственности и правового самосознания, отношения к своей жизни и к жизни окружающих как к </a:t>
            </a:r>
            <a:r>
              <a:rPr lang="ru-RU" dirty="0" smtClean="0"/>
              <a:t>ценности.</a:t>
            </a:r>
          </a:p>
          <a:p>
            <a:pPr marL="0" indent="0" algn="ctr">
              <a:buNone/>
            </a:pPr>
            <a:r>
              <a:rPr lang="ru-RU" dirty="0"/>
              <a:t>Работа проводится в форме теоретических и практических занятий в школе.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35822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В</a:t>
            </a:r>
            <a:r>
              <a:rPr lang="ru-RU" sz="2800" dirty="0" smtClean="0"/>
              <a:t>стречи с военным медиком </a:t>
            </a:r>
            <a:r>
              <a:rPr lang="ru-RU" sz="2800" dirty="0" err="1" smtClean="0"/>
              <a:t>Пупаевым</a:t>
            </a:r>
            <a:r>
              <a:rPr lang="ru-RU" sz="2800" dirty="0" smtClean="0"/>
              <a:t> В.А., узнаем теорию, отрабатываем практику. </a:t>
            </a:r>
            <a:endParaRPr lang="ru-RU" sz="2800" dirty="0"/>
          </a:p>
        </p:txBody>
      </p:sp>
      <p:pic>
        <p:nvPicPr>
          <p:cNvPr id="2050" name="Picture 2" descr="https://sun9-15.userapi.com/impg/jeideACpRH28TVF200WflL4cioZfnvRHuQDxeQ/m_cz5AUnxi8.jpg?size=2560x1440&amp;quality=95&amp;sign=1aa2a88ee6f4284b8ff677fd9aac98b7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96903"/>
            <a:ext cx="3458184" cy="194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9.userapi.com/impg/Ke7T8v-UzZv9-3fjUk6BcxwqwJfhVf7aZouTrg/Sfo-Utw-kcc.jpg?size=2560x1440&amp;quality=95&amp;sign=716e97a864338faaedd7b7de143815d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64417"/>
            <a:ext cx="3573688" cy="20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56.userapi.com/impg/_YEoD832tfYq8t3NJ4dMuq-ggidNLFdFRTgbHA/uSglCkUkm_w.jpg?size=2560x1440&amp;quality=95&amp;sign=b1bf8132cda0c2d65bc2803219dd3c3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42318"/>
            <a:ext cx="3287784" cy="184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149001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un9-16.userapi.com/impg/f_c_fnclXQAKtuv46WfGLa11jF8Q7tlBZMgOFg/gqyfP0yX6MQ.jpg?size=1215x2160&amp;quality=95&amp;sign=8dad7935ef1da3da972c2fc2a9abc82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136"/>
            <a:ext cx="2727302" cy="484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8.userapi.com/impg/nUJMVU997EwCdim4lvG5TXIXJwdFxO-eyJtUEQ/8ua0ploidrw.jpg?size=2560x1440&amp;quality=95&amp;sign=096b9078d3e27c305ebeef1ab3476bf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35597"/>
            <a:ext cx="4196192" cy="236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47.userapi.com/impg/pqUfMtzETSeN2qF1urvROzOvrl34VJon9ro7XA/eTSzVKP-3MU.jpg?size=2560x1440&amp;quality=95&amp;sign=cb5f0fad4444c5fe836530837b7ed40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15766"/>
            <a:ext cx="4197758" cy="236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595801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Учим теорию, разбираем билеты по ПДД.</a:t>
            </a:r>
            <a:endParaRPr lang="ru-RU" sz="3200" dirty="0"/>
          </a:p>
        </p:txBody>
      </p:sp>
      <p:pic>
        <p:nvPicPr>
          <p:cNvPr id="19458" name="Picture 2" descr="https://sun9-75.userapi.com/impf/52FrYqLs9Erd7RIyGn32D5lgB_q6OhoJml9f5A/LYillo_h4dc.jpg?size=1280x960&amp;quality=96&amp;sign=5e7b79fe6d3acb90f1bed47c7873d990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7" y="1275606"/>
            <a:ext cx="4507639" cy="338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sun9-2.userapi.com/impf/xqpOR3NX9a9KxhI0EVs2traKtSfI3HERiDiw-w/8z75lWngvQ0.jpg?size=810x1080&amp;quality=96&amp;sign=60e09bc7c6e6249d1f66f05e11a57e11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75605"/>
            <a:ext cx="2664296" cy="355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381369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478"/>
            <a:ext cx="389572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42615"/>
            <a:ext cx="39147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305477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Мероприятия: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805269"/>
              </p:ext>
            </p:extLst>
          </p:nvPr>
        </p:nvGraphicFramePr>
        <p:xfrm>
          <a:off x="1835696" y="555526"/>
          <a:ext cx="5760639" cy="432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974">
                  <a:extLst>
                    <a:ext uri="{9D8B030D-6E8A-4147-A177-3AD203B41FA5}">
                      <a16:colId xmlns:a16="http://schemas.microsoft.com/office/drawing/2014/main" val="1573508410"/>
                    </a:ext>
                  </a:extLst>
                </a:gridCol>
                <a:gridCol w="1667472">
                  <a:extLst>
                    <a:ext uri="{9D8B030D-6E8A-4147-A177-3AD203B41FA5}">
                      <a16:colId xmlns:a16="http://schemas.microsoft.com/office/drawing/2014/main" val="4147908536"/>
                    </a:ext>
                  </a:extLst>
                </a:gridCol>
                <a:gridCol w="1738980">
                  <a:extLst>
                    <a:ext uri="{9D8B030D-6E8A-4147-A177-3AD203B41FA5}">
                      <a16:colId xmlns:a16="http://schemas.microsoft.com/office/drawing/2014/main" val="3767406580"/>
                    </a:ext>
                  </a:extLst>
                </a:gridCol>
                <a:gridCol w="1920213">
                  <a:extLst>
                    <a:ext uri="{9D8B030D-6E8A-4147-A177-3AD203B41FA5}">
                      <a16:colId xmlns:a16="http://schemas.microsoft.com/office/drawing/2014/main" val="368161640"/>
                    </a:ext>
                  </a:extLst>
                </a:gridCol>
              </a:tblGrid>
              <a:tr h="445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Неделя безопасности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Урок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61 чел.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extLst>
                  <a:ext uri="{0D108BD9-81ED-4DB2-BD59-A6C34878D82A}">
                    <a16:rowId xmlns:a16="http://schemas.microsoft.com/office/drawing/2014/main" val="4087289366"/>
                  </a:ext>
                </a:extLst>
              </a:tr>
              <a:tr h="445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«Знаешь сам, научи другого!»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Классный час.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67 чел.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extLst>
                  <a:ext uri="{0D108BD9-81ED-4DB2-BD59-A6C34878D82A}">
                    <a16:rowId xmlns:a16="http://schemas.microsoft.com/office/drawing/2014/main" val="3594329435"/>
                  </a:ext>
                </a:extLst>
              </a:tr>
              <a:tr h="445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«Засветись, стань ярче!»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Акция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75 чел.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extLst>
                  <a:ext uri="{0D108BD9-81ED-4DB2-BD59-A6C34878D82A}">
                    <a16:rowId xmlns:a16="http://schemas.microsoft.com/office/drawing/2014/main" val="1887739778"/>
                  </a:ext>
                </a:extLst>
              </a:tr>
              <a:tr h="1204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4-7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Внимание осенние каникулы!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Внимание зимние каникулы!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Внимание весенние каникулы!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Внимание летние каникулы!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Акция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105 чел.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90 чел.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83 чел.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1-2 классы+ ЮИД= 98 чел.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extLst>
                  <a:ext uri="{0D108BD9-81ED-4DB2-BD59-A6C34878D82A}">
                    <a16:rowId xmlns:a16="http://schemas.microsoft.com/office/drawing/2014/main" val="3115258653"/>
                  </a:ext>
                </a:extLst>
              </a:tr>
              <a:tr h="8903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Профессия водитель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Экскурсия в ГБПОУ «БГСХТ им. Героя Советского Союза Смолякова И.И.»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Отряд ЮИД 20 чел.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extLst>
                  <a:ext uri="{0D108BD9-81ED-4DB2-BD59-A6C34878D82A}">
                    <a16:rowId xmlns:a16="http://schemas.microsoft.com/office/drawing/2014/main" val="612685957"/>
                  </a:ext>
                </a:extLst>
              </a:tr>
              <a:tr h="8903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«Ура! Летние каникулы», встреча с инспектором БДД –Есиповой Е.В.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Праздник для летнего лагеря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Дошкольники, 1 и 2 классы +ЮИД =80 чел</a:t>
                      </a:r>
                      <a:r>
                        <a:rPr lang="ru-RU" sz="900" dirty="0" smtClean="0"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Грамоты за активное участие в ЮИД.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56" marR="45456" marT="0" marB="0"/>
                </a:tc>
                <a:extLst>
                  <a:ext uri="{0D108BD9-81ED-4DB2-BD59-A6C34878D82A}">
                    <a16:rowId xmlns:a16="http://schemas.microsoft.com/office/drawing/2014/main" val="3428014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192097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692459"/>
              </p:ext>
            </p:extLst>
          </p:nvPr>
        </p:nvGraphicFramePr>
        <p:xfrm>
          <a:off x="1403648" y="51470"/>
          <a:ext cx="6192687" cy="51846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522">
                  <a:extLst>
                    <a:ext uri="{9D8B030D-6E8A-4147-A177-3AD203B41FA5}">
                      <a16:colId xmlns:a16="http://schemas.microsoft.com/office/drawing/2014/main" val="3934914186"/>
                    </a:ext>
                  </a:extLst>
                </a:gridCol>
                <a:gridCol w="1792533">
                  <a:extLst>
                    <a:ext uri="{9D8B030D-6E8A-4147-A177-3AD203B41FA5}">
                      <a16:colId xmlns:a16="http://schemas.microsoft.com/office/drawing/2014/main" val="1399117204"/>
                    </a:ext>
                  </a:extLst>
                </a:gridCol>
                <a:gridCol w="1869403">
                  <a:extLst>
                    <a:ext uri="{9D8B030D-6E8A-4147-A177-3AD203B41FA5}">
                      <a16:colId xmlns:a16="http://schemas.microsoft.com/office/drawing/2014/main" val="3348427850"/>
                    </a:ext>
                  </a:extLst>
                </a:gridCol>
                <a:gridCol w="2064229">
                  <a:extLst>
                    <a:ext uri="{9D8B030D-6E8A-4147-A177-3AD203B41FA5}">
                      <a16:colId xmlns:a16="http://schemas.microsoft.com/office/drawing/2014/main" val="1469106679"/>
                    </a:ext>
                  </a:extLst>
                </a:gridCol>
              </a:tblGrid>
              <a:tr h="5063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«Родители и я –</a:t>
                      </a:r>
                      <a:r>
                        <a:rPr lang="ru-RU" sz="1300" dirty="0" err="1">
                          <a:effectLst/>
                        </a:rPr>
                        <a:t>ЮИДовская</a:t>
                      </a:r>
                      <a:r>
                        <a:rPr lang="ru-RU" sz="1300" dirty="0">
                          <a:effectLst/>
                        </a:rPr>
                        <a:t> семья»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Конкурс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Диплом за победу.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2175674072"/>
                  </a:ext>
                </a:extLst>
              </a:tr>
              <a:tr h="7595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Учистие в олимпиаде по ПДД на Учи.ру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Олимпиада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Отряд ЮИД 20 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301198618"/>
                  </a:ext>
                </a:extLst>
              </a:tr>
              <a:tr h="5063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«Видеоэстафета Мы –ЮИД!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Акция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Отряд ЮИД 20 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2551012028"/>
                  </a:ext>
                </a:extLst>
              </a:tr>
              <a:tr h="7595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«Скажем авариям нет! Службе пропаганды 90 лет!»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Районный конкурс-фестиваль ЮИД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Отряд ЮИД 6 чел.</a:t>
                      </a:r>
                      <a:endParaRPr lang="ru-RU" sz="110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Диплом за 3 место.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4133557529"/>
                  </a:ext>
                </a:extLst>
              </a:tr>
              <a:tr h="5063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"ЮИД:вместе за безопасность".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Акция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Отряд ЮИД 20 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2240339487"/>
                  </a:ext>
                </a:extLst>
              </a:tr>
              <a:tr h="12952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«Безопасное колесо»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Конкурс район и область.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Отряд ЮИД 5 чел</a:t>
                      </a:r>
                      <a:r>
                        <a:rPr lang="ru-RU" sz="1300" dirty="0" smtClean="0">
                          <a:effectLst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Диплом за 3 место</a:t>
                      </a:r>
                      <a:r>
                        <a:rPr lang="ru-RU" sz="1300" baseline="0" dirty="0" smtClean="0">
                          <a:effectLst/>
                        </a:rPr>
                        <a:t> (команда)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effectLst/>
                        </a:rPr>
                        <a:t>Диплом за 1 место (фигурное вождение)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effectLst/>
                        </a:rPr>
                        <a:t>Диплом за участие.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1813439269"/>
                  </a:ext>
                </a:extLst>
              </a:tr>
              <a:tr h="7595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Встреча с инспектором БДД –Есиповой Е.В.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Мероприятие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Отряд ЮИД 7 чел.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174" marR="64174" marT="0" marB="0"/>
                </a:tc>
                <a:extLst>
                  <a:ext uri="{0D108BD9-81ED-4DB2-BD59-A6C34878D82A}">
                    <a16:rowId xmlns:a16="http://schemas.microsoft.com/office/drawing/2014/main" val="2891057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729950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Участие в социальной акции "Засветись!"</a:t>
            </a:r>
          </a:p>
        </p:txBody>
      </p:sp>
      <p:pic>
        <p:nvPicPr>
          <p:cNvPr id="17410" name="Picture 2" descr="C:\Users\Танюшечка\Desktop\Фликеры\MPauo59kvF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7614"/>
            <a:ext cx="248427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Танюшечка\Desktop\Фликеры\изображение_viber_2021-11-15_16-43-53-6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12909"/>
            <a:ext cx="2013672" cy="357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Танюшечка\Desktop\Фликеры\uhdIjmcSik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7614"/>
            <a:ext cx="2632839" cy="351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800888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8" name="Picture 18" descr="https://sun9-36.userapi.com/impg/sCdRdAgXCCMJCPpcC4zJnGaId7H5Gfx9sdnP9g/yNmnNYIHr-o.jpg?size=2560x1440&amp;quality=95&amp;sign=d743c169b4b637211ff0532ed635548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44" y="1849150"/>
            <a:ext cx="3243004" cy="182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s://sun7-18.userapi.com/impg/v_HdasSpquDxW69lrJ0IJkD0nk4w-shrTix6sw/IenUm_KGp9w.jpg?size=2560x1440&amp;quality=95&amp;sign=ef5af14d21f4b6752513c9bce5e59d0a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08" y="1581864"/>
            <a:ext cx="3263564" cy="183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un9-34.userapi.com/impg/phyunCzUziirdp8wA11tXNdBwXGn5VhJs5nc3w/IVIOWZAoiwE.jpg?size=2560x1440&amp;quality=95&amp;sign=fd43c7dcc084b96666596c7d01b92b89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5704"/>
            <a:ext cx="2972039" cy="167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sun9-62.userapi.com/impg/sFoQlWeWByshWx0qAbcx2ls83E0cF4uhKFScgg/leXadmSLFdo.jpg?size=2560x1440&amp;quality=95&amp;sign=53a4a4679ccbf67afca9942b558e8e2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" y="3291828"/>
            <a:ext cx="3012044" cy="169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sun9-34.userapi.com/impg/mVojSGBINOJxqgxLUEz2VAZHdIPUi25ZE3dhpQ/LX6Vrk_cm00.jpg?size=1600x1200&amp;quality=95&amp;sign=6d9d5e7c0b812809ce916519923b2c51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95" y="3058847"/>
            <a:ext cx="24002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69.userapi.com/impg/qT1Ca5KzT9GXXy9Iqm2IO-Dm0MRAvfYn1rUjBg/D6aA5HIJWu0.jpg?size=1200x1600&amp;quality=95&amp;sign=17e939c93dec37dd5e71c7b01b0c4b88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256" y="187014"/>
            <a:ext cx="1924944" cy="256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un9-71.userapi.com/impg/BR_WlsGKtDPp9DwQ5q1w2NZtZd2vTvNsySeQlA/PyPwwkpbs84.jpg?size=2560x1440&amp;quality=95&amp;sign=de28fa6411f730edf9edb4735815f8fc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084" y="187014"/>
            <a:ext cx="3046835" cy="171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sun9-67.userapi.com/impg/SRY2QE3ljs91Z_MIwjevtVTV-5iaMeG298DnuA/PhdZr6qBEVk.jpg?size=2560x1440&amp;quality=95&amp;sign=7dd6f151d1b454cf3acc3abfb74885fb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746" y="3352158"/>
            <a:ext cx="2797542" cy="15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291536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sun9-66.userapi.com/impg/RIYc6Bud3vAKamkIsYZBZzQjhCb5j961rHfa0w/FpUyX_Avs1E.jpg?size=2560x1440&amp;quality=95&amp;sign=57970edf52371940055d3a5c336239c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8649"/>
            <a:ext cx="3328370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15.userapi.com/impg/e2tlU9HMOLTs1FzV-23QgTMmyVD5wcgr2fX1nA/NX-MZLKEBLk.jpg?size=2560x1440&amp;quality=95&amp;sign=644bddd3ac1ea7f0b5a788bbf760097b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47814"/>
            <a:ext cx="3325661" cy="18706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sun9-68.userapi.com/impg/SDBMQNAHz1OFPM-FSgq8-wYpk6NM-ZChntJthg/bJYDtFxvD-k.jpg?size=2560x1440&amp;quality=95&amp;sign=58591ff2a2d142455062215c00a47f0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93" y="140153"/>
            <a:ext cx="3592388" cy="20207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s://sun9-69.userapi.com/impg/t05XhRI07JbrAdB1uG-MW3MljtgjJTlftS-b3g/n551B1vO1GM.jpg?size=2560x1440&amp;quality=95&amp;sign=61cf17d994b0abc3e365aae6f3365ad4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82" y="2950373"/>
            <a:ext cx="3497410" cy="1967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sun7-19.userapi.com/impg/79q2NsGs-NXBNTcq30OpCY9yQna-nWtuPyNoUg/FYZDoGVzrkI.jpg?size=2560x1440&amp;quality=95&amp;sign=98656d1a9f31142583bb52f94450e8e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07654"/>
            <a:ext cx="3429672" cy="1929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20677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11510"/>
            <a:ext cx="3599385" cy="20246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2643758"/>
            <a:ext cx="3599385" cy="20246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3478"/>
            <a:ext cx="3587595" cy="47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8224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un9-48.userapi.com/impg/siYQdDIwQ8swwtAKem7aO809k0lZrFMR8d8E-Q/GEsNwGAkWMI.jpg?size=816x720&amp;quality=95&amp;sign=e590985ba871e221a509efb14295dfd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2717439" cy="239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75.userapi.com/impg/p69BRtFybj6QqFdNDlrSss2lFZZacOXy5V8gqA/qeBBmwzM5GI.jpg?size=807x605&amp;quality=95&amp;sign=3394a35f818d7ac29f5e86328ccb4469&amp;c_uniq_tag=yqBB4PdEfn6qpzo_ZnE6kMPR_ZKxui44uozqm7nfmQs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4" y="2787774"/>
            <a:ext cx="2596007" cy="194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sun9-9.userapi.com/impg/kaABim1Wll_To1HdZ7IASFDGgbbTxuuGcOcM8g/cEotXP_xZtg.jpg?size=2560x1440&amp;quality=95&amp;sign=2d00caca691fdc6d709925983468777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5486"/>
            <a:ext cx="3888432" cy="2187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sun9-51.userapi.com/impg/7YB3tCn3t7-8SEnJ6GLC8aY1dBQ73lE_lx54Mg/LLB-TITqmBM.jpg?size=2560x1440&amp;quality=95&amp;sign=f5e5f854521ec0fcef692e8d63c9986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951" y="2763924"/>
            <a:ext cx="3695421" cy="207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https://sun9-27.userapi.com/impg/24HALqDUsu-bi2A2EeDBc9HfcdxNa04iKMjk3Q/hHWUWf7wxd8.jpg?size=807x605&amp;quality=95&amp;sign=8ad2e4ce81db4495bfbe1f885c15cf30&amp;c_uniq_tag=006-KDuu8kE_o9Izf-jjt0mXZ_5rDxbQsDLUZ7rQNTo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5486"/>
            <a:ext cx="2907217" cy="217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https://sun9-38.userapi.com/impg/iGqvE61ugipSqK3VvwVQu56eh87Bhtc-Q9MyAQ/i1XuqvQ1ph0.jpg?size=2560x1920&amp;quality=95&amp;sign=d1dbdec436c3881301b088ee011d6eaa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340" y="2749337"/>
            <a:ext cx="2791014" cy="209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947047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sun9-22.userapi.com/impg/oHh4LbqRCRJt-t6kcF0EN6K7FA0FAfiHGTYF7Q/QRn3knMZCew.jpg?size=2560x1440&amp;quality=95&amp;sign=23262e174314e14ddcb7e6ee0081f017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87" y="339502"/>
            <a:ext cx="3925727" cy="220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72.userapi.com/impg/tkg-ATz4ijKL8ritsq4uujk2dz6o-56FXXLL3w/KPjm91N4-7o.jpg?size=2560x1440&amp;quality=95&amp;sign=2d97b6ce2691fc1a69f424dcb64ec30c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87" y="2643758"/>
            <a:ext cx="3925727" cy="220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sun9-1.userapi.com/impg/94xAn_bJWQfsmRfqh58Rg_2eab4mgwZ_uf5CoA/HbA_vmV3pPQ.jpg?size=1215x2160&amp;quality=95&amp;sign=12c1eb5e8dc3456db6d76c63bec99a7c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3478"/>
            <a:ext cx="2776069" cy="49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57493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Родители и я – </a:t>
            </a:r>
            <a:r>
              <a:rPr lang="ru-RU" dirty="0" err="1"/>
              <a:t>ЮИДовская</a:t>
            </a:r>
            <a:r>
              <a:rPr lang="ru-RU" dirty="0"/>
              <a:t> семья!</a:t>
            </a:r>
          </a:p>
        </p:txBody>
      </p:sp>
      <p:pic>
        <p:nvPicPr>
          <p:cNvPr id="5" name="Picture 2" descr="https://sun9-36.userapi.com/impf/KapNDUgNZvrh_v5iD4XM6_EARhshN_QYkEfUiA/d7aBzlgB7ys.jpg?size=1280x960&amp;quality=96&amp;sign=5af2d06a836bf59f8084a39f18a8514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574"/>
            <a:ext cx="5061181" cy="379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Танюшечка\Desktop\Безымянны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81" y="987574"/>
            <a:ext cx="2910799" cy="408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298295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2046056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944" y="28617"/>
            <a:ext cx="2046056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814"/>
            <a:ext cx="2726094" cy="1931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" y="3246766"/>
            <a:ext cx="2349695" cy="16568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62" y="2250663"/>
            <a:ext cx="2344155" cy="1650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114244"/>
            <a:ext cx="2721156" cy="192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160" y="1547326"/>
            <a:ext cx="2410065" cy="1699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2450046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Публикуем статьи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7574"/>
            <a:ext cx="3897492" cy="38816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987574"/>
            <a:ext cx="3395187" cy="379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49660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78396"/>
            <a:ext cx="8229600" cy="85725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" y="2139702"/>
            <a:ext cx="1512168" cy="2163770"/>
          </a:xfrm>
          <a:prstGeom prst="rect">
            <a:avLst/>
          </a:prstGeom>
        </p:spPr>
      </p:pic>
      <p:pic>
        <p:nvPicPr>
          <p:cNvPr id="12292" name="Picture 4" descr="https://sun9-24.userapi.com/impg/TIL212Gqk6AFo41eS45E9ZGeSjUWMuD0QqtNOA/8k0vH3hK_Ys.jpg?size=2560x1920&amp;quality=95&amp;sign=9faa78afa6be5284495cd7a6186a40d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35646"/>
            <a:ext cx="4005736" cy="30043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656907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484</Words>
  <Application>Microsoft Office PowerPoint</Application>
  <PresentationFormat>Экран (16:9)</PresentationFormat>
  <Paragraphs>91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 </vt:lpstr>
      <vt:lpstr>Цели:</vt:lpstr>
      <vt:lpstr>Задачи:</vt:lpstr>
      <vt:lpstr>Презентация PowerPoint</vt:lpstr>
      <vt:lpstr>Встречи с военным медиком Пупаевым В.А., узнаем теорию, отрабатываем практику. </vt:lpstr>
      <vt:lpstr>Презентация PowerPoint</vt:lpstr>
      <vt:lpstr>Учим теорию, разбираем билеты по ПДД.</vt:lpstr>
      <vt:lpstr>Презентация PowerPoint</vt:lpstr>
      <vt:lpstr>Мероприятия: </vt:lpstr>
      <vt:lpstr>Презентация PowerPoint</vt:lpstr>
      <vt:lpstr>Участие в социальной акции "Засветись!"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Родители и я – ЮИДовская семья!</vt:lpstr>
      <vt:lpstr>Презентация PowerPoint</vt:lpstr>
      <vt:lpstr>Публикуем статьи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Универсальный</dc:title>
  <dc:subject>Мои шаблоны</dc:subject>
  <dc:creator>Бейгул Ольга Куприяновна г. Антрацит</dc:creator>
  <cp:lastModifiedBy>user</cp:lastModifiedBy>
  <cp:revision>209</cp:revision>
  <dcterms:created xsi:type="dcterms:W3CDTF">2018-01-15T20:25:45Z</dcterms:created>
  <dcterms:modified xsi:type="dcterms:W3CDTF">2023-06-15T05:01:52Z</dcterms:modified>
</cp:coreProperties>
</file>