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76" r:id="rId3"/>
    <p:sldId id="279" r:id="rId4"/>
    <p:sldId id="277" r:id="rId5"/>
    <p:sldId id="280" r:id="rId6"/>
    <p:sldId id="260" r:id="rId7"/>
    <p:sldId id="282" r:id="rId8"/>
    <p:sldId id="275" r:id="rId9"/>
    <p:sldId id="261" r:id="rId10"/>
    <p:sldId id="285" r:id="rId11"/>
    <p:sldId id="287" r:id="rId12"/>
    <p:sldId id="286" r:id="rId13"/>
    <p:sldId id="274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753"/>
    <a:srgbClr val="6600CC"/>
    <a:srgbClr val="CC0000"/>
    <a:srgbClr val="FFFF00"/>
    <a:srgbClr val="6600FF"/>
    <a:srgbClr val="FF0066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8D052CE-8ABD-4547-A887-E0DA94633FEC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7176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7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8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F060F-1EEB-441C-84B8-3240DE73E4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CFAB6A-D099-432E-A843-861DB5E331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D182A-6637-487C-848F-2B51278EEC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E5ADB4-A6A2-43BB-8EF1-F5B66323FE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F906B-B9AD-4721-B26D-12FB4182F0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4E4EC-332A-4CAD-80A7-5F24E470CE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53137-F3A5-4301-9F42-36C51DDD06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194F0-6879-4146-84BA-5A36C3B923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63CEE-4EEE-4647-8E4F-47D1830780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74712-4F46-45EF-BB2C-5B48060880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D51EFB5-C377-4BDD-8AA5-513E18B76D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53A0FF1-F2F7-4F7C-B9C6-6F4934BE9A0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gif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Система работы по подготовке к проведению ВПР по химии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1400" dirty="0"/>
              <a:t>Лаврентьева Т.Г., учитель химии высшей категории ГБОУ СОШ №8 им. С.П. Алексеева г.о. Отрадный</a:t>
            </a:r>
          </a:p>
          <a:p>
            <a:endParaRPr lang="ru-RU" dirty="0"/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Цели ВПР</a:t>
            </a:r>
            <a:endParaRPr lang="ru-RU" sz="3200" b="1" dirty="0">
              <a:solidFill>
                <a:srgbClr val="373753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84313"/>
            <a:ext cx="8229600" cy="2808783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1200"/>
              </a:spcAft>
              <a:buNone/>
            </a:pPr>
            <a:r>
              <a:rPr lang="ru-RU" dirty="0"/>
              <a:t> </a:t>
            </a:r>
            <a:r>
              <a:rPr lang="ru-RU" sz="1600" dirty="0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Специалисты из </a:t>
            </a:r>
            <a:r>
              <a:rPr lang="ru-RU" sz="1600" dirty="0" err="1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Рособрнадзора</a:t>
            </a:r>
            <a:r>
              <a:rPr lang="ru-RU" sz="1600" dirty="0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сообщают, что подобный тест знаний в школе позволяет добиться следующих целей:</a:t>
            </a:r>
            <a:endParaRPr lang="ru-RU" sz="1600" dirty="0">
              <a:solidFill>
                <a:srgbClr val="373753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1600" dirty="0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Психологически подготовить учащихся к экзаменам в старшем </a:t>
            </a:r>
            <a:r>
              <a:rPr lang="ru-RU" sz="1600" dirty="0" smtClean="0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классе</a:t>
            </a:r>
            <a:r>
              <a:rPr lang="en-US" sz="1600" dirty="0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/</a:t>
            </a:r>
            <a:endParaRPr lang="ru-RU" sz="1600" dirty="0">
              <a:solidFill>
                <a:srgbClr val="373753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1600" dirty="0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Определить количество и уровень знаний, которые были получены в течение пройденного года обучения.</a:t>
            </a:r>
            <a:endParaRPr lang="ru-RU" sz="1600" dirty="0">
              <a:solidFill>
                <a:srgbClr val="373753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1600" dirty="0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Даст стимул к систематическим занятиям в течение всех лет, помимо 9 и 11 классов.</a:t>
            </a:r>
            <a:endParaRPr lang="ru-RU" sz="1600" dirty="0">
              <a:solidFill>
                <a:srgbClr val="373753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1600" dirty="0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Минусы в программах обучения по проверяемым предметам не останутся незамеченными.</a:t>
            </a:r>
            <a:endParaRPr lang="ru-RU" sz="1600" dirty="0">
              <a:solidFill>
                <a:srgbClr val="373753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1600" dirty="0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Родители будут в курсе уровня знаний учащегося.</a:t>
            </a:r>
            <a:endParaRPr lang="ru-RU" sz="1600" dirty="0">
              <a:solidFill>
                <a:srgbClr val="373753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1600" dirty="0">
                <a:solidFill>
                  <a:srgbClr val="37375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Даст возможность улучшить общую систему обучения</a:t>
            </a:r>
            <a:endParaRPr lang="ru-RU" sz="1600" b="1" dirty="0">
              <a:solidFill>
                <a:srgbClr val="3737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02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1"/>
            <a:ext cx="6552728" cy="764704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373753"/>
                </a:solidFill>
                <a:latin typeface="Times New Roman" panose="02020603050405020304" pitchFamily="18" charset="0"/>
              </a:rPr>
              <a:t>Структура проверочной работы</a:t>
            </a:r>
            <a:endParaRPr lang="ru-RU" sz="2800" b="1" dirty="0">
              <a:solidFill>
                <a:srgbClr val="373753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84313"/>
            <a:ext cx="8229600" cy="2808783"/>
          </a:xfrm>
        </p:spPr>
        <p:txBody>
          <a:bodyPr/>
          <a:lstStyle/>
          <a:p>
            <a:pPr>
              <a:buNone/>
            </a:pPr>
            <a:r>
              <a:rPr lang="ru-RU" dirty="0"/>
              <a:t> </a:t>
            </a:r>
            <a:endParaRPr lang="ru-RU" b="1" dirty="0">
              <a:solidFill>
                <a:srgbClr val="66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5598" y="836712"/>
            <a:ext cx="844089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Вариант проверочной работы включает в себя 9 заданий, которые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различаются по содержанию и проверяемым требованиям.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Задания 1, 2, 7.3 основаны на изображениях конкретных объектов и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процессов, требуют анализа этих изображений и применения химических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знаний при решении практических задач.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Задание 5 построено на основе справочной информации и предполагает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анализ реальной жизненной ситуации.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Задания 1, 3.1, 4, 6.2, 6.3, 8 и 9 требуют краткого ответа. Остальные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задания проверочной работы предполагают развернутый ответ</a:t>
            </a:r>
            <a:r>
              <a:rPr lang="ru-RU" dirty="0" smtClean="0">
                <a:latin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Задания 1, 2, 3, 5, 8, 9 проверочной работы относятся к базовому уровню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сложности.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</a:rPr>
              <a:t>Задания 4, 6, 7 проверочной работы относятся к повышенному </a:t>
            </a:r>
            <a:r>
              <a:rPr lang="ru-RU" dirty="0" smtClean="0">
                <a:latin typeface="Times New Roman" panose="02020603050405020304" pitchFamily="18" charset="0"/>
              </a:rPr>
              <a:t>уровню  сложности</a:t>
            </a:r>
            <a:r>
              <a:rPr lang="ru-RU" dirty="0">
                <a:latin typeface="Times New Roman" panose="02020603050405020304" pitchFamily="18" charset="0"/>
              </a:rPr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07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373753"/>
                </a:solidFill>
              </a:rPr>
              <a:t>Типы </a:t>
            </a:r>
            <a:r>
              <a:rPr lang="ru-RU" sz="2800" b="1" dirty="0" smtClean="0">
                <a:solidFill>
                  <a:srgbClr val="373753"/>
                </a:solidFill>
              </a:rPr>
              <a:t>заданий</a:t>
            </a:r>
            <a:endParaRPr lang="ru-RU" sz="2800" b="1" dirty="0">
              <a:solidFill>
                <a:srgbClr val="373753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800"/>
            <a:ext cx="8229600" cy="280878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ru-RU" sz="1400" dirty="0" smtClean="0"/>
              <a:t>Часть заданий ориентирована на проверку </a:t>
            </a:r>
            <a:r>
              <a:rPr lang="ru-RU" sz="1400" dirty="0"/>
              <a:t>понимания </a:t>
            </a:r>
            <a:r>
              <a:rPr lang="ru-RU" sz="1400" dirty="0" smtClean="0"/>
              <a:t>теоретических понятий, классификации номенклатуры  простых и сложных веществ </a:t>
            </a:r>
          </a:p>
          <a:p>
            <a:pPr>
              <a:lnSpc>
                <a:spcPct val="150000"/>
              </a:lnSpc>
              <a:buNone/>
            </a:pPr>
            <a:r>
              <a:rPr lang="ru-RU" sz="1400" dirty="0" smtClean="0"/>
              <a:t>Расчетные задачи позволяют  обучающимся </a:t>
            </a:r>
            <a:r>
              <a:rPr lang="ru-RU" sz="1400" dirty="0"/>
              <a:t>производить расчеты,</a:t>
            </a:r>
            <a:br>
              <a:rPr lang="ru-RU" sz="1400" dirty="0"/>
            </a:br>
            <a:r>
              <a:rPr lang="ru-RU" sz="1400" dirty="0"/>
              <a:t>связанные с использованием понятий «моль», «молярная масса», «молярный</a:t>
            </a:r>
            <a:br>
              <a:rPr lang="ru-RU" sz="1400" dirty="0"/>
            </a:br>
            <a:r>
              <a:rPr lang="ru-RU" sz="1400" dirty="0"/>
              <a:t>объем», «количество вещества», «постоянная </a:t>
            </a:r>
            <a:r>
              <a:rPr lang="ru-RU" sz="1400" dirty="0" smtClean="0"/>
              <a:t>Авогадро»,  </a:t>
            </a:r>
          </a:p>
          <a:p>
            <a:pPr>
              <a:lnSpc>
                <a:spcPct val="150000"/>
              </a:lnSpc>
              <a:buNone/>
            </a:pPr>
            <a:r>
              <a:rPr lang="ru-RU" sz="1400" dirty="0" smtClean="0"/>
              <a:t>производить </a:t>
            </a:r>
            <a:r>
              <a:rPr lang="ru-RU" sz="1400" dirty="0"/>
              <a:t>расчеты с использованием понятия «массовая доля</a:t>
            </a:r>
            <a:r>
              <a:rPr lang="ru-RU" sz="1400" dirty="0" smtClean="0"/>
              <a:t>», </a:t>
            </a:r>
            <a:r>
              <a:rPr lang="ru-RU" sz="1400" dirty="0"/>
              <a:t>составлять</a:t>
            </a:r>
            <a:br>
              <a:rPr lang="ru-RU" sz="1400" dirty="0"/>
            </a:br>
            <a:r>
              <a:rPr lang="ru-RU" sz="1400" dirty="0"/>
              <a:t>уравнения химических реакций по словесным </a:t>
            </a:r>
            <a:r>
              <a:rPr lang="ru-RU" sz="1400" dirty="0" smtClean="0"/>
              <a:t>описаниям, проверять </a:t>
            </a:r>
            <a:r>
              <a:rPr lang="ru-RU" sz="1400" dirty="0"/>
              <a:t>знание областей применения химических </a:t>
            </a:r>
            <a:r>
              <a:rPr lang="ru-RU" sz="1400" dirty="0" smtClean="0"/>
              <a:t>веществ, </a:t>
            </a:r>
            <a:r>
              <a:rPr lang="ru-RU" sz="1400" dirty="0"/>
              <a:t>усвоение правил поведения в </a:t>
            </a:r>
            <a:r>
              <a:rPr lang="ru-RU" sz="1400" dirty="0" smtClean="0"/>
              <a:t>химической  лаборатории </a:t>
            </a:r>
            <a:r>
              <a:rPr lang="ru-RU" sz="1400" dirty="0"/>
              <a:t>и безопасного обращения с химическими веществами в</a:t>
            </a:r>
            <a:br>
              <a:rPr lang="ru-RU" sz="1400" dirty="0"/>
            </a:br>
            <a:r>
              <a:rPr lang="ru-RU" sz="1400" dirty="0"/>
              <a:t>повседневной жизни. </a:t>
            </a:r>
            <a:endParaRPr lang="ru-RU" sz="1400" dirty="0" smtClean="0"/>
          </a:p>
          <a:p>
            <a:pPr>
              <a:lnSpc>
                <a:spcPct val="150000"/>
              </a:lnSpc>
              <a:buNone/>
            </a:pPr>
            <a:endParaRPr lang="ru-RU" sz="1400" b="1" dirty="0">
              <a:solidFill>
                <a:srgbClr val="66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44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692697"/>
            <a:ext cx="8229600" cy="864096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ru-RU" b="1" dirty="0">
                <a:solidFill>
                  <a:srgbClr val="373753"/>
                </a:solidFill>
                <a:latin typeface="Times New Roman"/>
                <a:ea typeface="Calibri"/>
                <a:cs typeface="Times New Roman"/>
              </a:rPr>
              <a:t>ИНФОРМАЦИОННАЯ РАБОТА</a:t>
            </a:r>
            <a:endParaRPr lang="ru-RU" b="1" dirty="0">
              <a:solidFill>
                <a:srgbClr val="3737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1586068"/>
            <a:ext cx="5760640" cy="3985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Создаем информационный  стенд.</a:t>
            </a:r>
            <a:endParaRPr lang="ru-RU" b="1" dirty="0">
              <a:solidFill>
                <a:srgbClr val="373753"/>
              </a:solidFill>
              <a:latin typeface="Times New Roman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b="1" dirty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Демонстрационный вариант </a:t>
            </a:r>
            <a:r>
              <a:rPr lang="ru-RU" b="1" dirty="0" smtClean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ВПР.</a:t>
            </a:r>
            <a:endParaRPr lang="ru-RU" b="1" dirty="0">
              <a:solidFill>
                <a:srgbClr val="373753"/>
              </a:solidFill>
              <a:latin typeface="Times New Roman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b="1" dirty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Инструкция по выполнению работы.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b="1" dirty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Инструкция по заполнению бланков.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b="1" dirty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Спецификация </a:t>
            </a:r>
            <a:r>
              <a:rPr lang="ru-RU" b="1" dirty="0" smtClean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dirty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работы по предмету.</a:t>
            </a:r>
            <a:endParaRPr lang="ru-RU" b="1" dirty="0">
              <a:solidFill>
                <a:srgbClr val="373753"/>
              </a:solidFill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b="1" dirty="0" smtClean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Рекомендации учителя .</a:t>
            </a:r>
            <a:endParaRPr lang="ru-RU" b="1" dirty="0">
              <a:solidFill>
                <a:srgbClr val="373753"/>
              </a:solidFill>
              <a:latin typeface="Times New Roman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b="1" dirty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Расписание </a:t>
            </a:r>
            <a:r>
              <a:rPr lang="ru-RU" b="1" dirty="0" smtClean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ВПР.</a:t>
            </a:r>
            <a:endParaRPr lang="ru-RU" b="1" dirty="0">
              <a:solidFill>
                <a:srgbClr val="373753"/>
              </a:solidFill>
              <a:latin typeface="Times New Roman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b="1" dirty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График консультативных занятий.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b="1" dirty="0">
                <a:solidFill>
                  <a:srgbClr val="373753"/>
                </a:solidFill>
                <a:latin typeface="Times New Roman"/>
                <a:ea typeface="Times New Roman"/>
                <a:cs typeface="Times New Roman"/>
              </a:rPr>
              <a:t>Список литературы и адреса сайтов</a:t>
            </a:r>
            <a:endParaRPr lang="ru-RU" b="1" dirty="0">
              <a:solidFill>
                <a:srgbClr val="3737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72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86" y="259162"/>
            <a:ext cx="6455582" cy="816562"/>
          </a:xfrm>
        </p:spPr>
        <p:txBody>
          <a:bodyPr/>
          <a:lstStyle/>
          <a:p>
            <a:r>
              <a:rPr lang="ru-RU" sz="2800" b="1" dirty="0">
                <a:solidFill>
                  <a:srgbClr val="373753"/>
                </a:solidFill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ru-RU" sz="2800" b="1" dirty="0" smtClean="0">
                <a:solidFill>
                  <a:srgbClr val="373753"/>
                </a:solidFill>
                <a:latin typeface="Times New Roman" pitchFamily="18" charset="0"/>
                <a:cs typeface="Times New Roman" pitchFamily="18" charset="0"/>
              </a:rPr>
              <a:t>ПОДГОТОВКИ К </a:t>
            </a:r>
            <a:r>
              <a:rPr lang="ru-RU" sz="2800" b="1" dirty="0">
                <a:solidFill>
                  <a:srgbClr val="373753"/>
                </a:solidFill>
                <a:latin typeface="Times New Roman" pitchFamily="18" charset="0"/>
                <a:cs typeface="Times New Roman" pitchFamily="18" charset="0"/>
              </a:rPr>
              <a:t>ВПР</a:t>
            </a:r>
            <a:endParaRPr lang="ru-RU" sz="2800" b="1" dirty="0">
              <a:solidFill>
                <a:srgbClr val="373753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6517" y="2077112"/>
            <a:ext cx="8229600" cy="1828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8000" dirty="0"/>
              <a:t>      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1212752" y="1282398"/>
            <a:ext cx="6404901" cy="1333366"/>
            <a:chOff x="411078" y="-130936"/>
            <a:chExt cx="6404901" cy="1333366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411078" y="71516"/>
              <a:ext cx="6404901" cy="113091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502126" y="-130936"/>
              <a:ext cx="6294487" cy="10205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7742" tIns="0" rIns="217742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1" kern="1200" dirty="0" smtClean="0"/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rgbClr val="373753"/>
                  </a:solidFill>
                </a:rPr>
                <a:t>Выписать перечень планируемых результатов по предмету.</a:t>
              </a:r>
              <a:endParaRPr lang="ru-RU" sz="2000" b="1" kern="1200" dirty="0">
                <a:solidFill>
                  <a:srgbClr val="373753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303800" y="2422223"/>
            <a:ext cx="6451073" cy="1385926"/>
            <a:chOff x="447968" y="1594878"/>
            <a:chExt cx="6348434" cy="1385926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447968" y="1898321"/>
              <a:ext cx="6331121" cy="108248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6"/>
            <p:cNvSpPr/>
            <p:nvPr/>
          </p:nvSpPr>
          <p:spPr>
            <a:xfrm>
              <a:off x="570965" y="1594878"/>
              <a:ext cx="6225437" cy="9767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7742" tIns="0" rIns="217742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1" kern="1200" dirty="0" smtClean="0"/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1" dirty="0"/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rgbClr val="373753"/>
                  </a:solidFill>
                </a:rPr>
                <a:t>Подобрать несколько заданий для проверки того, на сколько усвоен предмет. </a:t>
              </a:r>
              <a:endParaRPr lang="ru-RU" sz="2000" b="1" kern="1200" dirty="0">
                <a:solidFill>
                  <a:srgbClr val="373753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340410" y="3906935"/>
            <a:ext cx="6392183" cy="1073329"/>
            <a:chOff x="411078" y="2665074"/>
            <a:chExt cx="6392183" cy="107332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411078" y="2665074"/>
              <a:ext cx="6392183" cy="107332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8"/>
            <p:cNvSpPr/>
            <p:nvPr/>
          </p:nvSpPr>
          <p:spPr>
            <a:xfrm>
              <a:off x="463474" y="2717470"/>
              <a:ext cx="6287391" cy="9685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7742" tIns="0" rIns="217742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rgbClr val="373753"/>
                  </a:solidFill>
                </a:rPr>
                <a:t>Провести повторение по разделам учебной предметной программы.</a:t>
              </a:r>
              <a:endParaRPr lang="ru-RU" sz="2000" b="1" kern="1200" dirty="0">
                <a:solidFill>
                  <a:srgbClr val="373753"/>
                </a:solidFill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303801" y="4982442"/>
            <a:ext cx="6465402" cy="1758926"/>
            <a:chOff x="411078" y="3928484"/>
            <a:chExt cx="6330603" cy="120331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411078" y="3928484"/>
              <a:ext cx="6330603" cy="120331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10"/>
            <p:cNvSpPr/>
            <p:nvPr/>
          </p:nvSpPr>
          <p:spPr>
            <a:xfrm>
              <a:off x="469819" y="3987225"/>
              <a:ext cx="6213121" cy="10858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7742" tIns="0" rIns="217742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rgbClr val="373753"/>
                  </a:solidFill>
                </a:rPr>
                <a:t>Выполнить несколько проверочных работ на все разделы программы, вместе обсуждать возможные стратегии выполнения работы, особенности  формулировок заданий и т. д.</a:t>
              </a:r>
              <a:endParaRPr lang="ru-RU" sz="2000" b="1" kern="1200" dirty="0">
                <a:solidFill>
                  <a:srgbClr val="37375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1572" y="277813"/>
            <a:ext cx="4405228" cy="1139825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bg2"/>
                </a:solidFill>
              </a:rPr>
              <a:t>В помощь учителю и учащимся</a:t>
            </a:r>
            <a:endParaRPr lang="ru-RU" sz="2800" b="1" dirty="0">
              <a:solidFill>
                <a:schemeClr val="bg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92" y="166713"/>
            <a:ext cx="3920680" cy="392068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924944"/>
            <a:ext cx="3600400" cy="36004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090" y="2564904"/>
            <a:ext cx="2276808" cy="338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58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436096" y="0"/>
            <a:ext cx="3707904" cy="2636912"/>
          </a:xfrm>
        </p:spPr>
        <p:txBody>
          <a:bodyPr/>
          <a:lstStyle/>
          <a:p>
            <a:pPr algn="ctr"/>
            <a:r>
              <a:rPr lang="ru-RU" sz="1800" dirty="0" err="1" smtClean="0">
                <a:solidFill>
                  <a:schemeClr val="tx1"/>
                </a:solidFill>
              </a:rPr>
              <a:t>Дистант</a:t>
            </a:r>
            <a:r>
              <a:rPr lang="ru-RU" sz="1800" dirty="0" smtClean="0">
                <a:solidFill>
                  <a:schemeClr val="tx1"/>
                </a:solidFill>
              </a:rPr>
              <a:t> вносит свои коррективы, поэтому учащиеся плохо владеют практическими навыками в проведении практических работ.  </a:t>
            </a: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Поэтому задание 7 вызывает затруднения у учащихся.</a:t>
            </a:r>
            <a:br>
              <a:rPr lang="ru-RU" sz="1800" dirty="0" smtClean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67" y="1340768"/>
            <a:ext cx="4568850" cy="5400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5091656" cy="351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51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755576" y="1600200"/>
            <a:ext cx="7931224" cy="4530725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/>
              <a:t>На этапе изучения нового материала предлагаю в качестве проблемного вопроса задания из текстов ВПР и позже, уже при закреплении, вновь возвращаюсь к нему. Для поиска способа решения  учебной задачи привлекаю такие формы деятельности: беседа, самостоятельная работа с книгой, групповая работа или работа в парах. </a:t>
            </a:r>
            <a:endParaRPr lang="ru-RU" sz="1600" dirty="0" smtClean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У</a:t>
            </a:r>
            <a:r>
              <a:rPr lang="ru-RU" sz="1600" dirty="0" smtClean="0"/>
              <a:t> </a:t>
            </a:r>
            <a:r>
              <a:rPr lang="ru-RU" sz="1600" dirty="0"/>
              <a:t>учащихся на уроках химии должны сформироваться умения решать расчетные задачи</a:t>
            </a:r>
            <a:r>
              <a:rPr lang="ru-RU" sz="1600" dirty="0" smtClean="0"/>
              <a:t>. </a:t>
            </a:r>
            <a:r>
              <a:rPr lang="ru-RU" sz="1600" dirty="0"/>
              <a:t>Мы используем алгоритмы, которые позволяют с уровня решения задач по образцу переходить на уровень решения нестандартных, усложненных, требующих творческого подхода к </a:t>
            </a:r>
            <a:r>
              <a:rPr lang="ru-RU" sz="1600" dirty="0" smtClean="0"/>
              <a:t>решению</a:t>
            </a:r>
            <a:r>
              <a:rPr lang="ru-RU" sz="1600" dirty="0"/>
              <a:t>, </a:t>
            </a:r>
            <a:r>
              <a:rPr lang="ru-RU" sz="1600" dirty="0" smtClean="0"/>
              <a:t>задач.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Проводятся </a:t>
            </a:r>
            <a:r>
              <a:rPr lang="ru-RU" sz="1600" dirty="0"/>
              <a:t> </a:t>
            </a:r>
            <a:r>
              <a:rPr lang="ru-RU" sz="1600" dirty="0" smtClean="0"/>
              <a:t>уроки </a:t>
            </a:r>
            <a:r>
              <a:rPr lang="ru-RU" sz="1600" dirty="0"/>
              <a:t>систематизации и обобщения </a:t>
            </a:r>
            <a:r>
              <a:rPr lang="ru-RU" sz="1600" dirty="0" smtClean="0"/>
              <a:t>знаний, которые позволяют </a:t>
            </a:r>
            <a:r>
              <a:rPr lang="ru-RU" sz="1600" dirty="0"/>
              <a:t>осуществить поурочный контроль, самоконтроль деятельности учащихся, обеспечивают развитие рефлексии и </a:t>
            </a:r>
            <a:r>
              <a:rPr lang="ru-RU" sz="1600" dirty="0" smtClean="0"/>
              <a:t>самоорганизации.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46117" y="764704"/>
            <a:ext cx="5647765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 Изучение нового материала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/>
          <a:lstStyle/>
          <a:p>
            <a:r>
              <a:rPr lang="ru-RU" sz="2800" b="1" dirty="0" smtClean="0">
                <a:solidFill>
                  <a:srgbClr val="373753"/>
                </a:solidFill>
              </a:rPr>
              <a:t>Этап Повторение</a:t>
            </a:r>
            <a:r>
              <a:rPr lang="ru-RU" sz="2800" b="1" dirty="0">
                <a:solidFill>
                  <a:srgbClr val="373753"/>
                </a:solidFill>
              </a:rPr>
              <a:t>, закрепление знаний</a:t>
            </a:r>
            <a:r>
              <a:rPr lang="ru-RU" sz="2800" b="1" dirty="0" smtClean="0">
                <a:solidFill>
                  <a:srgbClr val="373753"/>
                </a:solidFill>
              </a:rPr>
              <a:t>.</a:t>
            </a:r>
            <a:endParaRPr lang="ru-RU" sz="2800" dirty="0">
              <a:solidFill>
                <a:srgbClr val="373753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75240" cy="4530725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/>
              <a:t>У</a:t>
            </a:r>
            <a:r>
              <a:rPr lang="ru-RU" sz="1600" dirty="0" smtClean="0"/>
              <a:t>чащиеся</a:t>
            </a:r>
            <a:r>
              <a:rPr lang="ru-RU" sz="1600" dirty="0"/>
              <a:t>  обязательно работают с заданиями </a:t>
            </a:r>
            <a:r>
              <a:rPr lang="ru-RU" sz="1600" dirty="0" smtClean="0"/>
              <a:t>из </a:t>
            </a:r>
            <a:r>
              <a:rPr lang="ru-RU" sz="1600" dirty="0"/>
              <a:t>ВПР по определенной теме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 </a:t>
            </a:r>
            <a:r>
              <a:rPr lang="ru-RU" sz="1600" dirty="0"/>
              <a:t>Создаю для уроков карточки с заданиями из текстов ВПР прошлых лет по данным темам и предлагаю их для решения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1600" dirty="0" smtClean="0"/>
              <a:t>Фиксирую, </a:t>
            </a:r>
            <a:r>
              <a:rPr lang="ru-RU" sz="1600" dirty="0"/>
              <a:t>с какими заданиями базового и повышенного уровня ученики не справились, и если </a:t>
            </a:r>
            <a:r>
              <a:rPr lang="ru-RU" sz="1600" dirty="0" smtClean="0"/>
              <a:t>номера </a:t>
            </a:r>
            <a:r>
              <a:rPr lang="ru-RU" sz="1600" dirty="0"/>
              <a:t>заданий часто повторяются, то </a:t>
            </a:r>
            <a:r>
              <a:rPr lang="ru-RU" sz="1600" dirty="0" smtClean="0"/>
              <a:t>отрабатываю </a:t>
            </a:r>
            <a:r>
              <a:rPr lang="ru-RU" sz="1600" dirty="0"/>
              <a:t>«западающую» тему и корректирую план </a:t>
            </a:r>
            <a:r>
              <a:rPr lang="ru-RU" sz="1600" dirty="0" smtClean="0"/>
              <a:t>урока. </a:t>
            </a:r>
            <a:r>
              <a:rPr lang="ru-RU" sz="1600" dirty="0"/>
              <a:t>Если ошибка встречается часто только у одного ученика, то </a:t>
            </a:r>
            <a:r>
              <a:rPr lang="ru-RU" sz="1600" dirty="0" smtClean="0"/>
              <a:t>работаем индивидуально. Такая </a:t>
            </a:r>
            <a:r>
              <a:rPr lang="ru-RU" sz="1600" dirty="0"/>
              <a:t>работа дает позитивные результаты.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177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72" y="1212525"/>
            <a:ext cx="4190476" cy="196190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3898776" cy="702915"/>
          </a:xfrm>
        </p:spPr>
        <p:txBody>
          <a:bodyPr/>
          <a:lstStyle/>
          <a:p>
            <a:r>
              <a:rPr lang="ru-RU" sz="2800" b="1" dirty="0" smtClean="0">
                <a:solidFill>
                  <a:srgbClr val="373753"/>
                </a:solidFill>
              </a:rPr>
              <a:t>Варианты заданий</a:t>
            </a:r>
            <a:endParaRPr lang="ru-RU" sz="2800" b="1" dirty="0">
              <a:solidFill>
                <a:srgbClr val="373753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717032"/>
            <a:ext cx="3441848" cy="258138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1" y="3356992"/>
            <a:ext cx="4160010" cy="31200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369" y="659804"/>
            <a:ext cx="3966567" cy="292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11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77813"/>
            <a:ext cx="6563072" cy="1139825"/>
          </a:xfrm>
        </p:spPr>
        <p:txBody>
          <a:bodyPr/>
          <a:lstStyle/>
          <a:p>
            <a:r>
              <a:rPr lang="ru-RU" sz="2800" b="1" dirty="0">
                <a:solidFill>
                  <a:srgbClr val="373753"/>
                </a:solidFill>
              </a:rPr>
              <a:t>У</a:t>
            </a:r>
            <a:r>
              <a:rPr lang="ru-RU" sz="2800" b="1" dirty="0" smtClean="0">
                <a:solidFill>
                  <a:srgbClr val="373753"/>
                </a:solidFill>
              </a:rPr>
              <a:t>спех заключается </a:t>
            </a:r>
            <a:endParaRPr lang="ru-RU" sz="2800" b="1" dirty="0">
              <a:solidFill>
                <a:srgbClr val="373753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6995120" cy="4530725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/>
              <a:t>-в отборе форм и методов, способствующих повышению эффективности обучения химии</a:t>
            </a:r>
            <a:r>
              <a:rPr lang="ru-RU" sz="1600" dirty="0" smtClean="0"/>
              <a:t>;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-в разработке </a:t>
            </a:r>
            <a:r>
              <a:rPr lang="ru-RU" sz="1600" dirty="0" err="1"/>
              <a:t>разноуровневых</a:t>
            </a:r>
            <a:r>
              <a:rPr lang="ru-RU" sz="1600" dirty="0"/>
              <a:t> заданий, конспектов уроков и предметных курсов с включением материалов ВПР базового, повышенного и высокого уровней сложности, требующих включения в работу репродуктивного, частично поискового, исследовательского и эвристического способов познавательной деятельности</a:t>
            </a:r>
            <a:r>
              <a:rPr lang="ru-RU" sz="1600" dirty="0" smtClean="0"/>
              <a:t>;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-в использовании тестов, включающих закрытые и открытые задания, которые позволяют выявить (контролировать) и оценить уровень владения школьниками материалом темы.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307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</p:spPr>
        <p:txBody>
          <a:bodyPr/>
          <a:lstStyle/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84313"/>
            <a:ext cx="8229600" cy="2808783"/>
          </a:xfrm>
        </p:spPr>
        <p:txBody>
          <a:bodyPr/>
          <a:lstStyle/>
          <a:p>
            <a:pPr>
              <a:buNone/>
            </a:pPr>
            <a:r>
              <a:rPr lang="ru-RU" dirty="0"/>
              <a:t> </a:t>
            </a:r>
            <a:endParaRPr lang="ru-RU" sz="2400" b="1" dirty="0">
              <a:solidFill>
                <a:srgbClr val="3737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1463270"/>
            <a:ext cx="4572000" cy="5203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Успехов Вам, коллеги!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994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ровень">
  <a:themeElements>
    <a:clrScheme name="Уровень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Уровень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Уровень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ровень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ровень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308</TotalTime>
  <Words>358</Words>
  <Application>Microsoft Office PowerPoint</Application>
  <PresentationFormat>Экран (4:3)</PresentationFormat>
  <Paragraphs>63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Calibri</vt:lpstr>
      <vt:lpstr>Garamond</vt:lpstr>
      <vt:lpstr>Times New Roman</vt:lpstr>
      <vt:lpstr>Verdana</vt:lpstr>
      <vt:lpstr>Wingdings</vt:lpstr>
      <vt:lpstr>Уровень</vt:lpstr>
      <vt:lpstr>Система работы по подготовке к проведению ВПР по химии</vt:lpstr>
      <vt:lpstr>Цели ВПР</vt:lpstr>
      <vt:lpstr>Структура проверочной работы</vt:lpstr>
      <vt:lpstr>Типы заданий</vt:lpstr>
      <vt:lpstr>Презентация PowerPoint</vt:lpstr>
      <vt:lpstr>АЛГОРИТМ ПОДГОТОВКИ К ВПР</vt:lpstr>
      <vt:lpstr>В помощь учителю и учащимся</vt:lpstr>
      <vt:lpstr>Дистант вносит свои коррективы, поэтому учащиеся плохо владеют практическими навыками в проведении практических работ.   Поэтому задание 7 вызывает затруднения у учащихся. </vt:lpstr>
      <vt:lpstr>Презентация PowerPoint</vt:lpstr>
      <vt:lpstr>Этап Повторение, закрепление знаний.</vt:lpstr>
      <vt:lpstr>Варианты заданий</vt:lpstr>
      <vt:lpstr>Успех заключается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Professional</dc:creator>
  <cp:lastModifiedBy>User Windows</cp:lastModifiedBy>
  <cp:revision>24</cp:revision>
  <dcterms:created xsi:type="dcterms:W3CDTF">1601-01-01T00:00:00Z</dcterms:created>
  <dcterms:modified xsi:type="dcterms:W3CDTF">2022-02-24T16:07:05Z</dcterms:modified>
</cp:coreProperties>
</file>