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23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61"/>
    <p:restoredTop sz="94660"/>
  </p:normalViewPr>
  <p:slideViewPr>
    <p:cSldViewPr snapToGrid="0">
      <p:cViewPr varScale="1">
        <p:scale>
          <a:sx n="74" d="100"/>
          <a:sy n="74" d="100"/>
        </p:scale>
        <p:origin x="-1122" y="-90"/>
      </p:cViewPr>
      <p:guideLst>
        <p:guide orient="horz" pos="2159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 ч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&lt; 1 ур</c:v>
                </c:pt>
                <c:pt idx="1">
                  <c:v>1-2 ур</c:v>
                </c:pt>
                <c:pt idx="2">
                  <c:v>3-4 ур</c:v>
                </c:pt>
                <c:pt idx="3">
                  <c:v>5-6 ур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15.7</c:v>
                </c:pt>
                <c:pt idx="1">
                  <c:v>52.8</c:v>
                </c:pt>
                <c:pt idx="2">
                  <c:v>27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IV ч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&lt; 1 ур</c:v>
                </c:pt>
                <c:pt idx="1">
                  <c:v>1-2 ур</c:v>
                </c:pt>
                <c:pt idx="2">
                  <c:v>3-4 ур</c:v>
                </c:pt>
                <c:pt idx="3">
                  <c:v>5-6 ур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16.8</c:v>
                </c:pt>
                <c:pt idx="1">
                  <c:v>51.7</c:v>
                </c:pt>
                <c:pt idx="2">
                  <c:v>30.3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94560"/>
        <c:axId val="4996096"/>
      </c:barChart>
      <c:catAx>
        <c:axId val="4994560"/>
        <c:scaling>
          <c:orientation val="minMax"/>
        </c:scaling>
        <c:delete val="0"/>
        <c:axPos val="b"/>
        <c:majorTickMark val="out"/>
        <c:minorTickMark val="none"/>
        <c:tickLblPos val="nextTo"/>
        <c:crossAx val="4996096"/>
        <c:crosses val="autoZero"/>
        <c:auto val="1"/>
        <c:lblAlgn val="ctr"/>
        <c:lblOffset val="100"/>
        <c:tickMarkSkip val="1"/>
        <c:noMultiLvlLbl val="0"/>
      </c:catAx>
      <c:valAx>
        <c:axId val="4996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994560"/>
        <c:crosses val="autoZero"/>
        <c:crossBetween val="between"/>
      </c:valAx>
      <c:spPr>
        <a:noFill/>
        <a:ln w="9525" cap="flat" cmpd="sng" algn="ctr">
          <a:noFill/>
          <a:prstDash val="solid"/>
          <a:round/>
        </a:ln>
      </c:spPr>
    </c:plotArea>
    <c:legend>
      <c:legendPos val="r"/>
      <c:layout/>
      <c:overlay val="0"/>
    </c:legend>
    <c:plotVisOnly val="1"/>
    <c:dispBlanksAs val="gap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 ч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&lt; 1 ур</c:v>
                </c:pt>
                <c:pt idx="1">
                  <c:v>1-2 ур</c:v>
                </c:pt>
                <c:pt idx="2">
                  <c:v>3-4 ур</c:v>
                </c:pt>
                <c:pt idx="3">
                  <c:v>5-6 ур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32.6</c:v>
                </c:pt>
                <c:pt idx="1">
                  <c:v>40.4</c:v>
                </c:pt>
                <c:pt idx="2">
                  <c:v>27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II ч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&lt; 1 ур</c:v>
                </c:pt>
                <c:pt idx="1">
                  <c:v>1-2 ур</c:v>
                </c:pt>
                <c:pt idx="2">
                  <c:v>3-4 ур</c:v>
                </c:pt>
                <c:pt idx="3">
                  <c:v>5-6 ур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19.100000000000001</c:v>
                </c:pt>
                <c:pt idx="1">
                  <c:v>47.3</c:v>
                </c:pt>
                <c:pt idx="2">
                  <c:v>29.2</c:v>
                </c:pt>
                <c:pt idx="3">
                  <c:v>4.4000000000000004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41536"/>
        <c:axId val="5043328"/>
      </c:barChart>
      <c:catAx>
        <c:axId val="5041536"/>
        <c:scaling>
          <c:orientation val="minMax"/>
        </c:scaling>
        <c:delete val="0"/>
        <c:axPos val="b"/>
        <c:majorTickMark val="out"/>
        <c:minorTickMark val="none"/>
        <c:tickLblPos val="nextTo"/>
        <c:crossAx val="5043328"/>
        <c:crosses val="autoZero"/>
        <c:auto val="1"/>
        <c:lblAlgn val="ctr"/>
        <c:lblOffset val="100"/>
        <c:tickMarkSkip val="1"/>
        <c:noMultiLvlLbl val="0"/>
      </c:catAx>
      <c:valAx>
        <c:axId val="5043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041536"/>
        <c:crosses val="autoZero"/>
        <c:crossBetween val="between"/>
      </c:valAx>
      <c:spPr>
        <a:noFill/>
        <a:ln w="9525" cap="flat" cmpd="sng" algn="ctr">
          <a:noFill/>
          <a:prstDash val="solid"/>
          <a:round/>
        </a:ln>
      </c:spPr>
    </c:plotArea>
    <c:legend>
      <c:legendPos val="r"/>
      <c:layout/>
      <c:overlay val="0"/>
    </c:legend>
    <c:plotVisOnly val="1"/>
    <c:dispBlanksAs val="gap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III ч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&lt; 1 ур</c:v>
                </c:pt>
                <c:pt idx="1">
                  <c:v>1-2 ур</c:v>
                </c:pt>
                <c:pt idx="2">
                  <c:v>3-4 ур</c:v>
                </c:pt>
                <c:pt idx="3">
                  <c:v>5-6 ур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28.1</c:v>
                </c:pt>
                <c:pt idx="1">
                  <c:v>39.299999999999997</c:v>
                </c:pt>
                <c:pt idx="2">
                  <c:v>27.1</c:v>
                </c:pt>
                <c:pt idx="3">
                  <c:v>5.5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IV ч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&lt; 1 ур</c:v>
                </c:pt>
                <c:pt idx="1">
                  <c:v>1-2 ур</c:v>
                </c:pt>
                <c:pt idx="2">
                  <c:v>3-4 ур</c:v>
                </c:pt>
                <c:pt idx="3">
                  <c:v>5-6 ур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21.5</c:v>
                </c:pt>
                <c:pt idx="1">
                  <c:v>40.4</c:v>
                </c:pt>
                <c:pt idx="2">
                  <c:v>31.5</c:v>
                </c:pt>
                <c:pt idx="3">
                  <c:v>6.6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156928"/>
        <c:axId val="36158464"/>
      </c:barChart>
      <c:catAx>
        <c:axId val="36156928"/>
        <c:scaling>
          <c:orientation val="minMax"/>
        </c:scaling>
        <c:delete val="0"/>
        <c:axPos val="b"/>
        <c:majorTickMark val="out"/>
        <c:minorTickMark val="none"/>
        <c:tickLblPos val="nextTo"/>
        <c:crossAx val="36158464"/>
        <c:crosses val="autoZero"/>
        <c:auto val="1"/>
        <c:lblAlgn val="ctr"/>
        <c:lblOffset val="100"/>
        <c:tickMarkSkip val="1"/>
        <c:noMultiLvlLbl val="0"/>
      </c:catAx>
      <c:valAx>
        <c:axId val="36158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156928"/>
        <c:crosses val="autoZero"/>
        <c:crossBetween val="between"/>
      </c:valAx>
      <c:spPr>
        <a:noFill/>
        <a:ln w="9525" cap="flat" cmpd="sng" algn="ctr">
          <a:noFill/>
          <a:prstDash val="solid"/>
          <a:round/>
        </a:ln>
      </c:spPr>
    </c:plotArea>
    <c:legend>
      <c:legendPos val="r"/>
      <c:layout/>
      <c:overlay val="0"/>
    </c:legend>
    <c:plotVisOnly val="1"/>
    <c:dispBlanksAs val="gap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III ч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&lt; 1 ур</c:v>
                </c:pt>
                <c:pt idx="1">
                  <c:v>1-2 ур</c:v>
                </c:pt>
                <c:pt idx="2">
                  <c:v>3-4 ур</c:v>
                </c:pt>
                <c:pt idx="3">
                  <c:v>5-6 ур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14.6</c:v>
                </c:pt>
                <c:pt idx="1">
                  <c:v>45.1</c:v>
                </c:pt>
                <c:pt idx="2">
                  <c:v>35.9</c:v>
                </c:pt>
                <c:pt idx="3">
                  <c:v>4.4000000000000004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IV ч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&lt; 1 ур</c:v>
                </c:pt>
                <c:pt idx="1">
                  <c:v>1-2 ур</c:v>
                </c:pt>
                <c:pt idx="2">
                  <c:v>3-4 ур</c:v>
                </c:pt>
                <c:pt idx="3">
                  <c:v>5-6 ур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13.5</c:v>
                </c:pt>
                <c:pt idx="1">
                  <c:v>56.6</c:v>
                </c:pt>
                <c:pt idx="2">
                  <c:v>33.700000000000003</c:v>
                </c:pt>
                <c:pt idx="3">
                  <c:v>2.2000000000000002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322688"/>
        <c:axId val="36324480"/>
      </c:barChart>
      <c:catAx>
        <c:axId val="36322688"/>
        <c:scaling>
          <c:orientation val="minMax"/>
        </c:scaling>
        <c:delete val="0"/>
        <c:axPos val="b"/>
        <c:majorTickMark val="out"/>
        <c:minorTickMark val="none"/>
        <c:tickLblPos val="nextTo"/>
        <c:crossAx val="36324480"/>
        <c:crosses val="autoZero"/>
        <c:auto val="1"/>
        <c:lblAlgn val="ctr"/>
        <c:lblOffset val="100"/>
        <c:tickMarkSkip val="1"/>
        <c:noMultiLvlLbl val="0"/>
      </c:catAx>
      <c:valAx>
        <c:axId val="36324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322688"/>
        <c:crosses val="autoZero"/>
        <c:crossBetween val="between"/>
      </c:valAx>
      <c:spPr>
        <a:noFill/>
        <a:ln w="9525" cap="flat" cmpd="sng" algn="ctr">
          <a:noFill/>
          <a:prstDash val="solid"/>
          <a:round/>
        </a:ln>
      </c:spPr>
    </c:plotArea>
    <c:legend>
      <c:legendPos val="r"/>
      <c:layout/>
      <c:overlay val="0"/>
    </c:legend>
    <c:plotVisOnly val="1"/>
    <c:dispBlanksAs val="gap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8 классы</c:v>
                </c:pt>
              </c:strCache>
            </c:strRef>
          </c:tx>
          <c:invertIfNegative val="0"/>
          <c:cat>
            <c:strRef>
              <c:f>Sheet1!$A$2:$A$17</c:f>
              <c:strCache>
                <c:ptCount val="16"/>
                <c:pt idx="0">
                  <c:v>МГ &lt; 1</c:v>
                </c:pt>
                <c:pt idx="1">
                  <c:v>ЧГ &lt; 1</c:v>
                </c:pt>
                <c:pt idx="2">
                  <c:v>ЕНГ &lt; 1 </c:v>
                </c:pt>
                <c:pt idx="3">
                  <c:v>КМ &lt; 1</c:v>
                </c:pt>
                <c:pt idx="4">
                  <c:v>МГ 1-2</c:v>
                </c:pt>
                <c:pt idx="5">
                  <c:v>ЧГ 1-2</c:v>
                </c:pt>
                <c:pt idx="6">
                  <c:v>ЕНГ  1-2</c:v>
                </c:pt>
                <c:pt idx="7">
                  <c:v>КМ 1-2</c:v>
                </c:pt>
                <c:pt idx="8">
                  <c:v>МГ 3-4</c:v>
                </c:pt>
                <c:pt idx="9">
                  <c:v>ЧГ 3-4</c:v>
                </c:pt>
                <c:pt idx="10">
                  <c:v>ЕНГ 3-4</c:v>
                </c:pt>
                <c:pt idx="11">
                  <c:v>КМ 3-4</c:v>
                </c:pt>
                <c:pt idx="12">
                  <c:v>МГ 5-6</c:v>
                </c:pt>
                <c:pt idx="13">
                  <c:v>ЧГ 5-6</c:v>
                </c:pt>
                <c:pt idx="14">
                  <c:v>ЕНГ 5-6</c:v>
                </c:pt>
                <c:pt idx="15">
                  <c:v>КМ 5-6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16.8</c:v>
                </c:pt>
                <c:pt idx="1">
                  <c:v>19.100000000000001</c:v>
                </c:pt>
                <c:pt idx="2">
                  <c:v>21.5</c:v>
                </c:pt>
                <c:pt idx="3">
                  <c:v>13.5</c:v>
                </c:pt>
                <c:pt idx="4">
                  <c:v>51.7</c:v>
                </c:pt>
                <c:pt idx="5">
                  <c:v>47.3</c:v>
                </c:pt>
                <c:pt idx="6">
                  <c:v>40.4</c:v>
                </c:pt>
                <c:pt idx="7">
                  <c:v>50.6</c:v>
                </c:pt>
                <c:pt idx="8">
                  <c:v>30.3</c:v>
                </c:pt>
                <c:pt idx="9">
                  <c:v>29.2</c:v>
                </c:pt>
                <c:pt idx="10">
                  <c:v>31.5</c:v>
                </c:pt>
                <c:pt idx="11">
                  <c:v>33.700000000000003</c:v>
                </c:pt>
                <c:pt idx="12">
                  <c:v>1.2</c:v>
                </c:pt>
                <c:pt idx="13">
                  <c:v>4.4000000000000004</c:v>
                </c:pt>
                <c:pt idx="14">
                  <c:v>6.6</c:v>
                </c:pt>
                <c:pt idx="15">
                  <c:v>2.2000000000000002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9 классы</c:v>
                </c:pt>
              </c:strCache>
            </c:strRef>
          </c:tx>
          <c:invertIfNegative val="0"/>
          <c:cat>
            <c:strRef>
              <c:f>Sheet1!$A$2:$A$17</c:f>
              <c:strCache>
                <c:ptCount val="16"/>
                <c:pt idx="0">
                  <c:v>МГ &lt; 1</c:v>
                </c:pt>
                <c:pt idx="1">
                  <c:v>ЧГ &lt; 1</c:v>
                </c:pt>
                <c:pt idx="2">
                  <c:v>ЕНГ &lt; 1 </c:v>
                </c:pt>
                <c:pt idx="3">
                  <c:v>КМ &lt; 1</c:v>
                </c:pt>
                <c:pt idx="4">
                  <c:v>МГ 1-2</c:v>
                </c:pt>
                <c:pt idx="5">
                  <c:v>ЧГ 1-2</c:v>
                </c:pt>
                <c:pt idx="6">
                  <c:v>ЕНГ  1-2</c:v>
                </c:pt>
                <c:pt idx="7">
                  <c:v>КМ 1-2</c:v>
                </c:pt>
                <c:pt idx="8">
                  <c:v>МГ 3-4</c:v>
                </c:pt>
                <c:pt idx="9">
                  <c:v>ЧГ 3-4</c:v>
                </c:pt>
                <c:pt idx="10">
                  <c:v>ЕНГ 3-4</c:v>
                </c:pt>
                <c:pt idx="11">
                  <c:v>КМ 3-4</c:v>
                </c:pt>
                <c:pt idx="12">
                  <c:v>МГ 5-6</c:v>
                </c:pt>
                <c:pt idx="13">
                  <c:v>ЧГ 5-6</c:v>
                </c:pt>
                <c:pt idx="14">
                  <c:v>ЕНГ 5-6</c:v>
                </c:pt>
                <c:pt idx="15">
                  <c:v>КМ 5-6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17.2</c:v>
                </c:pt>
                <c:pt idx="1">
                  <c:v>10</c:v>
                </c:pt>
                <c:pt idx="2">
                  <c:v>2.8</c:v>
                </c:pt>
                <c:pt idx="3">
                  <c:v>7.1</c:v>
                </c:pt>
                <c:pt idx="4">
                  <c:v>41.4</c:v>
                </c:pt>
                <c:pt idx="5">
                  <c:v>44.4</c:v>
                </c:pt>
                <c:pt idx="6">
                  <c:v>42.9</c:v>
                </c:pt>
                <c:pt idx="7">
                  <c:v>34.5</c:v>
                </c:pt>
                <c:pt idx="8">
                  <c:v>35.799999999999997</c:v>
                </c:pt>
                <c:pt idx="9">
                  <c:v>37.200000000000003</c:v>
                </c:pt>
                <c:pt idx="10">
                  <c:v>38.6</c:v>
                </c:pt>
                <c:pt idx="11">
                  <c:v>44.2</c:v>
                </c:pt>
                <c:pt idx="12">
                  <c:v>5.6</c:v>
                </c:pt>
                <c:pt idx="13">
                  <c:v>8.4</c:v>
                </c:pt>
                <c:pt idx="14">
                  <c:v>15.7</c:v>
                </c:pt>
                <c:pt idx="15">
                  <c:v>14.2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273536"/>
        <c:axId val="36283520"/>
      </c:barChart>
      <c:catAx>
        <c:axId val="362735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19080000" vert="horz"/>
          <a:lstStyle/>
          <a:p>
            <a:pPr>
              <a:defRPr/>
            </a:pPr>
            <a:endParaRPr lang="ru-RU"/>
          </a:p>
        </c:txPr>
        <c:crossAx val="36283520"/>
        <c:crosses val="autoZero"/>
        <c:auto val="1"/>
        <c:lblAlgn val="ctr"/>
        <c:lblOffset val="100"/>
        <c:tickMarkSkip val="1"/>
        <c:noMultiLvlLbl val="0"/>
      </c:catAx>
      <c:valAx>
        <c:axId val="362835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273536"/>
        <c:crosses val="autoZero"/>
        <c:crossBetween val="between"/>
      </c:valAx>
      <c:spPr>
        <a:noFill/>
        <a:ln w="9525" cap="flat" cmpd="sng" algn="ctr">
          <a:noFill/>
          <a:prstDash val="solid"/>
          <a:round/>
        </a:ln>
      </c:spPr>
    </c:plotArea>
    <c:legend>
      <c:legendPos val="r"/>
      <c:layout/>
      <c:overlay val="0"/>
    </c:legend>
    <c:plotVisOnly val="1"/>
    <c:dispBlanksAs val="gap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1A3D5110-9FE0-496F-B26A-071D02F2DE37}" type="datetime1">
              <a:rPr lang="ru-RU" altLang="en-US"/>
              <a:pPr lvl="0">
                <a:defRPr/>
              </a:pPr>
              <a:t>30.10.2023</a:t>
            </a:fld>
            <a:endParaRPr lang="ru-RU" altLang="en-US"/>
          </a:p>
        </p:txBody>
      </p:sp>
      <p:sp>
        <p:nvSpPr>
          <p:cNvPr id="4" name="Образ слайда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5" name="Заметка к слайду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ru-RU" altLang="en-US"/>
              <a:t>Образец текста</a:t>
            </a:r>
          </a:p>
          <a:p>
            <a:pPr lvl="1">
              <a:defRPr/>
            </a:pPr>
            <a:r>
              <a:rPr lang="ru-RU" altLang="en-US"/>
              <a:t>Второй уровень</a:t>
            </a:r>
          </a:p>
          <a:p>
            <a:pPr lvl="2">
              <a:defRPr/>
            </a:pPr>
            <a:r>
              <a:rPr lang="ru-RU" altLang="en-US"/>
              <a:t>Третий уровень</a:t>
            </a:r>
          </a:p>
          <a:p>
            <a:pPr lvl="3">
              <a:defRPr/>
            </a:pPr>
            <a:r>
              <a:rPr lang="ru-RU" altLang="en-US"/>
              <a:t>Четвертый уровень</a:t>
            </a:r>
          </a:p>
          <a:p>
            <a:pPr lvl="4">
              <a:defRPr/>
            </a:pPr>
            <a:r>
              <a:rPr lang="ru-RU" altLang="en-US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9F4262C-968C-4EE9-8164-CE16364706B3}" type="slidenum">
              <a:rPr lang="ru-RU" altLang="en-US"/>
              <a:pPr lvl="0"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846002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4334" y="890351"/>
            <a:ext cx="6687403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7624" y="3370026"/>
            <a:ext cx="582538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27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07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0" y="890874"/>
            <a:ext cx="6732256" cy="2852737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410" y="3770599"/>
            <a:ext cx="6732256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485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6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071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386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310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036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970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197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403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книга2"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8EF5F458-6A3E-4B0B-AF47-FB9313319433}" type="datetime1">
              <a:rPr lang="ru-RU"/>
              <a:pPr lvl="0">
                <a:defRPr/>
              </a:pPr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DEF075B8-A22A-4273-A81F-F37386C1EEE7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7E1E00"/>
          </a:solidFill>
          <a:effectLst/>
          <a:latin typeface="Intro 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40745" y="706936"/>
            <a:ext cx="6702522" cy="2791732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ru-RU" altLang="en-US" b="1" dirty="0">
                <a:solidFill>
                  <a:schemeClr val="tx1"/>
                </a:solidFill>
              </a:rPr>
              <a:t>Система работы школы по формированию и оценке функциональной грамотности обучающихся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46180" y="3958606"/>
            <a:ext cx="3965811" cy="1655762"/>
          </a:xfrm>
        </p:spPr>
        <p:txBody>
          <a:bodyPr>
            <a:normAutofit fontScale="92500" lnSpcReduction="20000"/>
          </a:bodyPr>
          <a:lstStyle/>
          <a:p>
            <a:pPr algn="r">
              <a:defRPr/>
            </a:pPr>
            <a:r>
              <a:rPr lang="ru-RU" b="1">
                <a:latin typeface="Times New Roman"/>
                <a:cs typeface="Times New Roman"/>
              </a:rPr>
              <a:t>Подготовила </a:t>
            </a:r>
            <a:r>
              <a:rPr lang="ru-RU" altLang="en-US" b="1">
                <a:latin typeface="Times New Roman"/>
                <a:cs typeface="Times New Roman"/>
              </a:rPr>
              <a:t>Сальникова Инна Игорев</a:t>
            </a:r>
            <a:r>
              <a:rPr lang="ru-RU" b="1">
                <a:latin typeface="Times New Roman"/>
                <a:cs typeface="Times New Roman"/>
              </a:rPr>
              <a:t>на,</a:t>
            </a:r>
          </a:p>
          <a:p>
            <a:pPr algn="r">
              <a:defRPr/>
            </a:pPr>
            <a:r>
              <a:rPr lang="ru-RU" b="1">
                <a:latin typeface="Times New Roman"/>
                <a:cs typeface="Times New Roman"/>
              </a:rPr>
              <a:t>учитель </a:t>
            </a:r>
            <a:r>
              <a:rPr lang="ru-RU" altLang="en-US" b="1">
                <a:latin typeface="Times New Roman"/>
                <a:cs typeface="Times New Roman"/>
              </a:rPr>
              <a:t>физики и математики </a:t>
            </a:r>
          </a:p>
          <a:p>
            <a:pPr algn="r">
              <a:defRPr/>
            </a:pPr>
            <a:r>
              <a:rPr lang="ru-RU" altLang="en-US" b="1">
                <a:latin typeface="Times New Roman"/>
                <a:cs typeface="Times New Roman"/>
              </a:rPr>
              <a:t>ГБОУ СОШ “Оц” с</a:t>
            </a:r>
            <a:r>
              <a:rPr lang="en-US" altLang="ru-RU" b="1">
                <a:latin typeface="Times New Roman"/>
                <a:cs typeface="Times New Roman"/>
              </a:rPr>
              <a:t>.</a:t>
            </a:r>
            <a:r>
              <a:rPr lang="ru-RU" altLang="en-US" b="1">
                <a:latin typeface="Times New Roman"/>
                <a:cs typeface="Times New Roman"/>
              </a:rPr>
              <a:t> Богатое</a:t>
            </a:r>
            <a:r>
              <a:rPr lang="ru-RU" b="1">
                <a:latin typeface="Times New Roman"/>
                <a:cs typeface="Times New Roman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92817" y="848724"/>
            <a:ext cx="6732256" cy="3891442"/>
          </a:xfrm>
        </p:spPr>
        <p:txBody>
          <a:bodyPr>
            <a:normAutofit fontScale="32500" lnSpcReduction="20000"/>
          </a:bodyPr>
          <a:lstStyle/>
          <a:p>
            <a:pPr lvl="0" algn="l">
              <a:defRPr/>
            </a:pPr>
            <a:r>
              <a:rPr lang="ru-RU" sz="7076" dirty="0">
                <a:solidFill>
                  <a:schemeClr val="tx1"/>
                </a:solidFill>
                <a:latin typeface="Times New Roman"/>
                <a:cs typeface="Times New Roman"/>
              </a:rPr>
              <a:t>Отличительной чертой жизни современного общества является стремительно возрастающая изменчивость окружающего мира. Изменения затрагивают практически все стороны общественной жизни и в первую очередь систему образования, так как вхождение в постиндустриальное общество породило серьёзную  проблему – своевременно подготовить людей к новым условиям жизни и профессиональной деятельности, научить их самостоятельно действовать в этой среде, эффективно использовать ее возможности и защищаться от негативных воздействий.</a:t>
            </a:r>
            <a:endParaRPr lang="ru-RU" sz="44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lvl="0"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87410" y="525114"/>
            <a:ext cx="6732256" cy="1043029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ru-RU" b="1">
                <a:solidFill>
                  <a:schemeClr val="tx1"/>
                </a:solidFill>
              </a:rPr>
              <a:t>Функциональная грамотность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87410" y="1653933"/>
            <a:ext cx="6732256" cy="467518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altLang="en-US" sz="2200" dirty="0">
                <a:solidFill>
                  <a:schemeClr val="tx1"/>
                </a:solidFill>
                <a:latin typeface="Bahnschrift SemiBold"/>
              </a:rPr>
              <a:t>«Функционально грамотный человек</a:t>
            </a:r>
          </a:p>
          <a:p>
            <a:pPr algn="l">
              <a:defRPr/>
            </a:pPr>
            <a:r>
              <a:rPr lang="ru-RU" altLang="en-US" sz="2200" dirty="0">
                <a:solidFill>
                  <a:schemeClr val="tx1"/>
                </a:solidFill>
                <a:latin typeface="Bahnschrift SemiBold"/>
              </a:rPr>
              <a:t>— это человек, который способен</a:t>
            </a:r>
          </a:p>
          <a:p>
            <a:pPr algn="l">
              <a:defRPr/>
            </a:pPr>
            <a:r>
              <a:rPr lang="ru-RU" altLang="en-US" sz="2200" dirty="0">
                <a:solidFill>
                  <a:schemeClr val="tx1"/>
                </a:solidFill>
                <a:latin typeface="Bahnschrift SemiBold"/>
              </a:rPr>
              <a:t>использовать все постоянно приобретаемые в</a:t>
            </a:r>
          </a:p>
          <a:p>
            <a:pPr algn="l">
              <a:defRPr/>
            </a:pPr>
            <a:r>
              <a:rPr lang="ru-RU" altLang="en-US" sz="2200" dirty="0">
                <a:solidFill>
                  <a:schemeClr val="tx1"/>
                </a:solidFill>
                <a:latin typeface="Bahnschrift SemiBold"/>
              </a:rPr>
              <a:t>течение жизни знания, умения и навыки для</a:t>
            </a:r>
          </a:p>
          <a:p>
            <a:pPr algn="l">
              <a:defRPr/>
            </a:pPr>
            <a:r>
              <a:rPr lang="ru-RU" altLang="en-US" sz="2200" dirty="0">
                <a:solidFill>
                  <a:schemeClr val="tx1"/>
                </a:solidFill>
                <a:latin typeface="Bahnschrift SemiBold"/>
              </a:rPr>
              <a:t>решения максимально широкого диапазона</a:t>
            </a:r>
          </a:p>
          <a:p>
            <a:pPr algn="l">
              <a:defRPr/>
            </a:pPr>
            <a:r>
              <a:rPr lang="ru-RU" altLang="en-US" sz="2200" dirty="0">
                <a:solidFill>
                  <a:schemeClr val="tx1"/>
                </a:solidFill>
                <a:latin typeface="Bahnschrift SemiBold"/>
              </a:rPr>
              <a:t>жизненных задач в различных сферах</a:t>
            </a:r>
          </a:p>
          <a:p>
            <a:pPr algn="l">
              <a:defRPr/>
            </a:pPr>
            <a:r>
              <a:rPr lang="ru-RU" altLang="en-US" sz="2200" dirty="0">
                <a:solidFill>
                  <a:schemeClr val="tx1"/>
                </a:solidFill>
                <a:latin typeface="Bahnschrift SemiBold"/>
              </a:rPr>
              <a:t>человеческой деятельности, общения и</a:t>
            </a:r>
          </a:p>
          <a:p>
            <a:pPr algn="l">
              <a:defRPr/>
            </a:pPr>
            <a:r>
              <a:rPr lang="ru-RU" altLang="en-US" sz="2200" dirty="0">
                <a:solidFill>
                  <a:schemeClr val="tx1"/>
                </a:solidFill>
                <a:latin typeface="Bahnschrift SemiBold"/>
              </a:rPr>
              <a:t>социальных отношений» </a:t>
            </a:r>
          </a:p>
          <a:p>
            <a:pPr algn="r">
              <a:defRPr/>
            </a:pPr>
            <a:r>
              <a:rPr lang="ru-RU" altLang="en-US" sz="2200" dirty="0">
                <a:solidFill>
                  <a:schemeClr val="tx1"/>
                </a:solidFill>
                <a:latin typeface="Bahnschrift SemiBold"/>
              </a:rPr>
              <a:t>Леонтьев А.А.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7410" y="787379"/>
            <a:ext cx="6732256" cy="4808212"/>
          </a:xfrm>
        </p:spPr>
        <p:txBody>
          <a:bodyPr/>
          <a:lstStyle/>
          <a:p>
            <a:pPr lvl="0" algn="r">
              <a:defRPr/>
            </a:pPr>
            <a:endParaRPr lang="en-US" altLang="en-US" sz="14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lvl="0">
              <a:defRPr/>
            </a:pPr>
            <a:r>
              <a:rPr lang="ru-RU" altLang="en-US" sz="1800" dirty="0">
                <a:solidFill>
                  <a:schemeClr val="tx1"/>
                </a:solidFill>
                <a:latin typeface="Times New Roman"/>
                <a:cs typeface="Times New Roman"/>
              </a:rPr>
              <a:t>Ссылка на ГУГЛ</a:t>
            </a:r>
            <a:r>
              <a:rPr lang="en-US" alt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t>-</a:t>
            </a:r>
            <a:r>
              <a:rPr lang="ru-RU" altLang="en-US" sz="1800" dirty="0">
                <a:solidFill>
                  <a:schemeClr val="tx1"/>
                </a:solidFill>
                <a:latin typeface="Times New Roman"/>
                <a:cs typeface="Times New Roman"/>
              </a:rPr>
              <a:t>ТАБЛИЦУ </a:t>
            </a:r>
            <a:endParaRPr lang="az-Cyrl-AZ" altLang="en-US" sz="18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lvl="0">
              <a:defRPr/>
            </a:pPr>
            <a:r>
              <a:rPr lang="az-Cyrl-AZ" altLang="en-US" sz="1800" dirty="0">
                <a:solidFill>
                  <a:schemeClr val="tx1"/>
                </a:solidFill>
                <a:latin typeface="Times New Roman"/>
                <a:cs typeface="Times New Roman"/>
              </a:rPr>
              <a:t>Формирование ФГ ГБОУ СОШ "оц" с. Богатое</a:t>
            </a:r>
            <a:endParaRPr lang="en-US" altLang="en-US" sz="18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lvl="0" algn="l">
              <a:defRPr/>
            </a:pPr>
            <a:r>
              <a:rPr lang="en-US" altLang="en-US" sz="1800" u="sng" dirty="0">
                <a:solidFill>
                  <a:schemeClr val="accent1">
                    <a:lumMod val="90000"/>
                  </a:schemeClr>
                </a:solidFill>
                <a:latin typeface="Times New Roman"/>
                <a:cs typeface="Times New Roman"/>
              </a:rPr>
              <a:t>https://docs.google.com/spreadsheets/d/1aw_kcwAPb68lZV8-mHVNl9BApclTF782SYIHL6fAecs/edit#gid=0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4120" r="14120"/>
          <a:stretch>
            <a:fillRect/>
          </a:stretch>
        </p:blipFill>
        <p:spPr>
          <a:xfrm>
            <a:off x="370051" y="137251"/>
            <a:ext cx="8403898" cy="65834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1920" r="11920"/>
          <a:stretch>
            <a:fillRect/>
          </a:stretch>
        </p:blipFill>
        <p:spPr>
          <a:xfrm>
            <a:off x="295398" y="309549"/>
            <a:ext cx="8450822" cy="62389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2400" i="1">
                <a:solidFill>
                  <a:srgbClr val="2C2D2E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2400" i="1">
                <a:solidFill>
                  <a:srgbClr val="2C2D2E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400" i="1">
                <a:solidFill>
                  <a:srgbClr val="2C2D2E"/>
                </a:solidFill>
                <a:latin typeface="Times New Roman"/>
                <a:ea typeface="Calibri"/>
                <a:cs typeface="Times New Roman"/>
              </a:rPr>
              <a:t>Результативность мониторинга сформированности ФГ</a:t>
            </a:r>
            <a:br>
              <a:rPr lang="ru-RU" sz="2400" i="1">
                <a:solidFill>
                  <a:srgbClr val="2C2D2E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400" i="1">
                <a:solidFill>
                  <a:srgbClr val="2C2D2E"/>
                </a:solidFill>
                <a:latin typeface="Times New Roman"/>
                <a:ea typeface="Calibri"/>
                <a:cs typeface="Times New Roman"/>
              </a:rPr>
              <a:t> 8-х классов ГБОУ СОШ «Оц» с. Богатое  </a:t>
            </a:r>
            <a:br>
              <a:rPr lang="ru-RU" sz="2400" i="1">
                <a:solidFill>
                  <a:srgbClr val="2C2D2E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400" i="1">
                <a:solidFill>
                  <a:srgbClr val="2C2D2E"/>
                </a:solidFill>
                <a:latin typeface="Times New Roman"/>
                <a:ea typeface="Calibri"/>
                <a:cs typeface="Times New Roman"/>
              </a:rPr>
              <a:t>по итогам 202</a:t>
            </a:r>
            <a:r>
              <a:rPr lang="en-US" altLang="ru-RU" sz="2400" i="1">
                <a:solidFill>
                  <a:srgbClr val="2C2D2E"/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ru-RU" sz="2400" i="1">
                <a:solidFill>
                  <a:srgbClr val="2C2D2E"/>
                </a:solidFill>
                <a:latin typeface="Times New Roman"/>
                <a:ea typeface="Calibri"/>
                <a:cs typeface="Times New Roman"/>
              </a:rPr>
              <a:t>-202</a:t>
            </a:r>
            <a:r>
              <a:rPr lang="en-US" altLang="ru-RU" sz="2400" i="1">
                <a:solidFill>
                  <a:srgbClr val="2C2D2E"/>
                </a:solidFill>
                <a:latin typeface="Times New Roman"/>
                <a:ea typeface="Calibri"/>
                <a:cs typeface="Times New Roman"/>
              </a:rPr>
              <a:t>3</a:t>
            </a:r>
            <a:r>
              <a:rPr lang="ru-RU" sz="2400" i="1">
                <a:solidFill>
                  <a:srgbClr val="2C2D2E"/>
                </a:solidFill>
                <a:latin typeface="Times New Roman"/>
                <a:ea typeface="Calibri"/>
                <a:cs typeface="Times New Roman"/>
              </a:rPr>
              <a:t> учебного года</a:t>
            </a:r>
            <a:r>
              <a:rPr lang="ru-RU" sz="120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120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ru-RU" sz="120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120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ru-RU" sz="1200" b="1" i="1">
                <a:latin typeface="Times New Roman"/>
                <a:ea typeface="Calibri"/>
                <a:cs typeface="Times New Roman"/>
              </a:rPr>
              <a:t>8-А </a:t>
            </a:r>
            <a:r>
              <a:rPr lang="ru-RU" sz="1200">
                <a:latin typeface="Times New Roman"/>
                <a:ea typeface="Calibri"/>
                <a:cs typeface="Times New Roman"/>
              </a:rPr>
              <a:t>(25 обуч.)</a:t>
            </a:r>
            <a:r>
              <a:rPr lang="ru-RU" sz="1100">
                <a:ea typeface="Calibri"/>
                <a:cs typeface="Times New Roman"/>
              </a:rPr>
              <a:t/>
            </a:r>
            <a:br>
              <a:rPr lang="ru-RU" sz="1100">
                <a:ea typeface="Calibri"/>
                <a:cs typeface="Times New Roman"/>
              </a:rPr>
            </a:br>
            <a:r>
              <a:rPr lang="ru-RU" sz="1200" b="1" i="1">
                <a:latin typeface="Times New Roman"/>
                <a:ea typeface="Calibri"/>
                <a:cs typeface="Times New Roman"/>
              </a:rPr>
              <a:t>8-Б </a:t>
            </a:r>
            <a:r>
              <a:rPr lang="ru-RU" sz="1200">
                <a:latin typeface="Times New Roman"/>
                <a:ea typeface="Calibri"/>
                <a:cs typeface="Times New Roman"/>
              </a:rPr>
              <a:t>(24 обуч.)</a:t>
            </a:r>
            <a:r>
              <a:rPr lang="ru-RU" sz="1100">
                <a:ea typeface="Calibri"/>
                <a:cs typeface="Times New Roman"/>
              </a:rPr>
              <a:t/>
            </a:r>
            <a:br>
              <a:rPr lang="ru-RU" sz="1100">
                <a:ea typeface="Calibri"/>
                <a:cs typeface="Times New Roman"/>
              </a:rPr>
            </a:br>
            <a:r>
              <a:rPr lang="ru-RU" sz="1200" b="1" i="1">
                <a:latin typeface="Times New Roman"/>
                <a:ea typeface="Calibri"/>
                <a:cs typeface="Times New Roman"/>
              </a:rPr>
              <a:t>8-В </a:t>
            </a:r>
            <a:r>
              <a:rPr lang="ru-RU" sz="1200">
                <a:latin typeface="Times New Roman"/>
                <a:ea typeface="Calibri"/>
                <a:cs typeface="Times New Roman"/>
              </a:rPr>
              <a:t>(24 обуч.)</a:t>
            </a:r>
            <a:r>
              <a:rPr lang="ru-RU" sz="1100">
                <a:ea typeface="Calibri"/>
                <a:cs typeface="Times New Roman"/>
              </a:rPr>
              <a:t/>
            </a:r>
            <a:br>
              <a:rPr lang="ru-RU" sz="1100">
                <a:ea typeface="Calibri"/>
                <a:cs typeface="Times New Roman"/>
              </a:rPr>
            </a:br>
            <a:r>
              <a:rPr lang="ru-RU" sz="1200" b="1" i="1">
                <a:latin typeface="Times New Roman"/>
                <a:ea typeface="Calibri"/>
                <a:cs typeface="Times New Roman"/>
              </a:rPr>
              <a:t>8-Г </a:t>
            </a:r>
            <a:r>
              <a:rPr lang="ru-RU" sz="1200">
                <a:latin typeface="Times New Roman"/>
                <a:ea typeface="Calibri"/>
                <a:cs typeface="Times New Roman"/>
              </a:rPr>
              <a:t>(16 обуч.)</a:t>
            </a:r>
            <a:r>
              <a:rPr lang="ru-RU" sz="1100">
                <a:ea typeface="Calibri"/>
                <a:cs typeface="Times New Roman"/>
              </a:rPr>
              <a:t/>
            </a:r>
            <a:br>
              <a:rPr lang="ru-RU" sz="1100">
                <a:ea typeface="Calibri"/>
                <a:cs typeface="Times New Roman"/>
              </a:rPr>
            </a:br>
            <a:r>
              <a:rPr lang="ru-RU" sz="1200">
                <a:latin typeface="Times New Roman"/>
                <a:ea typeface="Calibri"/>
                <a:cs typeface="Times New Roman"/>
              </a:rPr>
              <a:t>Всего 89 обучающихся</a:t>
            </a:r>
            <a:r>
              <a:rPr lang="ru-RU" sz="1100">
                <a:ea typeface="Calibri"/>
                <a:cs typeface="Times New Roman"/>
              </a:rPr>
              <a:t/>
            </a:r>
            <a:br>
              <a:rPr lang="ru-RU" sz="1100">
                <a:ea typeface="Calibri"/>
                <a:cs typeface="Times New Roman"/>
              </a:rPr>
            </a:br>
            <a:endParaRPr lang="ru-RU" sz="1100">
              <a:ea typeface="Calibri"/>
              <a:cs typeface="Times New Roman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323528" y="3068960"/>
          <a:ext cx="8229597" cy="3216724"/>
        </p:xfrm>
        <a:graphic>
          <a:graphicData uri="http://schemas.openxmlformats.org/drawingml/2006/table">
            <a:tbl>
              <a:tblPr firstRow="1" firstCol="1" bandRow="1"/>
              <a:tblGrid>
                <a:gridCol w="2131599"/>
                <a:gridCol w="412622"/>
                <a:gridCol w="473874"/>
                <a:gridCol w="473874"/>
                <a:gridCol w="473874"/>
                <a:gridCol w="473874"/>
                <a:gridCol w="473318"/>
                <a:gridCol w="473874"/>
                <a:gridCol w="473874"/>
                <a:gridCol w="473874"/>
                <a:gridCol w="473874"/>
                <a:gridCol w="473874"/>
                <a:gridCol w="473874"/>
                <a:gridCol w="473318"/>
              </a:tblGrid>
              <a:tr h="614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Грамотность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Данные первого мониторинга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Данные последнего мониторинга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Результат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ru-RU"/>
                    </a:p>
                  </a:txBody>
                  <a:tcPr/>
                </a:tc>
              </a:tr>
              <a:tr h="15707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Математическая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 </a:t>
                      </a: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 </a:t>
                      </a: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IV</a:t>
                      </a: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четв)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1-2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3-4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5-6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1-2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3-4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5-6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1-2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3-4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5-6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471238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обуч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15,7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47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52,8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16,8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51,7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30,3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1,2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+1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+1,1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-1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-1,1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+3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+3,3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91F8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-3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-3,3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FF7C80"/>
                    </a:solidFill>
                  </a:tcPr>
                </a:tc>
              </a:tr>
              <a:tr h="16220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Читательская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 </a:t>
                      </a: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 </a:t>
                      </a: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четв)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1-2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3-4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5-6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1-2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3-4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5-6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1-2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3-4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5-6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471238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обуч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32,6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36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40,4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19,1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42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47,3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29,2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-12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-13,5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91F8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+6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+6,9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91F8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+2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+2,2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91F8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+4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+4,4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91F880"/>
                    </a:solidFill>
                  </a:tcPr>
                </a:tc>
              </a:tr>
              <a:tr h="15707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Естественнонаучная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 </a:t>
                      </a: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IV</a:t>
                      </a: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четв)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1-2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3-4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5-6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1-2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3-4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5-6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1-2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3-4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5-6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471238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обуч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28,1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39,3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27,1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5,5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21,5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36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40,4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31,5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6,6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-6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-6,6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91F8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+1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+1,1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91F8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+4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+4,4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91F8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+1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+1,1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91F880"/>
                    </a:solidFill>
                  </a:tcPr>
                </a:tc>
              </a:tr>
              <a:tr h="15707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defRPr/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Креативное мышление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 </a:t>
                      </a: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IV</a:t>
                      </a: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четв)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1-2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3-4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5-6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1-2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3-4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5-6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1-2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3-4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5-6 ур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522232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обуч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14,6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45,1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32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35,9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13,5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45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50,6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33,7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2,2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-1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-1,1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91F8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+5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+5,5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91F8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-2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-2,2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-2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-2,2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66" marR="61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FF7C8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1052736"/>
            <a:ext cx="2962672" cy="432048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ru-RU" sz="1600">
                <a:solidFill>
                  <a:schemeClr val="accent3">
                    <a:lumMod val="50000"/>
                  </a:schemeClr>
                </a:solidFill>
              </a:rPr>
              <a:t>Математическая грамотность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691680" y="423881"/>
            <a:ext cx="5400600" cy="4272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67545" y="423881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i="1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>Результативность мониторинга сформированности ФГ</a:t>
            </a:r>
            <a:br>
              <a:rPr lang="ru-RU" i="1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</a:br>
            <a:r>
              <a:rPr lang="ru-RU" i="1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> 8-х классов в процентном соотношении</a:t>
            </a:r>
            <a:endParaRPr lang="ru-RU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48064" y="1070210"/>
            <a:ext cx="24683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1600">
                <a:solidFill>
                  <a:srgbClr val="9BBB59">
                    <a:lumMod val="50000"/>
                  </a:srgbClr>
                </a:solidFill>
              </a:rPr>
              <a:t>Читательская грамотность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3861048"/>
            <a:ext cx="30723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1600">
                <a:solidFill>
                  <a:srgbClr val="9BBB59">
                    <a:lumMod val="50000"/>
                  </a:srgbClr>
                </a:solidFill>
              </a:rPr>
              <a:t>Естественнонаучная грамотность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46613" y="3860158"/>
            <a:ext cx="22134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1600">
                <a:solidFill>
                  <a:srgbClr val="9BBB59">
                    <a:lumMod val="50000"/>
                  </a:srgbClr>
                </a:solidFill>
              </a:rPr>
              <a:t>Креативное мышление</a:t>
            </a: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</p:nvPr>
        </p:nvGraphicFramePr>
        <p:xfrm>
          <a:off x="251520" y="1408764"/>
          <a:ext cx="3744416" cy="2308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4805118" y="1408764"/>
          <a:ext cx="3799330" cy="2308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484748" y="4199602"/>
          <a:ext cx="3799220" cy="2397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Диаграмма 14"/>
          <p:cNvGraphicFramePr/>
          <p:nvPr/>
        </p:nvGraphicFramePr>
        <p:xfrm>
          <a:off x="4988698" y="4199602"/>
          <a:ext cx="3903782" cy="2397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1800" i="1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1800" i="1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800" i="1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1800" i="1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800" i="1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>Результативность мониторинга сформированности ФГ основной школы (8-9 классы) в процентном соотношении на конец 202</a:t>
            </a:r>
            <a:r>
              <a:rPr lang="en-US" altLang="ru-RU" sz="1800" i="1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ru-RU" sz="1800" i="1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>-202</a:t>
            </a:r>
            <a:r>
              <a:rPr lang="en-US" altLang="ru-RU" sz="1800" i="1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>3</a:t>
            </a:r>
            <a:r>
              <a:rPr lang="ru-RU" sz="1800" i="1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  <a:cs typeface="Times New Roman"/>
              </a:rPr>
              <a:t> учебного года</a:t>
            </a:r>
            <a:r>
              <a:rPr lang="ru-RU" sz="1800">
                <a:solidFill>
                  <a:srgbClr val="1F497D">
                    <a:lumMod val="75000"/>
                  </a:srgbClr>
                </a:solidFill>
                <a:ea typeface="+mn-ea"/>
                <a:cs typeface="+mn-cs"/>
              </a:rPr>
              <a:t/>
            </a:r>
            <a:br>
              <a:rPr lang="ru-RU" sz="1800">
                <a:solidFill>
                  <a:srgbClr val="1F497D">
                    <a:lumMod val="75000"/>
                  </a:srgbClr>
                </a:solidFill>
                <a:ea typeface="+mn-ea"/>
                <a:cs typeface="+mn-cs"/>
              </a:rPr>
            </a:br>
            <a:endParaRPr lang="ru-RU" sz="1800">
              <a:solidFill>
                <a:srgbClr val="1F497D">
                  <a:lumMod val="75000"/>
                </a:srgbClr>
              </a:solidFill>
              <a:ea typeface="+mn-ea"/>
              <a:cs typeface="+mn-cs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79512" y="1124744"/>
          <a:ext cx="871296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/>
          <a:srcRect l="24900" t="33570" r="25950" b="18390"/>
          <a:stretch>
            <a:fillRect/>
          </a:stretch>
        </p:blipFill>
        <p:spPr>
          <a:xfrm>
            <a:off x="294012" y="1022632"/>
            <a:ext cx="8555973" cy="4812735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/>
          <a:srcRect l="24700" t="33210" r="26160" b="18040"/>
          <a:stretch>
            <a:fillRect/>
          </a:stretch>
        </p:blipFill>
        <p:spPr>
          <a:xfrm>
            <a:off x="356809" y="849879"/>
            <a:ext cx="8520089" cy="4792550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680" r="3680"/>
          <a:stretch>
            <a:fillRect/>
          </a:stretch>
        </p:blipFill>
        <p:spPr>
          <a:xfrm>
            <a:off x="485605" y="987426"/>
            <a:ext cx="8030936" cy="48736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4927" y="434793"/>
            <a:ext cx="7499501" cy="449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az-Cyrl-AZ" altLang="en-US" sz="2400">
                <a:solidFill>
                  <a:schemeClr val="tx1"/>
                </a:solidFill>
              </a:rPr>
              <a:t>Ассоциация Развития Финансовой Грамотности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8423" y="6043961"/>
            <a:ext cx="4844294" cy="450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en-US" sz="2400"/>
              <a:t>https://fincubator.ru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4490" b="4490"/>
          <a:stretch>
            <a:fillRect/>
          </a:stretch>
        </p:blipFill>
        <p:spPr>
          <a:xfrm>
            <a:off x="364653" y="609450"/>
            <a:ext cx="8151888" cy="5251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5030" b="5030"/>
          <a:stretch>
            <a:fillRect/>
          </a:stretch>
        </p:blipFill>
        <p:spPr>
          <a:xfrm>
            <a:off x="410009" y="700164"/>
            <a:ext cx="8106530" cy="51608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4670" b="4670"/>
          <a:stretch>
            <a:fillRect/>
          </a:stretch>
        </p:blipFill>
        <p:spPr>
          <a:xfrm>
            <a:off x="379772" y="639688"/>
            <a:ext cx="8136769" cy="5221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7484893" cy="51162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en-US">
                <a:solidFill>
                  <a:schemeClr val="tx1"/>
                </a:solidFill>
              </a:rPr>
              <a:t>Игры по финансовой грамотности</a:t>
            </a: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150" r="3150"/>
          <a:stretch>
            <a:fillRect/>
          </a:stretch>
        </p:blipFill>
        <p:spPr>
          <a:xfrm>
            <a:off x="394891" y="987426"/>
            <a:ext cx="8121650" cy="487362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2578" y="6033710"/>
            <a:ext cx="2949178" cy="394682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altLang="en-US" sz="2400">
                <a:solidFill>
                  <a:schemeClr val="tx1"/>
                </a:solidFill>
              </a:rPr>
              <a:t>https://doligra.ru/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7636083" cy="723295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altLang="en-US">
                <a:solidFill>
                  <a:schemeClr val="tx1"/>
                </a:solidFill>
              </a:rPr>
              <a:t>НАСТОЛЬНАЯ ИГРА "ШАГИ К УСПЕХУ" в летнем лагере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9650" b="9650"/>
          <a:stretch>
            <a:fillRect/>
          </a:stretch>
        </p:blipFill>
        <p:spPr>
          <a:xfrm>
            <a:off x="440248" y="1324806"/>
            <a:ext cx="4388775" cy="26561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572000" y="1251855"/>
            <a:ext cx="4239381" cy="31795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2676071" y="3726846"/>
            <a:ext cx="3791857" cy="28438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0440" b="10440"/>
          <a:stretch>
            <a:fillRect/>
          </a:stretch>
        </p:blipFill>
        <p:spPr>
          <a:xfrm>
            <a:off x="304177" y="493944"/>
            <a:ext cx="5251470" cy="31164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3604380" y="2812898"/>
            <a:ext cx="4949976" cy="37124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7670" b="7670"/>
          <a:stretch>
            <a:fillRect/>
          </a:stretch>
        </p:blipFill>
        <p:spPr>
          <a:xfrm>
            <a:off x="379772" y="987426"/>
            <a:ext cx="8136769" cy="4873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1848" y="511024"/>
            <a:ext cx="7483365" cy="5248645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ru-RU" sz="2000" dirty="0">
                <a:solidFill>
                  <a:schemeClr val="tx1"/>
                </a:solidFill>
              </a:rPr>
              <a:t>	</a:t>
            </a:r>
            <a:r>
              <a:rPr lang="ru-RU" sz="2400" dirty="0">
                <a:solidFill>
                  <a:schemeClr val="tx1"/>
                </a:solidFill>
              </a:rPr>
              <a:t>Таким образом,</a:t>
            </a:r>
            <a:r>
              <a:rPr lang="ru-RU" altLang="en-US" sz="2400" dirty="0">
                <a:solidFill>
                  <a:schemeClr val="tx1"/>
                </a:solidFill>
              </a:rPr>
              <a:t> системная сплоченная работа всех педагогов и обучающихся позволяет в полной мере оценить способности учеников</a:t>
            </a:r>
            <a:r>
              <a:rPr lang="en-US" altLang="ru-RU" sz="2400" dirty="0">
                <a:solidFill>
                  <a:schemeClr val="tx1"/>
                </a:solidFill>
              </a:rPr>
              <a:t>.</a:t>
            </a:r>
            <a:r>
              <a:rPr lang="ru-RU" altLang="en-US" sz="2400" dirty="0">
                <a:solidFill>
                  <a:schemeClr val="tx1"/>
                </a:solidFill>
              </a:rPr>
              <a:t> П</a:t>
            </a:r>
            <a:r>
              <a:rPr lang="ru-RU" sz="2400" dirty="0">
                <a:solidFill>
                  <a:schemeClr val="tx1"/>
                </a:solidFill>
              </a:rPr>
              <a:t>роведение диагностических работ на платформе РЭШ</a:t>
            </a:r>
            <a:r>
              <a:rPr lang="ru-RU" altLang="en-US" sz="2400" dirty="0">
                <a:solidFill>
                  <a:schemeClr val="tx1"/>
                </a:solidFill>
              </a:rPr>
              <a:t> в формате школьных мониторингов</a:t>
            </a:r>
            <a:r>
              <a:rPr lang="ru-RU" sz="2400" dirty="0">
                <a:solidFill>
                  <a:schemeClr val="tx1"/>
                </a:solidFill>
              </a:rPr>
              <a:t> позволяет оценить уровень функциональной грамотности обучающихся.</a:t>
            </a:r>
          </a:p>
          <a:p>
            <a:pPr lvl="0">
              <a:defRPr/>
            </a:pPr>
            <a:r>
              <a:rPr lang="ru-RU" sz="2400" dirty="0">
                <a:solidFill>
                  <a:schemeClr val="tx1"/>
                </a:solidFill>
              </a:rPr>
              <a:t>	Результаты выполнения диагностических работ показывают, что наиболее успешно обучающиеся справляются с заданиями, проверяющими умения выявлять информацию.</a:t>
            </a:r>
          </a:p>
          <a:p>
            <a:pPr lvl="0">
              <a:defRPr/>
            </a:pPr>
            <a:r>
              <a:rPr lang="ru-RU" sz="2400" dirty="0">
                <a:solidFill>
                  <a:schemeClr val="tx1"/>
                </a:solidFill>
              </a:rPr>
              <a:t>	По итогам диагностики отмечаются дефициты в выполнении заданий, требующих давать оценку проблемы, интерпретировать, рассуждать. </a:t>
            </a:r>
            <a:endParaRPr lang="ru-RU" sz="2400" dirty="0"/>
          </a:p>
          <a:p>
            <a:pPr lvl="0">
              <a:defRPr/>
            </a:pPr>
            <a:r>
              <a:rPr lang="ru-RU" sz="2000" dirty="0"/>
              <a:t>	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4066"/>
            <a:ext cx="8180369" cy="6139922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altLang="en-US" dirty="0"/>
              <a:t>Рекомендации по формированию функциональной грамотности</a:t>
            </a:r>
          </a:p>
          <a:p>
            <a:pPr>
              <a:defRPr/>
            </a:pPr>
            <a:r>
              <a:rPr lang="ru-RU" altLang="en-US" dirty="0"/>
              <a:t>• Учащиеся должны стать </a:t>
            </a:r>
            <a:r>
              <a:rPr lang="ru-RU" altLang="en-US" b="1" i="1" dirty="0"/>
              <a:t>активными участниками</a:t>
            </a:r>
            <a:r>
              <a:rPr lang="ru-RU" altLang="en-US" dirty="0"/>
              <a:t> процесса изучения нового материала.</a:t>
            </a:r>
          </a:p>
          <a:p>
            <a:pPr>
              <a:defRPr/>
            </a:pPr>
            <a:r>
              <a:rPr lang="ru-RU" altLang="en-US" dirty="0"/>
              <a:t>• Обучение должно носить </a:t>
            </a:r>
            <a:r>
              <a:rPr lang="ru-RU" altLang="en-US" b="1" i="1" dirty="0" err="1"/>
              <a:t>деятельностный</a:t>
            </a:r>
            <a:r>
              <a:rPr lang="ru-RU" altLang="en-US" b="1" i="1" dirty="0"/>
              <a:t> характер</a:t>
            </a:r>
            <a:r>
              <a:rPr lang="ru-RU" altLang="en-US" dirty="0"/>
              <a:t>.</a:t>
            </a:r>
          </a:p>
          <a:p>
            <a:pPr>
              <a:defRPr/>
            </a:pPr>
            <a:r>
              <a:rPr lang="ru-RU" altLang="en-US" dirty="0"/>
              <a:t>• Учебный процесс ориентировать на развитие самостоятельности и ответственности ученика за результаты своей деятельности.</a:t>
            </a:r>
          </a:p>
          <a:p>
            <a:pPr>
              <a:defRPr/>
            </a:pPr>
            <a:r>
              <a:rPr lang="ru-RU" altLang="en-US" dirty="0"/>
              <a:t>• Использовать </a:t>
            </a:r>
            <a:r>
              <a:rPr lang="ru-RU" altLang="en-US" b="1" i="1" dirty="0"/>
              <a:t>продуктивные формы групповой работы</a:t>
            </a:r>
            <a:r>
              <a:rPr lang="ru-RU" altLang="en-US" dirty="0"/>
              <a:t>; обучение в сотрудничестве (командная, </a:t>
            </a:r>
            <a:r>
              <a:rPr lang="ru-RU" altLang="en-US" dirty="0" err="1"/>
              <a:t>групповаяработа</a:t>
            </a:r>
            <a:r>
              <a:rPr lang="ru-RU" altLang="en-US" dirty="0"/>
              <a:t>);</a:t>
            </a:r>
          </a:p>
          <a:p>
            <a:pPr>
              <a:defRPr/>
            </a:pPr>
            <a:r>
              <a:rPr lang="ru-RU" altLang="en-US" dirty="0"/>
              <a:t>•</a:t>
            </a:r>
            <a:r>
              <a:rPr lang="ru-RU" altLang="en-US" b="1" i="1" dirty="0"/>
              <a:t> Применять специальные активные, </a:t>
            </a:r>
            <a:r>
              <a:rPr lang="ru-RU" altLang="en-US" b="1" i="1" dirty="0" err="1"/>
              <a:t>деятельностные</a:t>
            </a:r>
            <a:r>
              <a:rPr lang="ru-RU" altLang="en-US" b="1" i="1" dirty="0"/>
              <a:t>, «субъект-субъектные», личностно-</a:t>
            </a:r>
            <a:r>
              <a:rPr lang="ru-RU" altLang="en-US" b="1" i="1" dirty="0" err="1"/>
              <a:t>ориентированные,развивающие</a:t>
            </a:r>
            <a:r>
              <a:rPr lang="ru-RU" altLang="en-US" b="1" i="1" dirty="0"/>
              <a:t> образовательные технологии</a:t>
            </a:r>
            <a:r>
              <a:rPr lang="ru-RU" altLang="en-US" dirty="0"/>
              <a:t> (проблемно-диалогическая технология освоения новых </a:t>
            </a:r>
            <a:r>
              <a:rPr lang="ru-RU" altLang="en-US" dirty="0" err="1"/>
              <a:t>знаний,технология</a:t>
            </a:r>
            <a:r>
              <a:rPr lang="ru-RU" altLang="en-US" dirty="0"/>
              <a:t> проектной деятельности, обучение на основе «учебных ситуаций», уровневая </a:t>
            </a:r>
            <a:r>
              <a:rPr lang="ru-RU" altLang="en-US" dirty="0" err="1"/>
              <a:t>дифференциацияобучения</a:t>
            </a:r>
            <a:r>
              <a:rPr lang="ru-RU" altLang="en-US" dirty="0"/>
              <a:t>, </a:t>
            </a:r>
            <a:r>
              <a:rPr lang="ru-RU" altLang="en-US" dirty="0" err="1"/>
              <a:t>разноуровневого</a:t>
            </a:r>
            <a:r>
              <a:rPr lang="ru-RU" altLang="en-US" dirty="0"/>
              <a:t> обучения, критического мышления, информационные и </a:t>
            </a:r>
            <a:r>
              <a:rPr lang="ru-RU" altLang="en-US" dirty="0" err="1"/>
              <a:t>коммуникационныетехнологии</a:t>
            </a:r>
            <a:r>
              <a:rPr lang="ru-RU" altLang="en-US" dirty="0"/>
              <a:t>, технология оценивания учебных достижений учащихся)</a:t>
            </a:r>
          </a:p>
          <a:p>
            <a:pPr>
              <a:defRPr/>
            </a:pPr>
            <a:r>
              <a:rPr lang="ru-RU" altLang="en-US" dirty="0"/>
              <a:t>.• </a:t>
            </a:r>
            <a:r>
              <a:rPr lang="ru-RU" altLang="en-US" b="1" i="1" dirty="0"/>
              <a:t>Учитель должен выступать в качестве организатора </a:t>
            </a:r>
            <a:r>
              <a:rPr lang="ru-RU" altLang="en-US" dirty="0"/>
              <a:t>(или координатора) продуктивной деятельности учащихся.</a:t>
            </a:r>
          </a:p>
          <a:p>
            <a:pPr>
              <a:defRPr/>
            </a:pPr>
            <a:r>
              <a:rPr lang="ru-RU" altLang="en-US" dirty="0"/>
              <a:t>• </a:t>
            </a:r>
            <a:r>
              <a:rPr lang="ru-RU" altLang="en-US" b="1" i="1" dirty="0"/>
              <a:t>Обучение должно строиться на междисциплинарной (интегрированной) основе </a:t>
            </a:r>
            <a:r>
              <a:rPr lang="ru-RU" altLang="en-US" dirty="0"/>
              <a:t>и должно быть направлено </a:t>
            </a:r>
            <a:r>
              <a:rPr lang="ru-RU" altLang="en-US" dirty="0" err="1"/>
              <a:t>наовладение</a:t>
            </a:r>
            <a:r>
              <a:rPr lang="ru-RU" altLang="en-US" dirty="0"/>
              <a:t> обобщёнными приёмами познавательной деятельности, учитывать уровни развития творчества.</a:t>
            </a:r>
          </a:p>
          <a:p>
            <a:pPr>
              <a:defRPr/>
            </a:pPr>
            <a:r>
              <a:rPr lang="ru-RU" altLang="en-US" dirty="0"/>
              <a:t>• Работа с информацией; работа с учебными моделями; использование знаково-символических </a:t>
            </a:r>
            <a:r>
              <a:rPr lang="ru-RU" altLang="en-US" dirty="0" err="1"/>
              <a:t>средств,общих</a:t>
            </a:r>
            <a:r>
              <a:rPr lang="ru-RU" altLang="en-US" dirty="0"/>
              <a:t> схем решения; выполнение логических операций сравнения, анализа, обобщения, </a:t>
            </a:r>
            <a:r>
              <a:rPr lang="ru-RU" altLang="en-US" dirty="0" err="1"/>
              <a:t>классификации,установление</a:t>
            </a:r>
            <a:r>
              <a:rPr lang="ru-RU" altLang="en-US" dirty="0"/>
              <a:t> аналогий, подведение под понятие.</a:t>
            </a:r>
          </a:p>
          <a:p>
            <a:pPr>
              <a:defRPr/>
            </a:pPr>
            <a:r>
              <a:rPr lang="ru-RU" altLang="en-US" dirty="0"/>
              <a:t>• </a:t>
            </a:r>
            <a:r>
              <a:rPr lang="ru-RU" altLang="en-US" b="1" i="1" dirty="0"/>
              <a:t>Создание обстановки доверия, уверенности в успехе.</a:t>
            </a:r>
          </a:p>
          <a:p>
            <a:pPr>
              <a:defRPr/>
            </a:pPr>
            <a:r>
              <a:rPr lang="ru-RU" altLang="en-US" b="1" i="1" dirty="0"/>
              <a:t>• Преобладание положительных оценок деятельности, её результатов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theme/theme1.xml><?xml version="1.0" encoding="utf-8"?>
<a:theme xmlns:a="http://schemas.openxmlformats.org/drawingml/2006/main" name="книга2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Yu Gothic Light"/>
        <a:font script="Hang" typeface="Malgun Gothic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Malgun Gothic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inkfree Office">
  <a:themeElements>
    <a:clrScheme name="Thinkfree Office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Thinkfree Office">
      <a:majorFont>
        <a:latin typeface="HCR Dotum"/>
        <a:ea typeface="HCR Dotum"/>
        <a:cs typeface="Times New Roman"/>
      </a:majorFont>
      <a:minorFont>
        <a:latin typeface="HCR Dotum"/>
        <a:ea typeface="HCR Dotum"/>
        <a:cs typeface="Times New Roman"/>
      </a:minorFont>
    </a:fontScheme>
    <a:fmtScheme name="Thinkfre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527</Words>
  <Application>Microsoft Office PowerPoint</Application>
  <PresentationFormat>Экран (4:3)</PresentationFormat>
  <Paragraphs>275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книга2</vt:lpstr>
      <vt:lpstr>Система работы школы по формированию и оценке функциональной грамотности обучающихся</vt:lpstr>
      <vt:lpstr>Презентация PowerPoint</vt:lpstr>
      <vt:lpstr>Функциональная грамотность</vt:lpstr>
      <vt:lpstr>Презентация PowerPoint</vt:lpstr>
      <vt:lpstr>Презентация PowerPoint</vt:lpstr>
      <vt:lpstr>Презентация PowerPoint</vt:lpstr>
      <vt:lpstr> Результативность мониторинга сформированности ФГ  8-х классов ГБОУ СОШ «Оц» с. Богатое   по итогам 2022-2023 учебного года  8-А (25 обуч.) 8-Б (24 обуч.) 8-В (24 обуч.) 8-Г (16 обуч.) Всего 89 обучающихся </vt:lpstr>
      <vt:lpstr>Математическая грамотность</vt:lpstr>
      <vt:lpstr>  Результативность мониторинга сформированности ФГ основной школы (8-9 классы) в процентном соотношении на конец 2022-2023 учебного года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Игры по финансовой грамотности</vt:lpstr>
      <vt:lpstr>НАСТОЛЬНАЯ ИГРА "ШАГИ К УСПЕХУ" в летнем лагере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ниверсальный</dc:title>
  <dc:creator>Марина</dc:creator>
  <cp:lastModifiedBy>Завхоз</cp:lastModifiedBy>
  <cp:revision>77</cp:revision>
  <dcterms:created xsi:type="dcterms:W3CDTF">2019-07-28T09:59:28Z</dcterms:created>
  <dcterms:modified xsi:type="dcterms:W3CDTF">2023-10-30T08:49:44Z</dcterms:modified>
  <cp:version>0906.0100.01</cp:version>
</cp:coreProperties>
</file>