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73" r:id="rId4"/>
    <p:sldId id="275" r:id="rId5"/>
    <p:sldId id="276" r:id="rId6"/>
    <p:sldId id="277" r:id="rId7"/>
    <p:sldId id="274" r:id="rId8"/>
    <p:sldId id="268" r:id="rId9"/>
    <p:sldId id="290" r:id="rId10"/>
    <p:sldId id="292" r:id="rId11"/>
    <p:sldId id="278" r:id="rId12"/>
    <p:sldId id="288" r:id="rId13"/>
    <p:sldId id="293" r:id="rId14"/>
    <p:sldId id="289" r:id="rId15"/>
    <p:sldId id="294" r:id="rId16"/>
    <p:sldId id="279" r:id="rId17"/>
    <p:sldId id="285" r:id="rId18"/>
    <p:sldId id="269" r:id="rId19"/>
    <p:sldId id="291" r:id="rId20"/>
    <p:sldId id="280" r:id="rId21"/>
    <p:sldId id="281" r:id="rId22"/>
    <p:sldId id="282" r:id="rId23"/>
    <p:sldId id="265" r:id="rId24"/>
    <p:sldId id="266" r:id="rId25"/>
    <p:sldId id="258" r:id="rId26"/>
    <p:sldId id="263" r:id="rId27"/>
    <p:sldId id="264" r:id="rId28"/>
    <p:sldId id="272" r:id="rId29"/>
    <p:sldId id="295" r:id="rId30"/>
    <p:sldId id="261" r:id="rId31"/>
    <p:sldId id="262" r:id="rId32"/>
    <p:sldId id="260" r:id="rId33"/>
    <p:sldId id="271" r:id="rId34"/>
    <p:sldId id="259" r:id="rId35"/>
    <p:sldId id="267" r:id="rId36"/>
    <p:sldId id="286" r:id="rId37"/>
    <p:sldId id="270" r:id="rId38"/>
    <p:sldId id="283" r:id="rId39"/>
    <p:sldId id="284" r:id="rId40"/>
    <p:sldId id="287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B5AA-6F19-4D5D-9AFD-E7AB4DDAD0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0A55A-586F-4474-82AD-65A4506DD5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01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0FF2-36A7-4BFF-8F03-72D895634322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5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B1077-DB2E-4AF5-B4B8-D190BEE389D2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4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70F3-4A0D-40BB-BB69-7BBD9ACC0D13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77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8645-2A77-48FF-AD7D-146DB2CD8F53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21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AA77-0823-42F5-8AFC-2CD44BA919D2}" type="datetime1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2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7C27-A253-4069-A098-5C24F190F6D2}" type="datetime1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16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4D822-15C5-4C85-A494-09EA79743AC1}" type="datetime1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19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C8560-8855-4ACB-8BE1-93676F8FBB26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44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3C351-1300-4C8C-9652-FC1934A30C5E}" type="datetime1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70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E3EA-7C80-453A-9C3F-40C17AF7C299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7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FCFD-54C7-4574-BB38-355F23074582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24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E38F0-365F-4C64-AF53-5C29F0B4E668}" type="datetime1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A4D0D-0B91-48DF-B4D0-49FC0C564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7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/>
          <p:nvPr/>
        </p:nvPicPr>
        <p:blipFill rotWithShape="1">
          <a:blip r:embed="rId2"/>
          <a:srcRect l="5660" t="6521" b="9239"/>
          <a:stretch/>
        </p:blipFill>
        <p:spPr>
          <a:xfrm>
            <a:off x="478971" y="420914"/>
            <a:ext cx="4354286" cy="224971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572" y="481311"/>
            <a:ext cx="2412594" cy="22328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527517" y="3077141"/>
            <a:ext cx="973471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Сложные задания в ОГЭ по географии. </a:t>
            </a:r>
          </a:p>
          <a:p>
            <a:r>
              <a:rPr lang="ru-RU" sz="4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Профминимум</a:t>
            </a: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урочной деятельности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27932" y="5727115"/>
            <a:ext cx="2733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2024 г.</a:t>
            </a:r>
          </a:p>
          <a:p>
            <a:pPr lvl="0"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Самара</a:t>
            </a:r>
          </a:p>
        </p:txBody>
      </p:sp>
    </p:spTree>
    <p:extLst>
      <p:ext uri="{BB962C8B-B14F-4D97-AF65-F5344CB8AC3E}">
        <p14:creationId xmlns:p14="http://schemas.microsoft.com/office/powerpoint/2010/main" val="8765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600"/>
            <a:ext cx="10515600" cy="986971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Методический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анализ результатов ОГЭ</a:t>
            </a:r>
            <a:b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 учебному 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предмету </a:t>
            </a:r>
            <a:r>
              <a:rPr lang="ru-RU" sz="3600" b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ГЕОГРАФИЯ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052401"/>
              </p:ext>
            </p:extLst>
          </p:nvPr>
        </p:nvGraphicFramePr>
        <p:xfrm>
          <a:off x="667654" y="1919568"/>
          <a:ext cx="10900231" cy="465684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233718">
                  <a:extLst>
                    <a:ext uri="{9D8B030D-6E8A-4147-A177-3AD203B41FA5}">
                      <a16:colId xmlns:a16="http://schemas.microsoft.com/office/drawing/2014/main" val="3549737973"/>
                    </a:ext>
                  </a:extLst>
                </a:gridCol>
                <a:gridCol w="3976914">
                  <a:extLst>
                    <a:ext uri="{9D8B030D-6E8A-4147-A177-3AD203B41FA5}">
                      <a16:colId xmlns:a16="http://schemas.microsoft.com/office/drawing/2014/main" val="2757805891"/>
                    </a:ext>
                  </a:extLst>
                </a:gridCol>
                <a:gridCol w="1250037">
                  <a:extLst>
                    <a:ext uri="{9D8B030D-6E8A-4147-A177-3AD203B41FA5}">
                      <a16:colId xmlns:a16="http://schemas.microsoft.com/office/drawing/2014/main" val="3691266348"/>
                    </a:ext>
                  </a:extLst>
                </a:gridCol>
                <a:gridCol w="1479854">
                  <a:extLst>
                    <a:ext uri="{9D8B030D-6E8A-4147-A177-3AD203B41FA5}">
                      <a16:colId xmlns:a16="http://schemas.microsoft.com/office/drawing/2014/main" val="1762981964"/>
                    </a:ext>
                  </a:extLst>
                </a:gridCol>
                <a:gridCol w="1479854">
                  <a:extLst>
                    <a:ext uri="{9D8B030D-6E8A-4147-A177-3AD203B41FA5}">
                      <a16:colId xmlns:a16="http://schemas.microsoft.com/office/drawing/2014/main" val="478224534"/>
                    </a:ext>
                  </a:extLst>
                </a:gridCol>
                <a:gridCol w="1479854">
                  <a:extLst>
                    <a:ext uri="{9D8B030D-6E8A-4147-A177-3AD203B41FA5}">
                      <a16:colId xmlns:a16="http://schemas.microsoft.com/office/drawing/2014/main" val="653191755"/>
                    </a:ext>
                  </a:extLst>
                </a:gridCol>
              </a:tblGrid>
              <a:tr h="4769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ОГЭ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52043"/>
                  </a:ext>
                </a:extLst>
              </a:tr>
              <a:tr h="476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094920"/>
                  </a:ext>
                </a:extLst>
              </a:tr>
              <a:tr h="47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Обучающиеся СОШ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308914"/>
                  </a:ext>
                </a:extLst>
              </a:tr>
              <a:tr h="47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Обучающиеся лицеев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283957"/>
                  </a:ext>
                </a:extLst>
              </a:tr>
              <a:tr h="47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Обучающиеся гимназий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814524"/>
                  </a:ext>
                </a:extLst>
              </a:tr>
              <a:tr h="47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Обучающиеся коррекционных школ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31728"/>
                  </a:ext>
                </a:extLst>
              </a:tr>
              <a:tr h="953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с ограниченными возможностями здоровья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219835"/>
                  </a:ext>
                </a:extLst>
              </a:tr>
              <a:tr h="476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ООШ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68722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38200" y="1088571"/>
            <a:ext cx="1051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Количество участников ОГЭ по учебному предмету (за последние годы проведения ОГЭ по предмету) по категориям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2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Основные результаты ОГЭ по учебному предмету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820966"/>
              </p:ext>
            </p:extLst>
          </p:nvPr>
        </p:nvGraphicFramePr>
        <p:xfrm>
          <a:off x="838198" y="1857829"/>
          <a:ext cx="9350829" cy="368662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372657">
                  <a:extLst>
                    <a:ext uri="{9D8B030D-6E8A-4147-A177-3AD203B41FA5}">
                      <a16:colId xmlns:a16="http://schemas.microsoft.com/office/drawing/2014/main" val="952323834"/>
                    </a:ext>
                  </a:extLst>
                </a:gridCol>
                <a:gridCol w="1744543">
                  <a:extLst>
                    <a:ext uri="{9D8B030D-6E8A-4147-A177-3AD203B41FA5}">
                      <a16:colId xmlns:a16="http://schemas.microsoft.com/office/drawing/2014/main" val="2910716029"/>
                    </a:ext>
                  </a:extLst>
                </a:gridCol>
                <a:gridCol w="1744543">
                  <a:extLst>
                    <a:ext uri="{9D8B030D-6E8A-4147-A177-3AD203B41FA5}">
                      <a16:colId xmlns:a16="http://schemas.microsoft.com/office/drawing/2014/main" val="446139786"/>
                    </a:ext>
                  </a:extLst>
                </a:gridCol>
                <a:gridCol w="1744543">
                  <a:extLst>
                    <a:ext uri="{9D8B030D-6E8A-4147-A177-3AD203B41FA5}">
                      <a16:colId xmlns:a16="http://schemas.microsoft.com/office/drawing/2014/main" val="3679570848"/>
                    </a:ext>
                  </a:extLst>
                </a:gridCol>
                <a:gridCol w="1744543">
                  <a:extLst>
                    <a:ext uri="{9D8B030D-6E8A-4147-A177-3AD203B41FA5}">
                      <a16:colId xmlns:a16="http://schemas.microsoft.com/office/drawing/2014/main" val="310324097"/>
                    </a:ext>
                  </a:extLst>
                </a:gridCol>
              </a:tblGrid>
              <a:tr h="6216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Получили отметку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62680"/>
                  </a:ext>
                </a:extLst>
              </a:tr>
              <a:tr h="558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470649"/>
                  </a:ext>
                </a:extLst>
              </a:tr>
              <a:tr h="641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595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5,1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407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3,3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92764"/>
                  </a:ext>
                </a:extLst>
              </a:tr>
              <a:tr h="621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4118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35,3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3885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31,3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921883"/>
                  </a:ext>
                </a:extLst>
              </a:tr>
              <a:tr h="621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5114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43,8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5856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47,3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412753"/>
                  </a:ext>
                </a:extLst>
              </a:tr>
              <a:tr h="621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1847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15,8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2237</a:t>
                      </a:r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18,1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093049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22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184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Анализ результатов выполнения заданий КИМ ОГЭ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199" y="986972"/>
            <a:ext cx="11713029" cy="5631542"/>
          </a:xfrm>
        </p:spPr>
        <p:txBody>
          <a:bodyPr>
            <a:normAutofit/>
          </a:bodyPr>
          <a:lstStyle/>
          <a:p>
            <a:pPr marL="0" indent="45021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экзаменационной работе задания распределены следующим образом: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заданий с записью краткого ответа, из них: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заданий с ответом в виде одной цифры (№№ 1,4, 5, 6, 11, 16, 17,18);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заданий с ответом в виде слова или словосочетания (№№ 2,7, 10, 27, 30);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заданий с ответом в виде числа или последовательности цифр 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(№№ 3, 8, 9, 13, 14, 15, 19, 20, 21, 22, 23, 24, 25, 26);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задания с записью развернутого ответа (№№ 12, 28, 29).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021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распределены по содержанию, проверяемым умениям и способам деятельности, уровню сложности.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6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267550"/>
              </p:ext>
            </p:extLst>
          </p:nvPr>
        </p:nvGraphicFramePr>
        <p:xfrm>
          <a:off x="362857" y="2061031"/>
          <a:ext cx="11393714" cy="4363936"/>
        </p:xfrm>
        <a:graphic>
          <a:graphicData uri="http://schemas.openxmlformats.org/drawingml/2006/table">
            <a:tbl>
              <a:tblPr firstRow="1" firstCol="1" bandRow="1"/>
              <a:tblGrid>
                <a:gridCol w="2557261">
                  <a:extLst>
                    <a:ext uri="{9D8B030D-6E8A-4147-A177-3AD203B41FA5}">
                      <a16:colId xmlns:a16="http://schemas.microsoft.com/office/drawing/2014/main" val="3137734478"/>
                    </a:ext>
                  </a:extLst>
                </a:gridCol>
                <a:gridCol w="1932760">
                  <a:extLst>
                    <a:ext uri="{9D8B030D-6E8A-4147-A177-3AD203B41FA5}">
                      <a16:colId xmlns:a16="http://schemas.microsoft.com/office/drawing/2014/main" val="1122402503"/>
                    </a:ext>
                  </a:extLst>
                </a:gridCol>
                <a:gridCol w="4640449">
                  <a:extLst>
                    <a:ext uri="{9D8B030D-6E8A-4147-A177-3AD203B41FA5}">
                      <a16:colId xmlns:a16="http://schemas.microsoft.com/office/drawing/2014/main" val="1531993134"/>
                    </a:ext>
                  </a:extLst>
                </a:gridCol>
                <a:gridCol w="2263244">
                  <a:extLst>
                    <a:ext uri="{9D8B030D-6E8A-4147-A177-3AD203B41FA5}">
                      <a16:colId xmlns:a16="http://schemas.microsoft.com/office/drawing/2014/main" val="622572158"/>
                    </a:ext>
                  </a:extLst>
                </a:gridCol>
              </a:tblGrid>
              <a:tr h="144402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сложности заданий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задания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заданий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Планируемый процент выполнения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189447"/>
                  </a:ext>
                </a:extLst>
              </a:tr>
              <a:tr h="61870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1,2,4,5,6,8,9,10,13,14,20,22,24,27,28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60-90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90085"/>
                  </a:ext>
                </a:extLst>
              </a:tr>
              <a:tr h="61870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Повышенный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3,7,12,15,16,17,18,19,21,23,25,26,30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40-60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503705"/>
                  </a:ext>
                </a:extLst>
              </a:tr>
              <a:tr h="61870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11,29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40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256896"/>
                  </a:ext>
                </a:extLst>
              </a:tr>
              <a:tr h="61870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40099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92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Задание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13,14,20 (менее 50%)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Задание № 29 высокого уровня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сложности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(менее 15%)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Задание № 30 повышенного уровня сложности направлено на проверку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сформированности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представлений и основополагающих теоретических знаний о целостности и неоднородности Земли как планеты людей в пространстве и во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времени (менее 15%)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340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6" y="147410"/>
            <a:ext cx="10515600" cy="447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Результаты ОГЭ по АТЕ региона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779720"/>
              </p:ext>
            </p:extLst>
          </p:nvPr>
        </p:nvGraphicFramePr>
        <p:xfrm>
          <a:off x="838196" y="812803"/>
          <a:ext cx="9945919" cy="5886602"/>
        </p:xfrm>
        <a:graphic>
          <a:graphicData uri="http://schemas.openxmlformats.org/drawingml/2006/table">
            <a:tbl>
              <a:tblPr firstRow="1" firstCol="1" bandRow="1"/>
              <a:tblGrid>
                <a:gridCol w="730392">
                  <a:extLst>
                    <a:ext uri="{9D8B030D-6E8A-4147-A177-3AD203B41FA5}">
                      <a16:colId xmlns:a16="http://schemas.microsoft.com/office/drawing/2014/main" val="107188568"/>
                    </a:ext>
                  </a:extLst>
                </a:gridCol>
                <a:gridCol w="1901288">
                  <a:extLst>
                    <a:ext uri="{9D8B030D-6E8A-4147-A177-3AD203B41FA5}">
                      <a16:colId xmlns:a16="http://schemas.microsoft.com/office/drawing/2014/main" val="4118038931"/>
                    </a:ext>
                  </a:extLst>
                </a:gridCol>
                <a:gridCol w="1462847">
                  <a:extLst>
                    <a:ext uri="{9D8B030D-6E8A-4147-A177-3AD203B41FA5}">
                      <a16:colId xmlns:a16="http://schemas.microsoft.com/office/drawing/2014/main" val="2227798812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3473954243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2624186686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1931411967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3346457238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68846586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2491802200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3725765872"/>
                    </a:ext>
                  </a:extLst>
                </a:gridCol>
                <a:gridCol w="731424">
                  <a:extLst>
                    <a:ext uri="{9D8B030D-6E8A-4147-A177-3AD203B41FA5}">
                      <a16:colId xmlns:a16="http://schemas.microsoft.com/office/drawing/2014/main" val="2792865563"/>
                    </a:ext>
                  </a:extLst>
                </a:gridCol>
              </a:tblGrid>
              <a:tr h="23682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участников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26122"/>
                  </a:ext>
                </a:extLst>
              </a:tr>
              <a:tr h="473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376016"/>
                  </a:ext>
                </a:extLst>
              </a:tr>
              <a:tr h="307542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Западное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952927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Кинельское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489035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Отрадненское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378729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Поволжское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373839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160300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816684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Северо-Восточное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747991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Северо-Западное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404962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Тольяттинское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120795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Центральное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130540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Юго-Восточное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8053421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Юго-Западное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0494769"/>
                  </a:ext>
                </a:extLst>
              </a:tr>
              <a:tr h="344546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Южное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5740321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97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" y="217714"/>
            <a:ext cx="11669486" cy="5959249"/>
          </a:xfrm>
        </p:spPr>
        <p:txBody>
          <a:bodyPr>
            <a:normAutofit/>
          </a:bodyPr>
          <a:lstStyle/>
          <a:p>
            <a:pPr marL="457200" indent="449580" algn="just">
              <a:lnSpc>
                <a:spcPct val="110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№ 13 базового уровня сложности предполагает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таких регулятивных действий, как самостоятельно составлять алгоритм решения географических задач. Используя данные задачи, необходимо найти долю продукции, вещества и т.п. от общего количества продукции, вещества и т.п. Слабая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математической грамотности для решения практических задач в различных контекстах привело к низкому результату выполнения задания: 10,8% обучающихся, получивших отметку «2», 35,5% обучающихся, получивших отметку «3».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5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163" y="486353"/>
            <a:ext cx="1122449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13. В </a:t>
            </a:r>
            <a:r>
              <a:rPr lang="ru-RU" dirty="0"/>
              <a:t>начале 2012 года в Воронежской области насчитывалось 32 городских населенных пункта, из них 15 городов и 17 поселков городского типа. Какова доля городов в общем числе городских населенных пунктов Воронежской области (в %)?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Полученный </a:t>
            </a:r>
            <a:r>
              <a:rPr lang="ru-RU" dirty="0"/>
              <a:t>результат округлите до целого числа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Решение</a:t>
            </a:r>
            <a:r>
              <a:rPr lang="ru-RU" dirty="0"/>
              <a:t>: </a:t>
            </a:r>
            <a:r>
              <a:rPr lang="ru-RU" dirty="0" smtClean="0"/>
              <a:t>составляем </a:t>
            </a:r>
            <a:r>
              <a:rPr lang="ru-RU" dirty="0"/>
              <a:t>пропорцию</a:t>
            </a:r>
            <a:r>
              <a:rPr lang="ru-RU" dirty="0" smtClean="0"/>
              <a:t>: </a:t>
            </a:r>
          </a:p>
          <a:p>
            <a:pPr marL="0" indent="0">
              <a:buNone/>
            </a:pPr>
            <a:r>
              <a:rPr lang="ru-RU" dirty="0" smtClean="0"/>
              <a:t>32</a:t>
            </a:r>
            <a:r>
              <a:rPr lang="ru-RU" dirty="0"/>
              <a:t>  — 100</a:t>
            </a:r>
            <a:r>
              <a:rPr lang="ru-RU" dirty="0" smtClean="0"/>
              <a:t>%</a:t>
            </a:r>
          </a:p>
          <a:p>
            <a:pPr marL="0" indent="0">
              <a:buNone/>
            </a:pPr>
            <a:r>
              <a:rPr lang="ru-RU" dirty="0" smtClean="0"/>
              <a:t>15</a:t>
            </a:r>
            <a:r>
              <a:rPr lang="ru-RU" dirty="0"/>
              <a:t>  — Х</a:t>
            </a:r>
            <a:r>
              <a:rPr lang="ru-RU" dirty="0" smtClean="0"/>
              <a:t>.                          Имеем </a:t>
            </a:r>
            <a:r>
              <a:rPr lang="ru-RU" dirty="0"/>
              <a:t>(15 · 100) : 32  =  47%.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Ответ</a:t>
            </a:r>
            <a:r>
              <a:rPr lang="ru-RU" dirty="0"/>
              <a:t>: </a:t>
            </a:r>
            <a:r>
              <a:rPr lang="ru-RU" dirty="0" smtClean="0"/>
              <a:t>47%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8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13. Определите </a:t>
            </a:r>
            <a:r>
              <a:rPr lang="ru-RU" dirty="0"/>
              <a:t>долю городского населения (в %) в общей численности населения Волгоградской области, если известно, что общая численность ее населения на 1 января 2013 года составляла 2 583 342 человека, в том числе горожан  — 1 970 738 человек.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Полученный </a:t>
            </a:r>
            <a:r>
              <a:rPr lang="ru-RU" dirty="0"/>
              <a:t>результат округлите до целого числа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Составляем пропорцию:</a:t>
            </a:r>
          </a:p>
          <a:p>
            <a:pPr marL="0" indent="0">
              <a:buNone/>
            </a:pPr>
            <a:r>
              <a:rPr lang="ru-RU" dirty="0" smtClean="0"/>
              <a:t>2 583 342-100%</a:t>
            </a:r>
          </a:p>
          <a:p>
            <a:pPr marL="0" indent="0">
              <a:buNone/>
            </a:pPr>
            <a:r>
              <a:rPr lang="ru-RU" dirty="0" smtClean="0"/>
              <a:t>1970738-х</a:t>
            </a:r>
          </a:p>
          <a:p>
            <a:pPr marL="0" indent="0">
              <a:buNone/>
            </a:pPr>
            <a:r>
              <a:rPr lang="ru-RU" dirty="0"/>
              <a:t>Имеем (1970738х100)/2 583 </a:t>
            </a:r>
            <a:r>
              <a:rPr lang="ru-RU" dirty="0" smtClean="0"/>
              <a:t>342=76%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403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1257"/>
            <a:ext cx="10515600" cy="5915706"/>
          </a:xfrm>
        </p:spPr>
        <p:txBody>
          <a:bodyPr>
            <a:normAutofit/>
          </a:bodyPr>
          <a:lstStyle/>
          <a:p>
            <a:pPr marL="45720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№ 27. Средний процент выполнения составил всего 13,0% в группе, получивших отметку «2», 32,6% в группе, получивших отметку «3». Задания №№ 27-29 выполняются с использованием приведённого текста. В задании № 27 нужно было указать, на территории какого географического района располагается ООО «Тобольск-Полимер».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Недостаточная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базовых логических действий, таких как выявлять и характеризовать существенные признаки географических объектов, процессов и явлений; устанавливать существенный признак классификации географических объектов, процессов и явлений, основания для их сравнения могло повлиять на выполнение задания.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95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044" y="1410845"/>
            <a:ext cx="6779512" cy="5282185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экспедиция Христофора Колумба (1492−1493 гг.) на судах «Санта-Мария», «Пинта»,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вышла из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августа 1492 г. От Канарских островов суда повернули на запад, пересекли Атлантический океан, открыв Саргассово море, и достигли острова Сан-Сальвадор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Багамском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архипелаге. Христофор Колумб высадился на острове 12 октября 1492 г. (официальная дата открытия Америки). Затем Колумб посетил ряд других Багамских островов, открыл и обследовал участок северо-восточного побережья Кубы, достиг острова Гаити и двинулся вдоль его северного берега. Колумб на корабле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январе 1493 г. вернулся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Испанию.В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ходе второй экспедиции (1493−1496 гг.) Колумб открыл острова Доминика, Гваделупа, совершил поход в глубь острова Гаити, открыл южный берег Кубы и еще около 20 островов в составе Малых Антильских островов. Весной 1496 г. Колумб отплыл обратно на Родину и при королевском дворе объявил об открытии нового пути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Азию.В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ходе третьей и четвертой экспедиций (1498−1504 гг.) было открыто несколько островов в Карибском море и Карибское побережье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Америки.Основной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целью экспедиций Колумба был поиск нового пути в Индию. Открытые земли Колумб считал восточной частью Азии, восточным берегом или Китая, или Японии, или Индии, потому за этими землями закрепилось название Вест-Индия. Эти открытия способствовали пересмотру средневековых представлений о Земле и возникновению Испанской колониальной империи. Имя Колумба носит несколько географических объектов в Америке.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27742"/>
            <a:ext cx="1005884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27. Определите, на каком полуострове находится страна, с территории которой начались </a:t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экспедиции, о которых говорится в тексте.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Прочитайте текст и выполните задания.</a:t>
            </a:r>
          </a:p>
          <a:p>
            <a:pPr marL="0" marR="0" lvl="0" indent="158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Экспедиции Христофора Колумба (1492−1504 гг.)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58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738" y="1250014"/>
            <a:ext cx="4487045" cy="317019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579150" y="4393682"/>
            <a:ext cx="427976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Данная экспедиция началась в Испании, которая располагается на Пиренейском полуострове.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Ответ: Пиренейский полуостров.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79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9314"/>
            <a:ext cx="10515600" cy="58576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субъекте РФ проложен участок газопровода, который примыкает к российско-китайской границе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Газопровод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«Сила Сибири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Газопровод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«Сила Сибири» связывает Иркутский и Якутский центры добычи природного газа с китайскими потребителями по так называемому восточному маршруту. Общая протяженность газопровода составила около 3000 км, экспортная производительность  — 38 млрд м3 газа в год. На первом этапе был построен участок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Чаяндинского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нефтегазоконденсатного месторождения в Якутии до Благовещенска и далее через границу с Китаем. В 2019 г. состоялся пуск газопровода. Начались поставки российского газа в Китай. На втором этапе будет построен участок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Ковыктинского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месторождения природного газа в Иркутской области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Чаяндинского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месторождения  — около 800 км. Месторождение уже введено в эксплуатацию в 2022 г. На третьем этапе планируется расширение газотранспортных мощностей на участке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Чаяндинского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месторождения до Благовещенска. Трасса газопровода проходит по территориям с экстремальными природными условиями, для его строительства требуются особые технологии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Амурская область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99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89900"/>
              </p:ext>
            </p:extLst>
          </p:nvPr>
        </p:nvGraphicFramePr>
        <p:xfrm>
          <a:off x="561109" y="2214088"/>
          <a:ext cx="10515600" cy="2377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4565483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8688152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244824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65851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оды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Численность постоянного населения на 1 января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Прибывшие, всего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Выбывшие, всего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391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2006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2 543 265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48 570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55 738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080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2007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2 523 308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48 103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53 894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6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2008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2 508 478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43 906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48 852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660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2009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2 496 776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43 028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44 222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836239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2582" y="4865500"/>
            <a:ext cx="1041861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Используя данные таблицы, определите миграционный прирост населения Алтайского края в 2009 г. Ответ запишите в виде числа.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Миграционный прирост  — это разница между прибывшими и выбывшими.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43 028 − 44 222 = −1194.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Миграционный прирост (убыль) составил −1194 человек.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63782" y="1884279"/>
            <a:ext cx="93749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Общие итоги миграции населения в Алтайском крае в 2006−2009 гг. (человек)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708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густоту сети железных дорог в Республике Бурятия в 2000 году. Полученный результат округлите до целого числа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58" t="19419" r="35740" b="42555"/>
          <a:stretch/>
        </p:blipFill>
        <p:spPr>
          <a:xfrm>
            <a:off x="3599544" y="1690688"/>
            <a:ext cx="8360228" cy="4538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9228" y="2519199"/>
            <a:ext cx="285197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определения густоты надо длину дорого разделить на площадь региона.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1199/351,3=3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46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7" y="246743"/>
            <a:ext cx="11553370" cy="5930220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Задания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№ 29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Слабая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сформированность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умений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ориентироваться в содержании текста, понимать его целостный смысл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анализировать, интерпретировать географическую информацию, отразилось и на выполнении задания № 29 повышенного уровня сложности (средний процент выполнения 5,9% и 2,7% соответственно в группе получивших отметку «2», 9,9% и 4,1 соответственно – в группе, получивших отметку «3», 25,2%. В задании № 29 требовалось объяснить особенность природно-ресурсной базы, способствующей размещению на территории Тюменской области предприятия химии органического синтеза.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391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1" y="365125"/>
            <a:ext cx="119888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Выбрав необходимые данные из таблицы,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ресурсообеспеченность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Саудовской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Аравии нефтью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883" t="37098" r="17165" b="41554"/>
          <a:stretch/>
        </p:blipFill>
        <p:spPr>
          <a:xfrm>
            <a:off x="5399316" y="1690688"/>
            <a:ext cx="6386284" cy="371565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4461" y="1690688"/>
            <a:ext cx="48332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нам необходимо определить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ресурсообеспеченность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страны сырьевыми ресурсами, например нефтью, то мы определяем, на сколько лет хватит данного сырья. Следовательно, нужно запасы разделить на добычу: P = 35 млрд т 455 млрд т , Р = 76,9 года. Ответ Обеспеченность Саудовской Аравии нефтью составляет 76,9 лет.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555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171" y="246743"/>
            <a:ext cx="11887199" cy="650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/>
              <a:t>Пользуясь таблицей, рассчитайте показатель естественного прироста населения за год одной из африканских стран: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Решение: </a:t>
            </a:r>
            <a:r>
              <a:rPr lang="ru-RU" sz="2600" dirty="0"/>
              <a:t>П. п. = Р – С, где П. п. — естественный прирост, Р — рождаемость;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С </a:t>
            </a:r>
            <a:r>
              <a:rPr lang="ru-RU" sz="2600" dirty="0"/>
              <a:t>— смертность. Отсюда: 23 ‰ – 18 ‰ = 5 ‰.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Ответ: </a:t>
            </a:r>
            <a:r>
              <a:rPr lang="ru-RU" sz="2600" dirty="0"/>
              <a:t>Показатель естественного прироста населения составляет 5 ‰. </a:t>
            </a:r>
            <a:endParaRPr lang="ru-RU" sz="2600" dirty="0" smtClean="0"/>
          </a:p>
          <a:p>
            <a:pPr marL="0" indent="0">
              <a:buNone/>
            </a:pPr>
            <a:r>
              <a:rPr lang="ru-RU" sz="2600" dirty="0" smtClean="0"/>
              <a:t>В </a:t>
            </a:r>
            <a:r>
              <a:rPr lang="ru-RU" sz="2600" dirty="0"/>
              <a:t>качестве примера можно предложить и другие подобные задачи, в которых указываются различные цифровые значения, но ученики, имея определённые знания, должны отобрать только те, которые необходимы для выполнения задания.</a:t>
            </a:r>
            <a:endParaRPr lang="ru-RU" sz="2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790" y="3818795"/>
            <a:ext cx="9751544" cy="282874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03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455" y="458642"/>
            <a:ext cx="10515600" cy="58497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21.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двух высказываниях содержится информация о миграциях населения?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По данным Всероссийской переписи населения 2010 года, численность постоянного населения России составляла 142,9 млн человек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В 2011 году в Республику Бурятия на постоянное место жительства из других стран прибыло 490 человек, выехало в другие страны 82 человека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В 2010 году в России из городов в сельские населенные пункты прибыло 546 582 человека, что на 62 511 человек меньше, чем в 2009 году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По данным Всероссийской переписи населения 2010 года, численность женщин превышала численность мужчин на 10,8 млн человек, или на 16,2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В 2010 году население России проживало в 2386 городских населенных пунктах (городах и поселках городского типа) и 134 тыс. сельских населенных пунктах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23.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63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171" y="234498"/>
            <a:ext cx="10515600" cy="926646"/>
          </a:xfrm>
        </p:spPr>
        <p:txBody>
          <a:bodyPr>
            <a:normAutofit fontScale="90000"/>
          </a:bodyPr>
          <a:lstStyle/>
          <a:p>
            <a:pPr marL="457200">
              <a:lnSpc>
                <a:spcPct val="100000"/>
              </a:lnSpc>
              <a:spcAft>
                <a:spcPts val="10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совершенствованию преподавания учебного предмета для всех обучающихся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43" y="1291771"/>
            <a:ext cx="11843657" cy="5370286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 При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организации процесса обучения уделить особое внимание формированию навыков работы с текстом: умение находить информацию, извлекать её, интерпретировать, оценивать, аргументировать, применять в различных жизненных ситуациях</a:t>
            </a:r>
            <a:r>
              <a:rPr lang="ru-RU" sz="2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 Использовать приемы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технологии развития критического мышления через чтение и письмо, в </a:t>
            </a:r>
            <a:r>
              <a:rPr lang="ru-RU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т.ч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. приемы работы с текстами научного содержания, </a:t>
            </a:r>
            <a:r>
              <a:rPr lang="ru-RU" sz="2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материалами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из средств массовой информации, интернет-источников</a:t>
            </a:r>
            <a:r>
              <a:rPr lang="ru-RU" sz="2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</a:rPr>
              <a:t>3. Необходимо распределить обучающихся по группам, отличающимся уровнем усвоения теоретического материала, особенностями восприятия, мышления, памяти.</a:t>
            </a:r>
            <a:endParaRPr lang="ru-RU" sz="2600" dirty="0" smtClean="0">
              <a:latin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</a:rPr>
              <a:t>4. Приёмы </a:t>
            </a:r>
            <a:r>
              <a:rPr lang="ru-RU" sz="2600" dirty="0">
                <a:latin typeface="Times New Roman" panose="02020603050405020304" pitchFamily="18" charset="0"/>
              </a:rPr>
              <a:t>обучения, направленные на предотвращение выявленных дефицитов в подготовке обучающихся:	</a:t>
            </a:r>
            <a:endParaRPr lang="ru-RU" sz="2600" dirty="0" smtClean="0">
              <a:latin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</a:rPr>
              <a:t>- приёмы </a:t>
            </a:r>
            <a:r>
              <a:rPr lang="ru-RU" sz="2600" dirty="0">
                <a:latin typeface="Times New Roman" panose="02020603050405020304" pitchFamily="18" charset="0"/>
              </a:rPr>
              <a:t>интерактивного обучения;</a:t>
            </a: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</a:rPr>
              <a:t>- приёмы </a:t>
            </a:r>
            <a:r>
              <a:rPr lang="ru-RU" sz="2600" dirty="0">
                <a:latin typeface="Times New Roman" panose="02020603050405020304" pitchFamily="18" charset="0"/>
              </a:rPr>
              <a:t>активации познавательной деятельности учащихся;</a:t>
            </a: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</a:rPr>
              <a:t>- приёмы </a:t>
            </a:r>
            <a:r>
              <a:rPr lang="ru-RU" sz="2600" dirty="0">
                <a:latin typeface="Times New Roman" panose="02020603050405020304" pitchFamily="18" charset="0"/>
              </a:rPr>
              <a:t>осмысленного чтения и работы с текстом </a:t>
            </a:r>
          </a:p>
          <a:p>
            <a:pPr indent="0" algn="just">
              <a:lnSpc>
                <a:spcPct val="100000"/>
              </a:lnSpc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030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3" y="176439"/>
            <a:ext cx="11800114" cy="1325563"/>
          </a:xfrm>
        </p:spPr>
        <p:txBody>
          <a:bodyPr>
            <a:normAutofit fontScale="90000"/>
          </a:bodyPr>
          <a:lstStyle/>
          <a:p>
            <a:pPr marL="742950" lvl="1" indent="-285750" algn="just">
              <a:spcBef>
                <a:spcPts val="20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x-none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Характеристика участников егэ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x-none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у</a:t>
            </a:r>
            <a:r>
              <a:rPr lang="x-none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чебному предмету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3600" b="1" u="sng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ГЕОГРАФИЯ</a:t>
            </a:r>
            <a:r>
              <a:rPr lang="ru-RU" sz="1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</a:rPr>
              <a:t/>
            </a:r>
            <a:br>
              <a:rPr lang="ru-RU" sz="1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</a:rPr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2927" y="14261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Количество участников ЕГЭ по учебному предмету (за 3 года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741970"/>
              </p:ext>
            </p:extLst>
          </p:nvPr>
        </p:nvGraphicFramePr>
        <p:xfrm>
          <a:off x="667657" y="2042889"/>
          <a:ext cx="10686143" cy="206973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438355">
                  <a:extLst>
                    <a:ext uri="{9D8B030D-6E8A-4147-A177-3AD203B41FA5}">
                      <a16:colId xmlns:a16="http://schemas.microsoft.com/office/drawing/2014/main" val="1190687541"/>
                    </a:ext>
                  </a:extLst>
                </a:gridCol>
                <a:gridCol w="1801684">
                  <a:extLst>
                    <a:ext uri="{9D8B030D-6E8A-4147-A177-3AD203B41FA5}">
                      <a16:colId xmlns:a16="http://schemas.microsoft.com/office/drawing/2014/main" val="2351890058"/>
                    </a:ext>
                  </a:extLst>
                </a:gridCol>
                <a:gridCol w="1805958">
                  <a:extLst>
                    <a:ext uri="{9D8B030D-6E8A-4147-A177-3AD203B41FA5}">
                      <a16:colId xmlns:a16="http://schemas.microsoft.com/office/drawing/2014/main" val="364080746"/>
                    </a:ext>
                  </a:extLst>
                </a:gridCol>
                <a:gridCol w="1803821">
                  <a:extLst>
                    <a:ext uri="{9D8B030D-6E8A-4147-A177-3AD203B41FA5}">
                      <a16:colId xmlns:a16="http://schemas.microsoft.com/office/drawing/2014/main" val="66250660"/>
                    </a:ext>
                  </a:extLst>
                </a:gridCol>
                <a:gridCol w="1803821">
                  <a:extLst>
                    <a:ext uri="{9D8B030D-6E8A-4147-A177-3AD203B41FA5}">
                      <a16:colId xmlns:a16="http://schemas.microsoft.com/office/drawing/2014/main" val="2439551246"/>
                    </a:ext>
                  </a:extLst>
                </a:gridCol>
                <a:gridCol w="2032504">
                  <a:extLst>
                    <a:ext uri="{9D8B030D-6E8A-4147-A177-3AD203B41FA5}">
                      <a16:colId xmlns:a16="http://schemas.microsoft.com/office/drawing/2014/main" val="202216159"/>
                    </a:ext>
                  </a:extLst>
                </a:gridCol>
              </a:tblGrid>
              <a:tr h="48622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г.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694712"/>
                  </a:ext>
                </a:extLst>
              </a:tr>
              <a:tr h="972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53795"/>
                  </a:ext>
                </a:extLst>
              </a:tr>
              <a:tr h="4862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0,2%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446598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191795"/>
              </p:ext>
            </p:extLst>
          </p:nvPr>
        </p:nvGraphicFramePr>
        <p:xfrm>
          <a:off x="667658" y="4296990"/>
          <a:ext cx="10686142" cy="2561010"/>
        </p:xfrm>
        <a:graphic>
          <a:graphicData uri="http://schemas.openxmlformats.org/drawingml/2006/table">
            <a:tbl>
              <a:tblPr firstRow="1" firstCol="1" bandRow="1"/>
              <a:tblGrid>
                <a:gridCol w="9695543">
                  <a:extLst>
                    <a:ext uri="{9D8B030D-6E8A-4147-A177-3AD203B41FA5}">
                      <a16:colId xmlns:a16="http://schemas.microsoft.com/office/drawing/2014/main" val="1527925401"/>
                    </a:ext>
                  </a:extLst>
                </a:gridCol>
                <a:gridCol w="990599">
                  <a:extLst>
                    <a:ext uri="{9D8B030D-6E8A-4147-A177-3AD203B41FA5}">
                      <a16:colId xmlns:a16="http://schemas.microsoft.com/office/drawing/2014/main" val="2415581889"/>
                    </a:ext>
                  </a:extLst>
                </a:gridCol>
              </a:tblGrid>
              <a:tr h="205659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ВТГ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036117"/>
                  </a:ext>
                </a:extLst>
              </a:tr>
              <a:tr h="489468">
                <a:tc>
                  <a:txBody>
                    <a:bodyPr/>
                    <a:lstStyle/>
                    <a:p>
                      <a:pPr algn="just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гимназий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04712"/>
                  </a:ext>
                </a:extLst>
              </a:tr>
              <a:tr h="28380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лицеев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839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СОШ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118087"/>
                  </a:ext>
                </a:extLst>
              </a:tr>
              <a:tr h="56761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выпускники СОШ с углубленным изучением отдельных предметов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446685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297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Количество участников ЕГЭ по предмету по АТЕ региона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719492"/>
              </p:ext>
            </p:extLst>
          </p:nvPr>
        </p:nvGraphicFramePr>
        <p:xfrm>
          <a:off x="1059543" y="1378861"/>
          <a:ext cx="9956801" cy="5047488"/>
        </p:xfrm>
        <a:graphic>
          <a:graphicData uri="http://schemas.openxmlformats.org/drawingml/2006/table">
            <a:tbl>
              <a:tblPr firstRow="1" firstCol="1" bandRow="1"/>
              <a:tblGrid>
                <a:gridCol w="1045028">
                  <a:extLst>
                    <a:ext uri="{9D8B030D-6E8A-4147-A177-3AD203B41FA5}">
                      <a16:colId xmlns:a16="http://schemas.microsoft.com/office/drawing/2014/main" val="54768550"/>
                    </a:ext>
                  </a:extLst>
                </a:gridCol>
                <a:gridCol w="3120572">
                  <a:extLst>
                    <a:ext uri="{9D8B030D-6E8A-4147-A177-3AD203B41FA5}">
                      <a16:colId xmlns:a16="http://schemas.microsoft.com/office/drawing/2014/main" val="3837996185"/>
                    </a:ext>
                  </a:extLst>
                </a:gridCol>
                <a:gridCol w="3099385">
                  <a:extLst>
                    <a:ext uri="{9D8B030D-6E8A-4147-A177-3AD203B41FA5}">
                      <a16:colId xmlns:a16="http://schemas.microsoft.com/office/drawing/2014/main" val="1381730335"/>
                    </a:ext>
                  </a:extLst>
                </a:gridCol>
                <a:gridCol w="2691816">
                  <a:extLst>
                    <a:ext uri="{9D8B030D-6E8A-4147-A177-3AD203B41FA5}">
                      <a16:colId xmlns:a16="http://schemas.microsoft.com/office/drawing/2014/main" val="624032656"/>
                    </a:ext>
                  </a:extLst>
                </a:gridCol>
              </a:tblGrid>
              <a:tr h="155786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участников ЕГЭ по учебному предмету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от общего числа участников в регионе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942182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Кинельское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105850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Поволжское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514084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520622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Тольяттинское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834390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Центральное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306923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Южное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4156707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17660"/>
                  </a:ext>
                </a:extLst>
              </a:tr>
              <a:tr h="38946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ВПЛ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512093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03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229" y="365125"/>
            <a:ext cx="11785600" cy="1325563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Характеристика географического положения России.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Сравнение ГП России с ГП других стран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229" y="1825624"/>
            <a:ext cx="11785600" cy="4879975"/>
          </a:xfrm>
        </p:spPr>
        <p:txBody>
          <a:bodyPr/>
          <a:lstStyle/>
          <a:p>
            <a:pPr marL="0" marR="53975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1. 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Используя карты атласа, определите координаты крайних точек России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53975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3975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8001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Используя карты атласа, определите положение стран — соседей России. По результатам работы заполните таблицу. 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53975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44092"/>
              </p:ext>
            </p:extLst>
          </p:nvPr>
        </p:nvGraphicFramePr>
        <p:xfrm>
          <a:off x="3120571" y="2446405"/>
          <a:ext cx="8708572" cy="1690167"/>
        </p:xfrm>
        <a:graphic>
          <a:graphicData uri="http://schemas.openxmlformats.org/drawingml/2006/table">
            <a:tbl>
              <a:tblPr firstRow="1" firstCol="1" bandRow="1"/>
              <a:tblGrid>
                <a:gridCol w="2730291">
                  <a:extLst>
                    <a:ext uri="{9D8B030D-6E8A-4147-A177-3AD203B41FA5}">
                      <a16:colId xmlns:a16="http://schemas.microsoft.com/office/drawing/2014/main" val="1066818511"/>
                    </a:ext>
                  </a:extLst>
                </a:gridCol>
                <a:gridCol w="2525075">
                  <a:extLst>
                    <a:ext uri="{9D8B030D-6E8A-4147-A177-3AD203B41FA5}">
                      <a16:colId xmlns:a16="http://schemas.microsoft.com/office/drawing/2014/main" val="2977107621"/>
                    </a:ext>
                  </a:extLst>
                </a:gridCol>
                <a:gridCol w="3453206">
                  <a:extLst>
                    <a:ext uri="{9D8B030D-6E8A-4147-A177-3AD203B41FA5}">
                      <a16:colId xmlns:a16="http://schemas.microsoft.com/office/drawing/2014/main" val="4276763275"/>
                    </a:ext>
                  </a:extLst>
                </a:gridCol>
              </a:tblGrid>
              <a:tr h="877367"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крайней точки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крайней точки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Географические координаты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1753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Мыс Флигели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(образец)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Островная северная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81°с. ш. 59°в.д.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61272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049800"/>
              </p:ext>
            </p:extLst>
          </p:nvPr>
        </p:nvGraphicFramePr>
        <p:xfrm>
          <a:off x="3142433" y="5043781"/>
          <a:ext cx="8686709" cy="1386047"/>
        </p:xfrm>
        <a:graphic>
          <a:graphicData uri="http://schemas.openxmlformats.org/drawingml/2006/table">
            <a:tbl>
              <a:tblPr firstRow="1" firstCol="1" bandRow="1"/>
              <a:tblGrid>
                <a:gridCol w="2997904">
                  <a:extLst>
                    <a:ext uri="{9D8B030D-6E8A-4147-A177-3AD203B41FA5}">
                      <a16:colId xmlns:a16="http://schemas.microsoft.com/office/drawing/2014/main" val="1316820567"/>
                    </a:ext>
                  </a:extLst>
                </a:gridCol>
                <a:gridCol w="2093539">
                  <a:extLst>
                    <a:ext uri="{9D8B030D-6E8A-4147-A177-3AD203B41FA5}">
                      <a16:colId xmlns:a16="http://schemas.microsoft.com/office/drawing/2014/main" val="3802366217"/>
                    </a:ext>
                  </a:extLst>
                </a:gridCol>
                <a:gridCol w="2172140">
                  <a:extLst>
                    <a:ext uri="{9D8B030D-6E8A-4147-A177-3AD203B41FA5}">
                      <a16:colId xmlns:a16="http://schemas.microsoft.com/office/drawing/2014/main" val="2368069016"/>
                    </a:ext>
                  </a:extLst>
                </a:gridCol>
                <a:gridCol w="1423126">
                  <a:extLst>
                    <a:ext uri="{9D8B030D-6E8A-4147-A177-3AD203B41FA5}">
                      <a16:colId xmlns:a16="http://schemas.microsoft.com/office/drawing/2014/main" val="719412630"/>
                    </a:ext>
                  </a:extLst>
                </a:gridCol>
              </a:tblGrid>
              <a:tr h="924390"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 страны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Столица страны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страны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1176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Столица страны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774478"/>
                  </a:ext>
                </a:extLst>
              </a:tr>
              <a:tr h="461657">
                <a:tc>
                  <a:txBody>
                    <a:bodyPr/>
                    <a:lstStyle/>
                    <a:p>
                      <a:pPr marR="5397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Норвегия </a:t>
                      </a:r>
                      <a:r>
                        <a:rPr lang="ru-RU" sz="22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(образец)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Осло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943986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70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687" y="333829"/>
            <a:ext cx="11843656" cy="5843134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3. 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равните географическое положение России с положение крупнейших по площади стран мира –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Канады, США или  Китая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Сделайте вывод: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1.​ С какой страной Россия имеет сходное географическое положение.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2.​ Географическое положение, каких стран значительно отличается от географического положения России.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20323"/>
              </p:ext>
            </p:extLst>
          </p:nvPr>
        </p:nvGraphicFramePr>
        <p:xfrm>
          <a:off x="188685" y="3255396"/>
          <a:ext cx="11843658" cy="3344294"/>
        </p:xfrm>
        <a:graphic>
          <a:graphicData uri="http://schemas.openxmlformats.org/drawingml/2006/table">
            <a:tbl>
              <a:tblPr firstRow="1" firstCol="1" bandRow="1"/>
              <a:tblGrid>
                <a:gridCol w="8055429">
                  <a:extLst>
                    <a:ext uri="{9D8B030D-6E8A-4147-A177-3AD203B41FA5}">
                      <a16:colId xmlns:a16="http://schemas.microsoft.com/office/drawing/2014/main" val="517384479"/>
                    </a:ext>
                  </a:extLst>
                </a:gridCol>
                <a:gridCol w="2148115">
                  <a:extLst>
                    <a:ext uri="{9D8B030D-6E8A-4147-A177-3AD203B41FA5}">
                      <a16:colId xmlns:a16="http://schemas.microsoft.com/office/drawing/2014/main" val="2727795576"/>
                    </a:ext>
                  </a:extLst>
                </a:gridCol>
                <a:gridCol w="1640114">
                  <a:extLst>
                    <a:ext uri="{9D8B030D-6E8A-4147-A177-3AD203B41FA5}">
                      <a16:colId xmlns:a16="http://schemas.microsoft.com/office/drawing/2014/main" val="2696314963"/>
                    </a:ext>
                  </a:extLst>
                </a:gridCol>
              </a:tblGrid>
              <a:tr h="340179"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   </a:t>
                      </a:r>
                      <a:r>
                        <a:rPr lang="ru-RU" sz="2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Россия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397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56563"/>
                  </a:ext>
                </a:extLst>
              </a:tr>
              <a:tr h="44982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1.​ Положение по отношению к экватору.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036073"/>
                  </a:ext>
                </a:extLst>
              </a:tr>
              <a:tr h="44982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2.​ Положение по отношению к нулевому меридиану.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416713"/>
                  </a:ext>
                </a:extLst>
              </a:tr>
              <a:tr h="44982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3.​ Положение на материке, части света.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614550"/>
                  </a:ext>
                </a:extLst>
              </a:tr>
              <a:tr h="37759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4.​ Моря и океаны, омывающие страну (морские границы).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461197"/>
                  </a:ext>
                </a:extLst>
              </a:tr>
              <a:tr h="340179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5.​ Соседние государства.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75024"/>
                  </a:ext>
                </a:extLst>
              </a:tr>
              <a:tr h="899658">
                <a:tc>
                  <a:txBody>
                    <a:bodyPr/>
                    <a:lstStyle/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6.​ Оценка географического положения страны для жизни и хозяйственной деятельности населения.</a:t>
                      </a:r>
                      <a:endParaRPr lang="ru-RU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26393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573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485" y="118382"/>
            <a:ext cx="11713029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Объяснение зависимости расположения крупных форм рельефа и месторождений полезных ископаемых от строения земной коры на примере отдельных территорий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485" y="1825625"/>
            <a:ext cx="11713029" cy="4807404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3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Платформы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древнейшие, относительно устойчивые и выровненные участки земной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коры.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это молодая платформа.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Щиты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выход фундамента, сложенного кристаллическими породами, на поверхность.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 рельефа</a:t>
            </a:r>
            <a:r>
              <a:rPr lang="ru-RU" sz="3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равнины (низменности, возвышенности, плоскогорья) и горы.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Полезные ископаемые</a:t>
            </a:r>
            <a:r>
              <a:rPr lang="ru-RU" sz="3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минеральные образования земной коры, которые могут эффективно использоваться в хозяйстве.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Полезные ископаемые: рудные (металлические) в магматических породах нерудные (неметаллические) в осадочных породах</a:t>
            </a:r>
            <a:endParaRPr lang="ru-RU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4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229" y="159656"/>
            <a:ext cx="11771085" cy="644434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1.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Сравните содержание карты тектонической и физической.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Найдите на тектонической карте платформы, плиты.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Обозначьте наиболее крупные на контурной карте стр. 2 – 3.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Наложите на тектоническую карту физическую и определите, какие формы рельефа расположены на платформах, плитах.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Обозначьте в контурных картах.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Найдите на тектонической карте щиты.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Обозначьте.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Какие формы рельефа соответствуют щитам?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Определите области складчатости. Выделите в к/к цветом.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Какие формы рельефа соответствуют складчатым областям?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Определите, какие полезные ископаемые соответствуют каждой тектонической структуре.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Нанесите обозначения полезных ископаемых на карту.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779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785600" cy="1325563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Установите наличие взаимосвязи между тектоническим строением, рельефом и полезными ископаемыми на отдельных территориях нашей страны.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Фактический материал, доказывающий наличие такой связи, обобщите в форме таблицы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870098"/>
              </p:ext>
            </p:extLst>
          </p:nvPr>
        </p:nvGraphicFramePr>
        <p:xfrm>
          <a:off x="116115" y="1690691"/>
          <a:ext cx="11654970" cy="5146737"/>
        </p:xfrm>
        <a:graphic>
          <a:graphicData uri="http://schemas.openxmlformats.org/drawingml/2006/table">
            <a:tbl>
              <a:tblPr firstRow="1" firstCol="1" bandRow="1"/>
              <a:tblGrid>
                <a:gridCol w="3591792">
                  <a:extLst>
                    <a:ext uri="{9D8B030D-6E8A-4147-A177-3AD203B41FA5}">
                      <a16:colId xmlns:a16="http://schemas.microsoft.com/office/drawing/2014/main" val="2371185178"/>
                    </a:ext>
                  </a:extLst>
                </a:gridCol>
                <a:gridCol w="4332300">
                  <a:extLst>
                    <a:ext uri="{9D8B030D-6E8A-4147-A177-3AD203B41FA5}">
                      <a16:colId xmlns:a16="http://schemas.microsoft.com/office/drawing/2014/main" val="4078655994"/>
                    </a:ext>
                  </a:extLst>
                </a:gridCol>
                <a:gridCol w="3730878">
                  <a:extLst>
                    <a:ext uri="{9D8B030D-6E8A-4147-A177-3AD203B41FA5}">
                      <a16:colId xmlns:a16="http://schemas.microsoft.com/office/drawing/2014/main" val="3679391823"/>
                    </a:ext>
                  </a:extLst>
                </a:gridCol>
              </a:tblGrid>
              <a:tr h="606415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Крупная тектоническая структура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Соответствующая ей форма рельефа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Наиболее распространенные полезные ископаемые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83268"/>
                  </a:ext>
                </a:extLst>
              </a:tr>
              <a:tr h="606415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Восточно-Европейская платформа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513464"/>
                  </a:ext>
                </a:extLst>
              </a:tr>
              <a:tr h="321678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Западно-Сибирская плита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03523"/>
                  </a:ext>
                </a:extLst>
              </a:tr>
              <a:tr h="321678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Сибирская платформа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773407"/>
                  </a:ext>
                </a:extLst>
              </a:tr>
              <a:tr h="606415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кайнозойской складчатости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27292"/>
                  </a:ext>
                </a:extLst>
              </a:tr>
              <a:tr h="606415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герцинской складчатости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347754"/>
                  </a:ext>
                </a:extLst>
              </a:tr>
              <a:tr h="321678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Балтийский щит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1151"/>
                  </a:ext>
                </a:extLst>
              </a:tr>
              <a:tr h="321678"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Алданский щит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888777"/>
                  </a:ext>
                </a:extLst>
              </a:tr>
              <a:tr h="301048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Выводы об установленной зависимости.</a:t>
                      </a:r>
                      <a:endParaRPr lang="ru-RU" sz="2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Каким тектоническим структурам соответствуют равнины, горы, нагорья.</a:t>
                      </a:r>
                      <a:endParaRPr lang="ru-RU" sz="2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Какова закономерность в размещении полезных ископаемых.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10" marR="8710" marT="8710" marB="87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86480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939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14" y="333829"/>
            <a:ext cx="11771086" cy="634274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5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7714" y="333829"/>
            <a:ext cx="8926286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задач на определение времени </a:t>
            </a:r>
            <a:endParaRPr lang="ru-RU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Найти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 на карте, определить какой город восточнее, какой западнее, записать города и зоны в первом действии.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Найти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разницу в часовых зонах между городами, из большей часовой зоны вычесть меньшую, это и будет разность.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указанному времени одного города прибавить или отнять разность в часовых зонах.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полученному числу прибавить расчетное время полета. Это и будет время прилета.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Записать ответ полностью.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4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Пояснение: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 Востока на Запад. Время вылета – разница во времени часовых зон + время в полете = время прилета.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С Запада на Восток. Время вылета + разница во времени часовых зон + время в полете = время прилета.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202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771" y="464457"/>
            <a:ext cx="11640458" cy="57125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время на нулевом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меридиане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на 180° меридиане по местному времени 24 часа.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Определяем разницу в градусах: 180° – 0° = 180°.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Определяем разницу во времени: 180°: 15° = 12 часов.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Определяем время на нулевом меридиане: 24 часа – 12 часов = 12 часов.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Местное время на нулевом меридиане будет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часов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Определите, когда по московскому времени должен совершить посадку в Москве (ІІ часовой пояс) самолёт, вылетевший из Читы (VІІІ часовой пояс) в 7 часов по местному времени, если расчётное  время полёта составляет 8 часов.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1.Определяем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разницу между поясами 8-2=5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Чите 7 утра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московскому времени самолет вылетел в 7-5= 2ч ночи</a:t>
            </a:r>
          </a:p>
          <a:p>
            <a:pPr marL="0" indent="0">
              <a:buNone/>
            </a:pP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полета 8 часов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2ч+8ч=10 ч утра-прибытие по московскому времени.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737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7641"/>
            <a:ext cx="10515600" cy="1432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по картам закономерностей распределения солнечной радиации, радиационного баланса. Выявление особенностей распределения средних температур января и июля, годового количества осадков по территории страны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425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Прочитайте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§….Найдите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запишите определения понятий: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Солнечная радиация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Суммарная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радиация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____________________________________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Испаряемость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___________________________________________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Испарение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_____________________________________________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Коэффициент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увлажнения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= О/ И.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= 1 __________________________________________________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&gt; 1  __________________________________________________</a:t>
            </a: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&lt; 1 ____________________________________________________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9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40" y="182245"/>
            <a:ext cx="11064240" cy="518795"/>
          </a:xfrm>
        </p:spPr>
        <p:txBody>
          <a:bodyPr>
            <a:normAutofit fontScale="90000"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Пользуясь климатическими картами, заполните таблицу:</a:t>
            </a: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6228"/>
              </p:ext>
            </p:extLst>
          </p:nvPr>
        </p:nvGraphicFramePr>
        <p:xfrm>
          <a:off x="320040" y="701040"/>
          <a:ext cx="11567161" cy="4084324"/>
        </p:xfrm>
        <a:graphic>
          <a:graphicData uri="http://schemas.openxmlformats.org/drawingml/2006/table">
            <a:tbl>
              <a:tblPr firstRow="1" firstCol="1" bandRow="1"/>
              <a:tblGrid>
                <a:gridCol w="2484121">
                  <a:extLst>
                    <a:ext uri="{9D8B030D-6E8A-4147-A177-3AD203B41FA5}">
                      <a16:colId xmlns:a16="http://schemas.microsoft.com/office/drawing/2014/main" val="182689048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828943805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281142128"/>
                    </a:ext>
                  </a:extLst>
                </a:gridCol>
                <a:gridCol w="1356360">
                  <a:extLst>
                    <a:ext uri="{9D8B030D-6E8A-4147-A177-3AD203B41FA5}">
                      <a16:colId xmlns:a16="http://schemas.microsoft.com/office/drawing/2014/main" val="4054703006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930190739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3416706140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40250222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534603624"/>
                    </a:ext>
                  </a:extLst>
                </a:gridCol>
              </a:tblGrid>
              <a:tr h="45198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Суммарная радиация,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ккал/см. кв.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Годовое количество осадков, мм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Испаряе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мость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мм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увлажнения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Увлажнение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385951"/>
                  </a:ext>
                </a:extLst>
              </a:tr>
              <a:tr h="5610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75312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288805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Архангельск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988939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Астрахань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42657"/>
                  </a:ext>
                </a:extLst>
              </a:tr>
              <a:tr h="6888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Санкт-Петербург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666071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Норильск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874150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Якутск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460887"/>
                  </a:ext>
                </a:extLst>
              </a:tr>
              <a:tr h="397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Красноярск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101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6126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67277" y="4868947"/>
            <a:ext cx="118726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Сделайте вывод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каком направлении изменяется температура в январе и июне.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чего зависит распределение солнечной радиации.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каком направлении изменяется количество осадков. Объясните причины неравномерного распределения осадков.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Установите взаимосвязь между количеством солнечной радиации и испаряемостью.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27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39" y="121285"/>
            <a:ext cx="11719559" cy="9150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 синоптической карте особенностей погоды для различных пунктов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" y="1036320"/>
            <a:ext cx="5852160" cy="56997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1.  Вспомните и запишите определение: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Погода</a:t>
            </a:r>
            <a:r>
              <a:rPr lang="ru-RU" sz="2400" dirty="0" smtClean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___________________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ЗАПОМНИТЕ ! </a:t>
            </a: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Атмосферный фронт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своеобразные переходные зоны, разделяющие различные по своим свойствам воздушные массы.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2.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Проведите анализ синоптической карты.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 состояние погоды в Архангельске  и Новосибирске по предложенному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плану.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Сделайте вывод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какой ожидается прогноз погоды на ближайшее время в указанных пунктах.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113666"/>
              </p:ext>
            </p:extLst>
          </p:nvPr>
        </p:nvGraphicFramePr>
        <p:xfrm>
          <a:off x="5958840" y="1358292"/>
          <a:ext cx="6004559" cy="5048639"/>
        </p:xfrm>
        <a:graphic>
          <a:graphicData uri="http://schemas.openxmlformats.org/drawingml/2006/table">
            <a:tbl>
              <a:tblPr firstRow="1" firstCol="1" bandRow="1"/>
              <a:tblGrid>
                <a:gridCol w="3154680">
                  <a:extLst>
                    <a:ext uri="{9D8B030D-6E8A-4147-A177-3AD203B41FA5}">
                      <a16:colId xmlns:a16="http://schemas.microsoft.com/office/drawing/2014/main" val="313565366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02677831"/>
                    </a:ext>
                  </a:extLst>
                </a:gridCol>
                <a:gridCol w="1325879">
                  <a:extLst>
                    <a:ext uri="{9D8B030D-6E8A-4147-A177-3AD203B41FA5}">
                      <a16:colId xmlns:a16="http://schemas.microsoft.com/office/drawing/2014/main" val="1862762068"/>
                    </a:ext>
                  </a:extLst>
                </a:gridCol>
              </a:tblGrid>
              <a:tr h="22366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сравнения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 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69023"/>
                  </a:ext>
                </a:extLst>
              </a:tr>
              <a:tr h="223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Архангельск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208389"/>
                  </a:ext>
                </a:extLst>
              </a:tr>
              <a:tr h="40785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воздуха.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686465"/>
                  </a:ext>
                </a:extLst>
              </a:tr>
              <a:tr h="44732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  <a:tabLst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Атмосферное давление.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334775"/>
                  </a:ext>
                </a:extLst>
              </a:tr>
              <a:tr h="6709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3"/>
                        <a:tabLst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Облачность, если есть осадки, то какие.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067041"/>
                  </a:ext>
                </a:extLst>
              </a:tr>
              <a:tr h="6709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движения воздушных масс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513498"/>
                  </a:ext>
                </a:extLst>
              </a:tr>
              <a:tr h="89465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5"/>
                        <a:tabLst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движения атмосферного фронта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263104"/>
                  </a:ext>
                </a:extLst>
              </a:tr>
              <a:tr h="67099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6"/>
                        <a:tabLst>
                          <a:tab pos="457200" algn="l"/>
                        </a:tabLs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Какой ожидается прогноз на ближайшее время.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718651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239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www.edburo.ru/data/files/7%281%2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029" y="350576"/>
            <a:ext cx="8447314" cy="55444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6114" y="174171"/>
            <a:ext cx="3672115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1.Почему показатель атмосферного давления возможно зашифровывать трёхзначным числом?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бозначьте в квадратных полях центры высокого (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низкого (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давления соответствующими буквами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Обозначьте в квадратных полях центры высокого (В) и низкого (Н) давления соответствующими буквами (задание выполняется на карте).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 прямоугольных полях подпишите значения изобар. Сечение (шаг) изолиний – 5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гПа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(задание выполняется на карте).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карте отмечено положение атмосферных фронтов.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132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71026"/>
            <a:ext cx="11658600" cy="1520614"/>
          </a:xfrm>
        </p:spPr>
        <p:txBody>
          <a:bodyPr/>
          <a:lstStyle/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характеристики одной из рек с использованием тематических карт и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климатограмм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Определение возможностей её хозяйственного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52160" y="1891695"/>
            <a:ext cx="6096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сток – это количество воды, протекающее в речном русле за год.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 реки – ___________________.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= П : Дл. (единица измерения см/км)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Падение реки –__________________.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= И-У (единица измерения м)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рек: 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1.________________2._______________3.________________ 4.__________ 5. _______________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1691640"/>
            <a:ext cx="551688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1. Прочитайте § ….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и запишите определения понятий: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реки – __________________. 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водного режима рек: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реки с _______________________ 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реки с ________________________;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реки с паводковым режимом.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Межень - ______________________.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Половодье –  ___________________.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Паводок – _____________________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21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r>
              <a:rPr lang="ru-RU" dirty="0" smtClean="0"/>
              <a:t>Соленость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971" y="1117599"/>
            <a:ext cx="11440886" cy="5631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Средняя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солёность поверхностных вод Балтийского моря составляет 8‰. Определите, сколько граммов солей растворено в 3 литрах его воды. Ответ запишите в виде числа.</a:t>
            </a:r>
          </a:p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Солёность 8‰ — это значит, что в 1 л воды растворено 8 г соли. Задание очень простое. Нам нужно узнать сколько растворено солей в 3 литрах морской воды, для этого 8 умножаем на 3, получаем 24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                                            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  <a:p>
            <a:pPr marL="0" marR="38100" indent="0">
              <a:lnSpc>
                <a:spcPts val="1500"/>
              </a:lnSpc>
              <a:spcAft>
                <a:spcPts val="0"/>
              </a:spcAft>
              <a:buNone/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38100" indent="0">
              <a:lnSpc>
                <a:spcPts val="15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литра воды, соленость которой 24‰, добавили 1 литр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38100" indent="0">
              <a:lnSpc>
                <a:spcPts val="15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пресной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воды, найдите новую соленость раствора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(24*2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):3=16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38100" indent="0">
              <a:lnSpc>
                <a:spcPts val="1500"/>
              </a:lnSpc>
              <a:spcAft>
                <a:spcPts val="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8100">
              <a:lnSpc>
                <a:spcPts val="1500"/>
              </a:lnSpc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38100" indent="0">
              <a:lnSpc>
                <a:spcPts val="1500"/>
              </a:lnSpc>
              <a:spcAft>
                <a:spcPts val="0"/>
              </a:spcAft>
              <a:buNone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литра воды, соленость которой 11‰, добавили 9 граммов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найдите новую соленость раствора.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(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11*3+9):3=14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38100" indent="0">
              <a:lnSpc>
                <a:spcPts val="1500"/>
              </a:lnSpc>
              <a:spcAft>
                <a:spcPts val="0"/>
              </a:spcAft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767676"/>
              </a:solidFill>
              <a:latin typeface="PT San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52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08001" y="435429"/>
            <a:ext cx="11306628" cy="5741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высоту полуденного Солнца в Новороссийске 22 декабря.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Географическая широта Новороссийска составляет 44° 43′ с. ш. 22 декабря — день зимнего солнцестояния, полуденная высота его для Северного полушария уменьшается на 23° 27′, т. е. δ = –23° 27′.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подставляем в формулу h = 90° – ϕ ± δ, отсюда: h = 90° – 44° 43′ – 23° 27′; h = 21° 50′.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Полуденная высота Солнца 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4937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/>
          </p:cNvPicPr>
          <p:nvPr>
            <p:ph idx="1"/>
          </p:nvPr>
        </p:nvPicPr>
        <p:blipFill rotWithShape="1">
          <a:blip r:embed="rId2"/>
          <a:srcRect l="33398" t="43085" r="29262" b="24755"/>
          <a:stretch/>
        </p:blipFill>
        <p:spPr bwMode="auto">
          <a:xfrm>
            <a:off x="1825288" y="2129429"/>
            <a:ext cx="8073456" cy="415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5771" y="348343"/>
            <a:ext cx="11669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kern="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Рассмотрите рисунки с изображением </a:t>
            </a:r>
            <a:r>
              <a:rPr lang="ru-RU" sz="2400" kern="5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климатограмм</a:t>
            </a:r>
            <a:r>
              <a:rPr lang="ru-RU" sz="2400" kern="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построенных по данным метеонаблюдений в разных частях Земли, и выполните задания. Определите, какому климатическому поясу соответствует каждая </a:t>
            </a:r>
            <a:r>
              <a:rPr lang="ru-RU" sz="2400" kern="5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климатограмма</a:t>
            </a:r>
            <a:r>
              <a:rPr lang="ru-RU" sz="2400" kern="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Подпишите название климатического пояса под соответствующей </a:t>
            </a:r>
            <a:r>
              <a:rPr lang="ru-RU" sz="2400" kern="5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климатограммой</a:t>
            </a:r>
            <a:r>
              <a:rPr lang="ru-RU" sz="2400" kern="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52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771" y="391886"/>
            <a:ext cx="11684000" cy="5785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Рассчитайте уровень безработицы в стране, если количество трудовых ресурсов составляет 18 млн чел., а количество официально зарегистрированных безработных — 5,5 млн чел.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уровня безработицы составляем пропорцию: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— 100 %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5,5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х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Отсюда:   X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5,5х 100/18    х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30,55%.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Уровень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безработицы составляет 30,55%.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71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537029"/>
            <a:ext cx="11567886" cy="5639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среднюю ширину бассейна Амазонки, если его площадь равна 7,2 млн км2, а длина — 6,5 тыс. км. Решение Площадь прямоугольника определяется по формуле S = а ·  b, где а = 0,53 м (длина прямоугольника), b = 0,53 м (ширина).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определения средней ширины бассейна нужно площадь разделить на длину: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/a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⇒ 7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 млн кв.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/6 ,5 тыс. кв. км;   b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1108 км.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ширина бассейна Амазонки будет составлять 1108 км.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615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48343"/>
            <a:ext cx="10515600" cy="582862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масштаб плана, если лес площадью 20 га занимает на нём 20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кв.см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если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кв.см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плане соответствует 20 га на местности, то 1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кв.см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(квадрат со стороной 1 см) соответствует 1 га на местности (квадрат со стороной 100 м). Таким образом, 1 см на плане соответствует 100 м на местности.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Именованный масштаб: в 1 см 100 м; числовой масштаб: 1 : 10 000.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4D0D-0B91-48DF-B4D0-49FC0C564656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42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2497</Words>
  <Application>Microsoft Office PowerPoint</Application>
  <PresentationFormat>Широкоэкранный</PresentationFormat>
  <Paragraphs>633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SimSun</vt:lpstr>
      <vt:lpstr>Arial</vt:lpstr>
      <vt:lpstr>Calibri</vt:lpstr>
      <vt:lpstr>Calibri Light</vt:lpstr>
      <vt:lpstr>Cambria</vt:lpstr>
      <vt:lpstr>MS Mincho</vt:lpstr>
      <vt:lpstr>PT Sans</vt:lpstr>
      <vt:lpstr>Symbol</vt:lpstr>
      <vt:lpstr>Times New Roman</vt:lpstr>
      <vt:lpstr>Тема Office</vt:lpstr>
      <vt:lpstr>Презентация PowerPoint</vt:lpstr>
      <vt:lpstr> Методический анализ результатов ОГЭ по учебному предмету ГЕОГРАФИЯ </vt:lpstr>
      <vt:lpstr>Основные результаты ОГЭ по учебному предмету</vt:lpstr>
      <vt:lpstr>Анализ результатов выполнения заданий КИМ ОГЭ</vt:lpstr>
      <vt:lpstr>Презентация PowerPoint</vt:lpstr>
      <vt:lpstr>Презентация PowerPoint</vt:lpstr>
      <vt:lpstr>Результаты ОГЭ по АТЕ региона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27. Определите, на каком полуострове находится страна, с территории которой начались  экспедиции, о которых говорится в тексте. Прочитайте текст и выполните задания. Экспедиции Христофора Колумба (1492−1504 гг.) </vt:lpstr>
      <vt:lpstr>Презентация PowerPoint</vt:lpstr>
      <vt:lpstr>Презентация PowerPoint</vt:lpstr>
      <vt:lpstr>Определите густоту сети железных дорог в Республике Бурятия в 2000 году. Полученный результат округлите до целого числа</vt:lpstr>
      <vt:lpstr>Презентация PowerPoint</vt:lpstr>
      <vt:lpstr>Выбрав необходимые данные из таблицы, определите ресурсообеспеченность Саудовской Аравии нефтью.</vt:lpstr>
      <vt:lpstr>Презентация PowerPoint</vt:lpstr>
      <vt:lpstr>Презентация PowerPoint</vt:lpstr>
      <vt:lpstr> Рекомендации по совершенствованию преподавания учебного предмета для всех обучающихся </vt:lpstr>
      <vt:lpstr> Характеристика участников егэ по учебному предмету ГЕОГРАФИЯ </vt:lpstr>
      <vt:lpstr>Количество участников ЕГЭ по предмету по АТЕ региона</vt:lpstr>
      <vt:lpstr>Характеристика географического положения России. Сравнение ГП России с ГП других стран</vt:lpstr>
      <vt:lpstr>Презентация PowerPoint</vt:lpstr>
      <vt:lpstr>Объяснение зависимости расположения крупных форм рельефа и месторождений полезных ископаемых от строения земной коры на примере отдельных территорий</vt:lpstr>
      <vt:lpstr>Презентация PowerPoint</vt:lpstr>
      <vt:lpstr> Задание 2. Установите наличие взаимосвязи между тектоническим строением, рельефом и полезными ископаемыми на отдельных территориях нашей страны. Фактический материал, доказывающий наличие такой связи, обобщите в форме таблицы  </vt:lpstr>
      <vt:lpstr>Презентация PowerPoint</vt:lpstr>
      <vt:lpstr>Презентация PowerPoint</vt:lpstr>
      <vt:lpstr>Определение по картам закономерностей распределения солнечной радиации, радиационного баланса. Выявление особенностей распределения средних температур января и июля, годового количества осадков по территории страны</vt:lpstr>
      <vt:lpstr> Задание 2. Пользуясь климатическими картами, заполните таблицу: </vt:lpstr>
      <vt:lpstr>Определение по синоптической карте особенностей погоды для различных пунктов</vt:lpstr>
      <vt:lpstr>Презентация PowerPoint</vt:lpstr>
      <vt:lpstr>Презентация PowerPoint</vt:lpstr>
      <vt:lpstr>Соленость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Сакиня</dc:creator>
  <cp:lastModifiedBy>Сакиня</cp:lastModifiedBy>
  <cp:revision>40</cp:revision>
  <dcterms:created xsi:type="dcterms:W3CDTF">2024-03-26T02:53:19Z</dcterms:created>
  <dcterms:modified xsi:type="dcterms:W3CDTF">2024-03-26T18:34:54Z</dcterms:modified>
</cp:coreProperties>
</file>