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9" r:id="rId2"/>
    <p:sldId id="256" r:id="rId3"/>
    <p:sldId id="257" r:id="rId4"/>
    <p:sldId id="258"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A292DD-D789-48CC-AC41-DB4ECA93B2B9}" type="datetimeFigureOut">
              <a:rPr lang="ru-RU" smtClean="0"/>
              <a:t>10.06.2025</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E5E3E-BF61-4E88-B53A-931ED56E5277}" type="slidenum">
              <a:rPr lang="ru-RU" smtClean="0"/>
              <a:t>‹#›</a:t>
            </a:fld>
            <a:endParaRPr lang="ru-RU"/>
          </a:p>
        </p:txBody>
      </p:sp>
    </p:spTree>
    <p:extLst>
      <p:ext uri="{BB962C8B-B14F-4D97-AF65-F5344CB8AC3E}">
        <p14:creationId xmlns:p14="http://schemas.microsoft.com/office/powerpoint/2010/main" val="766086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1609765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539546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34606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876842E-542C-4E5A-AA41-D3D8EFE77004}" type="datetimeFigureOut">
              <a:rPr lang="ru-RU" smtClean="0"/>
              <a:t>10.06.2025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409577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876842E-542C-4E5A-AA41-D3D8EFE77004}" type="datetimeFigureOut">
              <a:rPr lang="ru-RU" smtClean="0"/>
              <a:t>10.06.2025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296824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876842E-542C-4E5A-AA41-D3D8EFE77004}" type="datetimeFigureOut">
              <a:rPr lang="ru-RU" smtClean="0"/>
              <a:t>10.06.2025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3488943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876842E-542C-4E5A-AA41-D3D8EFE77004}" type="datetimeFigureOut">
              <a:rPr lang="ru-RU" smtClean="0"/>
              <a:t>10.06.2025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1499121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76842E-542C-4E5A-AA41-D3D8EFE77004}" type="datetimeFigureOut">
              <a:rPr lang="ru-RU" smtClean="0"/>
              <a:t>10.06.2025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3912313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76842E-542C-4E5A-AA41-D3D8EFE77004}" type="datetimeFigureOut">
              <a:rPr lang="ru-RU" smtClean="0"/>
              <a:t>10.06.2025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2897055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1260250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11F9103-5D06-44DA-A23E-8BAC8A7227D2}" type="slidenum">
              <a:rPr lang="ru-RU" smtClean="0"/>
              <a:t>‹#›</a:t>
            </a:fld>
            <a:endParaRPr lang="ru-RU"/>
          </a:p>
        </p:txBody>
      </p:sp>
    </p:spTree>
    <p:extLst>
      <p:ext uri="{BB962C8B-B14F-4D97-AF65-F5344CB8AC3E}">
        <p14:creationId xmlns:p14="http://schemas.microsoft.com/office/powerpoint/2010/main" val="2858951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6842E-542C-4E5A-AA41-D3D8EFE77004}" type="datetimeFigureOut">
              <a:rPr lang="ru-RU" smtClean="0"/>
              <a:t>10.06.2025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F9103-5D06-44DA-A23E-8BAC8A7227D2}" type="slidenum">
              <a:rPr lang="ru-RU" smtClean="0"/>
              <a:t>‹#›</a:t>
            </a:fld>
            <a:endParaRPr lang="ru-RU"/>
          </a:p>
        </p:txBody>
      </p:sp>
    </p:spTree>
    <p:extLst>
      <p:ext uri="{BB962C8B-B14F-4D97-AF65-F5344CB8AC3E}">
        <p14:creationId xmlns:p14="http://schemas.microsoft.com/office/powerpoint/2010/main" val="252881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 y="-8251"/>
            <a:ext cx="9146591" cy="714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77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391411"/>
            <a:ext cx="8382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6906" y="404664"/>
            <a:ext cx="9117094" cy="2677656"/>
          </a:xfrm>
          <a:prstGeom prst="rect">
            <a:avLst/>
          </a:prstGeom>
        </p:spPr>
        <p:txBody>
          <a:bodyPr wrap="square">
            <a:spAutoFit/>
          </a:bodyPr>
          <a:lstStyle/>
          <a:p>
            <a:pPr algn="ctr"/>
            <a:r>
              <a:rPr lang="ru-RU" sz="4400" b="1" dirty="0" smtClean="0">
                <a:effectLst/>
                <a:latin typeface="Times New Roman"/>
                <a:ea typeface="Times New Roman"/>
              </a:rPr>
              <a:t>Социальная сфера общества</a:t>
            </a:r>
          </a:p>
          <a:p>
            <a:pPr algn="ctr"/>
            <a:r>
              <a:rPr lang="ru-RU" sz="4400" b="1" dirty="0" smtClean="0">
                <a:effectLst/>
                <a:latin typeface="Times New Roman"/>
                <a:ea typeface="Times New Roman"/>
              </a:rPr>
              <a:t>Социальная структура общества </a:t>
            </a:r>
            <a:endParaRPr lang="ru-RU" sz="4400" b="1" dirty="0" smtClean="0">
              <a:effectLst/>
              <a:latin typeface="Times New Roman"/>
              <a:ea typeface="Times New Roman"/>
            </a:endParaRPr>
          </a:p>
          <a:p>
            <a:pPr algn="r"/>
            <a:endParaRPr lang="ru-RU" sz="2000" dirty="0" smtClean="0">
              <a:latin typeface="Times New Roman"/>
            </a:endParaRPr>
          </a:p>
          <a:p>
            <a:pPr algn="r"/>
            <a:endParaRPr lang="ru-RU" sz="2000" dirty="0">
              <a:latin typeface="Times New Roman"/>
            </a:endParaRPr>
          </a:p>
          <a:p>
            <a:pPr algn="r"/>
            <a:r>
              <a:rPr lang="ru-RU" sz="2000" dirty="0" smtClean="0">
                <a:latin typeface="Times New Roman"/>
              </a:rPr>
              <a:t>Рыкова С.В., учитель истории и обществознания </a:t>
            </a:r>
          </a:p>
          <a:p>
            <a:pPr algn="r"/>
            <a:r>
              <a:rPr lang="ru-RU" sz="2000" dirty="0" smtClean="0">
                <a:latin typeface="Times New Roman"/>
              </a:rPr>
              <a:t>ГБОУ гимназия «ОЦ «Гармония» </a:t>
            </a:r>
            <a:r>
              <a:rPr lang="ru-RU" sz="2000" dirty="0" err="1" smtClean="0">
                <a:latin typeface="Times New Roman"/>
              </a:rPr>
              <a:t>г.о</a:t>
            </a:r>
            <a:r>
              <a:rPr lang="ru-RU" sz="2000" dirty="0" smtClean="0">
                <a:latin typeface="Times New Roman"/>
              </a:rPr>
              <a:t>. Отрадный</a:t>
            </a:r>
            <a:endParaRPr lang="ru-RU" sz="2000" dirty="0"/>
          </a:p>
        </p:txBody>
      </p:sp>
    </p:spTree>
    <p:extLst>
      <p:ext uri="{BB962C8B-B14F-4D97-AF65-F5344CB8AC3E}">
        <p14:creationId xmlns:p14="http://schemas.microsoft.com/office/powerpoint/2010/main" val="27853062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2"/>
            <a:ext cx="8579296" cy="6552728"/>
          </a:xfrm>
        </p:spPr>
        <p:txBody>
          <a:bodyPr>
            <a:normAutofit fontScale="32500" lnSpcReduction="20000"/>
          </a:bodyPr>
          <a:lstStyle/>
          <a:p>
            <a:pPr algn="ctr">
              <a:lnSpc>
                <a:spcPct val="115000"/>
              </a:lnSpc>
              <a:spcAft>
                <a:spcPts val="0"/>
              </a:spcAft>
            </a:pPr>
            <a:r>
              <a:rPr lang="ru-RU" b="1" dirty="0">
                <a:latin typeface="Times New Roman" panose="02020603050405020304" pitchFamily="18" charset="0"/>
                <a:ea typeface="Times New Roman"/>
                <a:cs typeface="Times New Roman" panose="02020603050405020304" pitchFamily="18" charset="0"/>
              </a:rPr>
              <a:t>Социальная структура общества</a:t>
            </a:r>
            <a:endParaRPr lang="ru-RU"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Общество похоже на сложный механизм. Его состояние тоже зависит от того, как хорошо в нем работают элементы и связи. В их роли выступаем мы — люди.  Мы вместе узнаем, как устроено современное общество, </a:t>
            </a:r>
            <a:r>
              <a:rPr lang="ru-RU" dirty="0" err="1">
                <a:latin typeface="Times New Roman" panose="02020603050405020304" pitchFamily="18" charset="0"/>
                <a:ea typeface="Times New Roman"/>
                <a:cs typeface="Times New Roman" panose="02020603050405020304" pitchFamily="18" charset="0"/>
              </a:rPr>
              <a:t>разберем</a:t>
            </a:r>
            <a:r>
              <a:rPr lang="ru-RU" dirty="0">
                <a:latin typeface="Times New Roman" panose="02020603050405020304" pitchFamily="18" charset="0"/>
                <a:ea typeface="Times New Roman"/>
                <a:cs typeface="Times New Roman" panose="02020603050405020304" pitchFamily="18" charset="0"/>
              </a:rPr>
              <a:t> его структуру.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Социальная сфера общества взаимодействует, но напрямую не связана с экономикой, политикой и духовной сферой.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Социальная структура общества включает  в себя людей и различные формы их объединений, охватывает повседневную жизнь людей и отношения между обществом и государством. Социальная структура общества представляет собой совокупность взаимосвязанных элементов, составляющих внутреннее строение общества. Это целостная система всех существующих общностей, взятых в их взаимодействии.</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a:t>
            </a:r>
            <a:r>
              <a:rPr lang="ru-RU" dirty="0">
                <a:latin typeface="Times New Roman" panose="02020603050405020304" pitchFamily="18" charset="0"/>
                <a:ea typeface="Calibri"/>
                <a:cs typeface="Times New Roman" panose="02020603050405020304" pitchFamily="18" charset="0"/>
              </a:rPr>
              <a:t>Социальная структура присутствует во всем том, что имеет место в общест­ве, во всех формах социального поведения. Каркас социальной структуры составляют статусы, социальные роли, социальные группы, страты.   Понятно, что если мы говорим об обществе, значит, мы не персонифицируем действия человека, потому что так или иначе действия каждого из нас в отдельности связаны с множеством действий других людей. </a:t>
            </a: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Человек в обществе всегда  занимает положение в соответствии со своим возрастом, полом, происхождением, профессией, семейным положением. Также существует </a:t>
            </a:r>
            <a:r>
              <a:rPr lang="ru-RU" dirty="0" err="1">
                <a:latin typeface="Times New Roman" panose="02020603050405020304" pitchFamily="18" charset="0"/>
                <a:ea typeface="Times New Roman"/>
                <a:cs typeface="Times New Roman" panose="02020603050405020304" pitchFamily="18" charset="0"/>
              </a:rPr>
              <a:t>четкая</a:t>
            </a:r>
            <a:r>
              <a:rPr lang="ru-RU" dirty="0">
                <a:latin typeface="Times New Roman" panose="02020603050405020304" pitchFamily="18" charset="0"/>
                <a:ea typeface="Times New Roman"/>
                <a:cs typeface="Times New Roman" panose="02020603050405020304" pitchFamily="18" charset="0"/>
              </a:rPr>
              <a:t> модель поведения человека, ориентированная на определённый этап нахождения его в социуме.</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Так же стоит отметить, что по своей структуре общество неоднородно. В нем  есть элементы отличающиеся друг от друга своим положением  в социальной структуре общества, а также разным уровнем объёма различных социальных благ.</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err="1">
                <a:latin typeface="Times New Roman" panose="02020603050405020304" pitchFamily="18" charset="0"/>
                <a:ea typeface="Times New Roman"/>
                <a:cs typeface="Times New Roman" panose="02020603050405020304" pitchFamily="18" charset="0"/>
              </a:rPr>
              <a:t>Обобщенная</a:t>
            </a:r>
            <a:r>
              <a:rPr lang="ru-RU" dirty="0">
                <a:latin typeface="Times New Roman" panose="02020603050405020304" pitchFamily="18" charset="0"/>
                <a:ea typeface="Times New Roman"/>
                <a:cs typeface="Times New Roman" panose="02020603050405020304" pitchFamily="18" charset="0"/>
              </a:rPr>
              <a:t> характеристика, указывающая на место человека в обществе и охватывающая профессию, экономическое положение, политические возможности, пол, возраст называется статус. Существуют </a:t>
            </a:r>
            <a:r>
              <a:rPr lang="ru-RU" dirty="0" err="1">
                <a:latin typeface="Times New Roman" panose="02020603050405020304" pitchFamily="18" charset="0"/>
                <a:ea typeface="Times New Roman"/>
                <a:cs typeface="Times New Roman" panose="02020603050405020304" pitchFamily="18" charset="0"/>
              </a:rPr>
              <a:t>предприсываемые</a:t>
            </a:r>
            <a:r>
              <a:rPr lang="ru-RU" dirty="0">
                <a:latin typeface="Times New Roman" panose="02020603050405020304" pitchFamily="18" charset="0"/>
                <a:ea typeface="Times New Roman"/>
                <a:cs typeface="Times New Roman" panose="02020603050405020304" pitchFamily="18" charset="0"/>
              </a:rPr>
              <a:t>, достигаемые и смешанные статусы.</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Модель поведения человека в обществе в соответствии со своим статусом социальная роль.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Любая совокупность людей, выделяемых по социальным критериям является социальной группой. В группе закладывается фундамент социальной жизни. Люди выживают только сообща. Страта представляет собой группу людей, </a:t>
            </a:r>
            <a:r>
              <a:rPr lang="ru-RU" dirty="0" err="1">
                <a:latin typeface="Times New Roman" panose="02020603050405020304" pitchFamily="18" charset="0"/>
                <a:ea typeface="Times New Roman"/>
                <a:cs typeface="Times New Roman" panose="02020603050405020304" pitchFamily="18" charset="0"/>
              </a:rPr>
              <a:t>объединенных</a:t>
            </a:r>
            <a:r>
              <a:rPr lang="ru-RU" dirty="0">
                <a:latin typeface="Times New Roman" panose="02020603050405020304" pitchFamily="18" charset="0"/>
                <a:ea typeface="Times New Roman"/>
                <a:cs typeface="Times New Roman" panose="02020603050405020304" pitchFamily="18" charset="0"/>
              </a:rPr>
              <a:t> общими характеристиками такими как.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Доход — количество финансовых поступлений за </a:t>
            </a:r>
            <a:r>
              <a:rPr lang="ru-RU" dirty="0" err="1">
                <a:latin typeface="Times New Roman" panose="02020603050405020304" pitchFamily="18" charset="0"/>
                <a:ea typeface="Times New Roman"/>
                <a:cs typeface="Times New Roman" panose="02020603050405020304" pitchFamily="18" charset="0"/>
              </a:rPr>
              <a:t>определенный</a:t>
            </a:r>
            <a:r>
              <a:rPr lang="ru-RU" dirty="0">
                <a:latin typeface="Times New Roman" panose="02020603050405020304" pitchFamily="18" charset="0"/>
                <a:ea typeface="Times New Roman"/>
                <a:cs typeface="Times New Roman" panose="02020603050405020304" pitchFamily="18" charset="0"/>
              </a:rPr>
              <a:t> период (месяц, год).</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Богатство — накопленные доходы.</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Власть — способность и возможность осуществлять свою волю, оказывать влияние на деятельность других людей с помощью авторитета, права, насилия и других методов.</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Образование — знания, умения и навыки, которые освоены в процессе обучения.</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Престиж — общественная оценка привлекательности, значимости профессии, должности, увлечений.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Процесс и результат расслоения общества согласно данным критериям в обществознании называется стратификацией общества. Социальная стратификация естественна, как и иерархическое деление между людьми,  она описывает социальное неравенство, деление на богатых и бедных, привилегированных и непривилегированных членов общества.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 </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1. Что охватывает социальная сфера общества</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2. Дайте определение понятию социальная структура общества</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3. Какие социальные элементы входят в социальную структуру</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4. Какие виды социальных групп вы можете назвать</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5. Дайте определение понятию социальный статус</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6.  Дайте определению понятия страты(слои)</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7. Что подразумевает автор под социальной стратификацией</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8. Перечислите критерии стратификации</a:t>
            </a:r>
            <a:endParaRPr lang="ru-RU" dirty="0">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latin typeface="Times New Roman" panose="02020603050405020304" pitchFamily="18" charset="0"/>
                <a:ea typeface="Times New Roman"/>
                <a:cs typeface="Times New Roman" panose="02020603050405020304" pitchFamily="18" charset="0"/>
              </a:rPr>
              <a:t>9. Можно ли </a:t>
            </a:r>
            <a:r>
              <a:rPr lang="ru-RU" dirty="0" err="1">
                <a:latin typeface="Times New Roman" panose="02020603050405020304" pitchFamily="18" charset="0"/>
                <a:ea typeface="Times New Roman"/>
                <a:cs typeface="Times New Roman" panose="02020603050405020304" pitchFamily="18" charset="0"/>
              </a:rPr>
              <a:t>утвердать</a:t>
            </a:r>
            <a:r>
              <a:rPr lang="ru-RU" dirty="0">
                <a:latin typeface="Times New Roman" panose="02020603050405020304" pitchFamily="18" charset="0"/>
                <a:ea typeface="Times New Roman"/>
                <a:cs typeface="Times New Roman" panose="02020603050405020304" pitchFamily="18" charset="0"/>
              </a:rPr>
              <a:t>, что доход более важный критерий стратификации, чем уровень образования</a:t>
            </a:r>
            <a:endParaRPr lang="ru-RU" dirty="0">
              <a:latin typeface="Times New Roman" panose="02020603050405020304" pitchFamily="18" charset="0"/>
              <a:ea typeface="Calibri"/>
              <a:cs typeface="Times New Roman" panose="02020603050405020304" pitchFamily="18" charset="0"/>
            </a:endParaRPr>
          </a:p>
          <a:p>
            <a:endParaRPr lang="ru-RU" dirty="0"/>
          </a:p>
        </p:txBody>
      </p:sp>
    </p:spTree>
    <p:extLst>
      <p:ext uri="{BB962C8B-B14F-4D97-AF65-F5344CB8AC3E}">
        <p14:creationId xmlns:p14="http://schemas.microsoft.com/office/powerpoint/2010/main" val="1773973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1"/>
          <p:cNvSpPr>
            <a:spLocks noChangeArrowheads="1"/>
          </p:cNvSpPr>
          <p:nvPr/>
        </p:nvSpPr>
        <p:spPr bwMode="auto">
          <a:xfrm>
            <a:off x="152400" y="92382"/>
            <a:ext cx="3409951" cy="323850"/>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Социальная сфера </a:t>
            </a:r>
            <a:endParaRPr kumimoji="0" lang="ru-RU" altLang="ru-RU"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5730389" y="511789"/>
            <a:ext cx="3287655" cy="361438"/>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7" name="Прямоугольник 6"/>
          <p:cNvSpPr/>
          <p:nvPr/>
        </p:nvSpPr>
        <p:spPr>
          <a:xfrm>
            <a:off x="5800725" y="971549"/>
            <a:ext cx="3380887" cy="363744"/>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pic>
        <p:nvPicPr>
          <p:cNvPr id="2086" name="Рисунок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269" y="74151"/>
            <a:ext cx="3333897" cy="342900"/>
          </a:xfrm>
          <a:prstGeom prst="rect">
            <a:avLst/>
          </a:prstGeom>
          <a:noFill/>
          <a:extLst>
            <a:ext uri="{909E8E84-426E-40DD-AFC4-6F175D3DCCD1}">
              <a14:hiddenFill xmlns:a14="http://schemas.microsoft.com/office/drawing/2010/main">
                <a:solidFill>
                  <a:srgbClr val="FFFFFF"/>
                </a:solidFill>
              </a14:hiddenFill>
            </a:ext>
          </a:extLst>
        </p:spPr>
      </p:pic>
      <p:pic>
        <p:nvPicPr>
          <p:cNvPr id="2085" name="Рисунок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3069" y="6657"/>
            <a:ext cx="1333500" cy="62865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Прямая со стрелкой 9"/>
          <p:cNvCxnSpPr/>
          <p:nvPr/>
        </p:nvCxnSpPr>
        <p:spPr>
          <a:xfrm>
            <a:off x="1450621" y="449364"/>
            <a:ext cx="9525" cy="581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25112" y="1040018"/>
            <a:ext cx="3019425" cy="59055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2" name="Прямоугольник 11"/>
          <p:cNvSpPr/>
          <p:nvPr/>
        </p:nvSpPr>
        <p:spPr>
          <a:xfrm>
            <a:off x="4045902" y="2285181"/>
            <a:ext cx="4505325" cy="447675"/>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sz="2000" b="1" dirty="0" smtClean="0">
                <a:latin typeface="Times New Roman" panose="02020603050405020304" pitchFamily="18" charset="0"/>
                <a:cs typeface="Times New Roman" panose="02020603050405020304" pitchFamily="18" charset="0"/>
              </a:rPr>
              <a:t>Элементы социальной структуры</a:t>
            </a:r>
            <a:endParaRPr lang="ru-RU" sz="2000" b="1" dirty="0">
              <a:latin typeface="Times New Roman" panose="02020603050405020304" pitchFamily="18" charset="0"/>
              <a:cs typeface="Times New Roman" panose="02020603050405020304" pitchFamily="18" charset="0"/>
            </a:endParaRPr>
          </a:p>
        </p:txBody>
      </p:sp>
      <p:cxnSp>
        <p:nvCxnSpPr>
          <p:cNvPr id="13" name="Прямая со стрелкой 12"/>
          <p:cNvCxnSpPr/>
          <p:nvPr/>
        </p:nvCxnSpPr>
        <p:spPr>
          <a:xfrm>
            <a:off x="1359278" y="417051"/>
            <a:ext cx="2214186" cy="456176"/>
          </a:xfrm>
          <a:prstGeom prst="straightConnector1">
            <a:avLst/>
          </a:prstGeom>
          <a:noFill/>
          <a:ln w="9525" cap="flat" cmpd="sng" algn="ctr">
            <a:solidFill>
              <a:srgbClr val="4F81BD">
                <a:shade val="95000"/>
                <a:satMod val="105000"/>
              </a:srgbClr>
            </a:solidFill>
            <a:prstDash val="solid"/>
            <a:tailEnd type="arrow"/>
          </a:ln>
          <a:effectLst/>
        </p:spPr>
      </p:cxnSp>
      <p:sp>
        <p:nvSpPr>
          <p:cNvPr id="6" name="Прямоугольник 15"/>
          <p:cNvSpPr>
            <a:spLocks noChangeArrowheads="1"/>
          </p:cNvSpPr>
          <p:nvPr/>
        </p:nvSpPr>
        <p:spPr bwMode="auto">
          <a:xfrm>
            <a:off x="104774" y="1761879"/>
            <a:ext cx="2857501" cy="323850"/>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Основа социальной сферы</a:t>
            </a:r>
            <a:endParaRPr kumimoji="0" lang="ru-RU" altLang="ru-RU"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15" name="Стрелка вправо 14"/>
          <p:cNvSpPr/>
          <p:nvPr/>
        </p:nvSpPr>
        <p:spPr>
          <a:xfrm>
            <a:off x="3005192" y="1748043"/>
            <a:ext cx="395233" cy="228241"/>
          </a:xfrm>
          <a:prstGeom prst="rightArrow">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8" name="Прямоугольник 17"/>
          <p:cNvSpPr>
            <a:spLocks noChangeArrowheads="1"/>
          </p:cNvSpPr>
          <p:nvPr/>
        </p:nvSpPr>
        <p:spPr bwMode="auto">
          <a:xfrm>
            <a:off x="3573464" y="1627188"/>
            <a:ext cx="5395912" cy="628650"/>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Социальная структура - </a:t>
            </a:r>
            <a:endParaRPr kumimoji="0" lang="ru-RU" altLang="ru-RU" sz="1400" b="1" i="0" u="none" strike="noStrike" cap="none" normalizeH="0" baseline="0" dirty="0" smtClean="0">
              <a:ln>
                <a:noFill/>
              </a:ln>
              <a:solidFill>
                <a:schemeClr val="tx1"/>
              </a:solidFill>
              <a:effectLst/>
              <a:latin typeface="Arial" pitchFamily="34" charset="0"/>
              <a:cs typeface="Arial" pitchFamily="34" charset="0"/>
            </a:endParaRPr>
          </a:p>
        </p:txBody>
      </p:sp>
      <p:sp>
        <p:nvSpPr>
          <p:cNvPr id="17" name="Стрелка вниз 16"/>
          <p:cNvSpPr/>
          <p:nvPr/>
        </p:nvSpPr>
        <p:spPr>
          <a:xfrm>
            <a:off x="4328795" y="2809875"/>
            <a:ext cx="45085" cy="200025"/>
          </a:xfrm>
          <a:prstGeom prst="downArrow">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8" name="Стрелка вниз 17"/>
          <p:cNvSpPr/>
          <p:nvPr/>
        </p:nvSpPr>
        <p:spPr>
          <a:xfrm>
            <a:off x="5847715" y="2809875"/>
            <a:ext cx="45085" cy="200025"/>
          </a:xfrm>
          <a:prstGeom prst="downArrow">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9" name="Стрелка вниз 18"/>
          <p:cNvSpPr/>
          <p:nvPr/>
        </p:nvSpPr>
        <p:spPr>
          <a:xfrm>
            <a:off x="7318050" y="2771314"/>
            <a:ext cx="45085" cy="228600"/>
          </a:xfrm>
          <a:prstGeom prst="downArrow">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0" name="Стрелка вниз 19"/>
          <p:cNvSpPr/>
          <p:nvPr/>
        </p:nvSpPr>
        <p:spPr>
          <a:xfrm>
            <a:off x="8506142" y="2741613"/>
            <a:ext cx="45085" cy="200025"/>
          </a:xfrm>
          <a:prstGeom prst="downArrow">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1" name="Прямоугольник 20"/>
          <p:cNvSpPr/>
          <p:nvPr/>
        </p:nvSpPr>
        <p:spPr>
          <a:xfrm>
            <a:off x="2409825" y="3057525"/>
            <a:ext cx="2609850" cy="2667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2" name="Прямоугольник 21"/>
          <p:cNvSpPr/>
          <p:nvPr/>
        </p:nvSpPr>
        <p:spPr>
          <a:xfrm>
            <a:off x="5153025" y="3038475"/>
            <a:ext cx="1295400" cy="38100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3" name="Прямоугольник 22"/>
          <p:cNvSpPr/>
          <p:nvPr/>
        </p:nvSpPr>
        <p:spPr>
          <a:xfrm>
            <a:off x="6543269" y="3009900"/>
            <a:ext cx="1437719" cy="40957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4" name="Прямоугольник 23"/>
          <p:cNvSpPr/>
          <p:nvPr/>
        </p:nvSpPr>
        <p:spPr>
          <a:xfrm>
            <a:off x="676275" y="3933056"/>
            <a:ext cx="4048125" cy="26670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5" name="Прямоугольник 24"/>
          <p:cNvSpPr/>
          <p:nvPr/>
        </p:nvSpPr>
        <p:spPr>
          <a:xfrm>
            <a:off x="8039455" y="2950368"/>
            <a:ext cx="958688" cy="481013"/>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26" name="Прямоугольник 25"/>
          <p:cNvSpPr/>
          <p:nvPr/>
        </p:nvSpPr>
        <p:spPr>
          <a:xfrm>
            <a:off x="666750" y="4381500"/>
            <a:ext cx="4048125" cy="26670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cxnSp>
        <p:nvCxnSpPr>
          <p:cNvPr id="29" name="Прямая со стрелкой 28"/>
          <p:cNvCxnSpPr/>
          <p:nvPr/>
        </p:nvCxnSpPr>
        <p:spPr>
          <a:xfrm>
            <a:off x="49232" y="4514850"/>
            <a:ext cx="451362" cy="0"/>
          </a:xfrm>
          <a:prstGeom prst="straightConnector1">
            <a:avLst/>
          </a:prstGeom>
          <a:noFill/>
          <a:ln w="9525" cap="flat" cmpd="sng" algn="ctr">
            <a:solidFill>
              <a:srgbClr val="4F81BD">
                <a:shade val="95000"/>
                <a:satMod val="105000"/>
              </a:srgbClr>
            </a:solidFill>
            <a:prstDash val="solid"/>
            <a:tailEnd type="arrow"/>
          </a:ln>
          <a:effectLst/>
        </p:spPr>
      </p:cxnSp>
      <p:cxnSp>
        <p:nvCxnSpPr>
          <p:cNvPr id="30" name="Прямая со стрелкой 29"/>
          <p:cNvCxnSpPr/>
          <p:nvPr/>
        </p:nvCxnSpPr>
        <p:spPr>
          <a:xfrm>
            <a:off x="-14412" y="4060926"/>
            <a:ext cx="578650" cy="0"/>
          </a:xfrm>
          <a:prstGeom prst="straightConnector1">
            <a:avLst/>
          </a:prstGeom>
          <a:noFill/>
          <a:ln w="9525" cap="flat" cmpd="sng" algn="ctr">
            <a:solidFill>
              <a:srgbClr val="4F81BD">
                <a:shade val="95000"/>
                <a:satMod val="105000"/>
              </a:srgbClr>
            </a:solidFill>
            <a:prstDash val="solid"/>
            <a:tailEnd type="arrow"/>
          </a:ln>
          <a:effectLst/>
        </p:spPr>
      </p:cxnSp>
      <p:sp>
        <p:nvSpPr>
          <p:cNvPr id="31" name="Стрелка углом вверх 30"/>
          <p:cNvSpPr/>
          <p:nvPr/>
        </p:nvSpPr>
        <p:spPr>
          <a:xfrm rot="10800000">
            <a:off x="1912139" y="3131459"/>
            <a:ext cx="497686" cy="125296"/>
          </a:xfrm>
          <a:prstGeom prst="bentUpArrow">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32" name="Стрелка вниз 31"/>
          <p:cNvSpPr/>
          <p:nvPr/>
        </p:nvSpPr>
        <p:spPr>
          <a:xfrm>
            <a:off x="2962275" y="3349701"/>
            <a:ext cx="323850" cy="466725"/>
          </a:xfrm>
          <a:prstGeom prst="downArrow">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9" name="Прямоугольник 38"/>
          <p:cNvSpPr>
            <a:spLocks noChangeArrowheads="1"/>
          </p:cNvSpPr>
          <p:nvPr/>
        </p:nvSpPr>
        <p:spPr bwMode="auto">
          <a:xfrm>
            <a:off x="100262" y="2941638"/>
            <a:ext cx="1757113" cy="630237"/>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Прямоугольник 33"/>
          <p:cNvSpPr/>
          <p:nvPr/>
        </p:nvSpPr>
        <p:spPr>
          <a:xfrm>
            <a:off x="5076569" y="3547664"/>
            <a:ext cx="1104900" cy="2371725"/>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35" name="Прямоугольник 34"/>
          <p:cNvSpPr/>
          <p:nvPr/>
        </p:nvSpPr>
        <p:spPr>
          <a:xfrm>
            <a:off x="6448424" y="3505262"/>
            <a:ext cx="1437719" cy="242014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36" name="Прямоугольник 35"/>
          <p:cNvSpPr/>
          <p:nvPr/>
        </p:nvSpPr>
        <p:spPr>
          <a:xfrm>
            <a:off x="7970344" y="3529471"/>
            <a:ext cx="1116679" cy="237172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14" name="Прямоугольник 42"/>
          <p:cNvSpPr>
            <a:spLocks noChangeArrowheads="1"/>
          </p:cNvSpPr>
          <p:nvPr/>
        </p:nvSpPr>
        <p:spPr bwMode="auto">
          <a:xfrm>
            <a:off x="48652" y="5304342"/>
            <a:ext cx="4914902" cy="639258"/>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Социальная стратификация - </a:t>
            </a:r>
            <a:endParaRPr kumimoji="0" lang="ru-RU" altLang="ru-RU"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16" name="Прямоугольник 43"/>
          <p:cNvSpPr>
            <a:spLocks noChangeArrowheads="1"/>
          </p:cNvSpPr>
          <p:nvPr/>
        </p:nvSpPr>
        <p:spPr bwMode="auto">
          <a:xfrm>
            <a:off x="321263" y="6018823"/>
            <a:ext cx="2609851" cy="778718"/>
          </a:xfrm>
          <a:prstGeom prst="rect">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Основные критерии социальной стратификации</a:t>
            </a:r>
            <a:endParaRPr kumimoji="0" lang="ru-RU" altLang="ru-RU" sz="1600" b="1" i="0" u="none" strike="noStrike" cap="none" normalizeH="0" baseline="0" dirty="0" smtClean="0">
              <a:ln>
                <a:noFill/>
              </a:ln>
              <a:solidFill>
                <a:schemeClr val="tx1"/>
              </a:solidFill>
              <a:effectLst/>
              <a:latin typeface="Arial" pitchFamily="34" charset="0"/>
              <a:cs typeface="Arial" pitchFamily="34" charset="0"/>
            </a:endParaRPr>
          </a:p>
        </p:txBody>
      </p:sp>
      <p:cxnSp>
        <p:nvCxnSpPr>
          <p:cNvPr id="39" name="Прямая со стрелкой 38"/>
          <p:cNvCxnSpPr/>
          <p:nvPr/>
        </p:nvCxnSpPr>
        <p:spPr>
          <a:xfrm>
            <a:off x="2876550" y="6905625"/>
            <a:ext cx="5048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3059114" y="6237312"/>
            <a:ext cx="514350" cy="0"/>
          </a:xfrm>
          <a:prstGeom prst="straightConnector1">
            <a:avLst/>
          </a:prstGeom>
          <a:noFill/>
          <a:ln w="9525" cap="flat" cmpd="sng" algn="ctr">
            <a:solidFill>
              <a:srgbClr val="4F81BD">
                <a:shade val="95000"/>
                <a:satMod val="105000"/>
              </a:srgbClr>
            </a:solidFill>
            <a:prstDash val="solid"/>
            <a:tailEnd type="arrow"/>
          </a:ln>
          <a:effectLst/>
        </p:spPr>
      </p:cxnSp>
      <p:cxnSp>
        <p:nvCxnSpPr>
          <p:cNvPr id="41" name="Прямая со стрелкой 40"/>
          <p:cNvCxnSpPr/>
          <p:nvPr/>
        </p:nvCxnSpPr>
        <p:spPr>
          <a:xfrm>
            <a:off x="3057526" y="6047579"/>
            <a:ext cx="504825" cy="0"/>
          </a:xfrm>
          <a:prstGeom prst="straightConnector1">
            <a:avLst/>
          </a:prstGeom>
          <a:noFill/>
          <a:ln w="9525" cap="flat" cmpd="sng" algn="ctr">
            <a:solidFill>
              <a:srgbClr val="4F81BD">
                <a:shade val="95000"/>
                <a:satMod val="105000"/>
              </a:srgbClr>
            </a:solidFill>
            <a:prstDash val="solid"/>
            <a:tailEnd type="arrow"/>
          </a:ln>
          <a:effectLst/>
        </p:spPr>
      </p:cxnSp>
      <p:cxnSp>
        <p:nvCxnSpPr>
          <p:cNvPr id="42" name="Прямая со стрелкой 41"/>
          <p:cNvCxnSpPr/>
          <p:nvPr/>
        </p:nvCxnSpPr>
        <p:spPr>
          <a:xfrm>
            <a:off x="3071352" y="6408182"/>
            <a:ext cx="476250" cy="0"/>
          </a:xfrm>
          <a:prstGeom prst="straightConnector1">
            <a:avLst/>
          </a:prstGeom>
          <a:noFill/>
          <a:ln w="9525" cap="flat" cmpd="sng" algn="ctr">
            <a:solidFill>
              <a:srgbClr val="4F81BD">
                <a:shade val="95000"/>
                <a:satMod val="105000"/>
              </a:srgbClr>
            </a:solidFill>
            <a:prstDash val="solid"/>
            <a:tailEnd type="arrow"/>
          </a:ln>
          <a:effectLst/>
        </p:spPr>
      </p:cxnSp>
      <p:cxnSp>
        <p:nvCxnSpPr>
          <p:cNvPr id="43" name="Прямая со стрелкой 42"/>
          <p:cNvCxnSpPr/>
          <p:nvPr/>
        </p:nvCxnSpPr>
        <p:spPr>
          <a:xfrm>
            <a:off x="3005192" y="6597352"/>
            <a:ext cx="542925" cy="0"/>
          </a:xfrm>
          <a:prstGeom prst="straightConnector1">
            <a:avLst/>
          </a:prstGeom>
          <a:noFill/>
          <a:ln w="9525" cap="flat" cmpd="sng" algn="ctr">
            <a:solidFill>
              <a:srgbClr val="4F81BD">
                <a:shade val="95000"/>
                <a:satMod val="105000"/>
              </a:srgbClr>
            </a:solidFill>
            <a:prstDash val="solid"/>
            <a:tailEnd type="arrow"/>
          </a:ln>
          <a:effectLst/>
        </p:spPr>
      </p:cxnSp>
      <p:sp>
        <p:nvSpPr>
          <p:cNvPr id="33" name="Rectangle 41"/>
          <p:cNvSpPr>
            <a:spLocks noChangeArrowheads="1"/>
          </p:cNvSpPr>
          <p:nvPr/>
        </p:nvSpPr>
        <p:spPr bwMode="auto">
          <a:xfrm>
            <a:off x="152400" y="-13621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8" name="Rectangle 44"/>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238250" algn="l"/>
              </a:tabLst>
              <a:defRPr>
                <a:solidFill>
                  <a:schemeClr val="tx1"/>
                </a:solidFill>
                <a:latin typeface="Arial" pitchFamily="34" charset="0"/>
                <a:cs typeface="Arial" pitchFamily="34" charset="0"/>
              </a:defRPr>
            </a:lvl1pPr>
            <a:lvl2pPr fontAlgn="base">
              <a:spcBef>
                <a:spcPct val="0"/>
              </a:spcBef>
              <a:spcAft>
                <a:spcPct val="0"/>
              </a:spcAft>
              <a:tabLst>
                <a:tab pos="1238250" algn="l"/>
              </a:tabLst>
              <a:defRPr>
                <a:solidFill>
                  <a:schemeClr val="tx1"/>
                </a:solidFill>
                <a:latin typeface="Arial" pitchFamily="34" charset="0"/>
                <a:cs typeface="Arial" pitchFamily="34" charset="0"/>
              </a:defRPr>
            </a:lvl2pPr>
            <a:lvl3pPr fontAlgn="base">
              <a:spcBef>
                <a:spcPct val="0"/>
              </a:spcBef>
              <a:spcAft>
                <a:spcPct val="0"/>
              </a:spcAft>
              <a:tabLst>
                <a:tab pos="1238250" algn="l"/>
              </a:tabLst>
              <a:defRPr>
                <a:solidFill>
                  <a:schemeClr val="tx1"/>
                </a:solidFill>
                <a:latin typeface="Arial" pitchFamily="34" charset="0"/>
                <a:cs typeface="Arial" pitchFamily="34" charset="0"/>
              </a:defRPr>
            </a:lvl3pPr>
            <a:lvl4pPr fontAlgn="base">
              <a:spcBef>
                <a:spcPct val="0"/>
              </a:spcBef>
              <a:spcAft>
                <a:spcPct val="0"/>
              </a:spcAft>
              <a:tabLst>
                <a:tab pos="1238250" algn="l"/>
              </a:tabLst>
              <a:defRPr>
                <a:solidFill>
                  <a:schemeClr val="tx1"/>
                </a:solidFill>
                <a:latin typeface="Arial" pitchFamily="34" charset="0"/>
                <a:cs typeface="Arial" pitchFamily="34" charset="0"/>
              </a:defRPr>
            </a:lvl4pPr>
            <a:lvl5pPr fontAlgn="base">
              <a:spcBef>
                <a:spcPct val="0"/>
              </a:spcBef>
              <a:spcAft>
                <a:spcPct val="0"/>
              </a:spcAft>
              <a:tabLst>
                <a:tab pos="1238250" algn="l"/>
              </a:tabLst>
              <a:defRPr>
                <a:solidFill>
                  <a:schemeClr val="tx1"/>
                </a:solidFill>
                <a:latin typeface="Arial" pitchFamily="34" charset="0"/>
                <a:cs typeface="Arial" pitchFamily="34" charset="0"/>
              </a:defRPr>
            </a:lvl5pPr>
            <a:lvl6pPr fontAlgn="base">
              <a:spcBef>
                <a:spcPct val="0"/>
              </a:spcBef>
              <a:spcAft>
                <a:spcPct val="0"/>
              </a:spcAft>
              <a:tabLst>
                <a:tab pos="1238250" algn="l"/>
              </a:tabLst>
              <a:defRPr>
                <a:solidFill>
                  <a:schemeClr val="tx1"/>
                </a:solidFill>
                <a:latin typeface="Arial" pitchFamily="34" charset="0"/>
                <a:cs typeface="Arial" pitchFamily="34" charset="0"/>
              </a:defRPr>
            </a:lvl6pPr>
            <a:lvl7pPr fontAlgn="base">
              <a:spcBef>
                <a:spcPct val="0"/>
              </a:spcBef>
              <a:spcAft>
                <a:spcPct val="0"/>
              </a:spcAft>
              <a:tabLst>
                <a:tab pos="1238250" algn="l"/>
              </a:tabLst>
              <a:defRPr>
                <a:solidFill>
                  <a:schemeClr val="tx1"/>
                </a:solidFill>
                <a:latin typeface="Arial" pitchFamily="34" charset="0"/>
                <a:cs typeface="Arial" pitchFamily="34" charset="0"/>
              </a:defRPr>
            </a:lvl7pPr>
            <a:lvl8pPr fontAlgn="base">
              <a:spcBef>
                <a:spcPct val="0"/>
              </a:spcBef>
              <a:spcAft>
                <a:spcPct val="0"/>
              </a:spcAft>
              <a:tabLst>
                <a:tab pos="1238250" algn="l"/>
              </a:tabLst>
              <a:defRPr>
                <a:solidFill>
                  <a:schemeClr val="tx1"/>
                </a:solidFill>
                <a:latin typeface="Arial" pitchFamily="34" charset="0"/>
                <a:cs typeface="Arial" pitchFamily="34" charset="0"/>
              </a:defRPr>
            </a:lvl8pPr>
            <a:lvl9pPr fontAlgn="base">
              <a:spcBef>
                <a:spcPct val="0"/>
              </a:spcBef>
              <a:spcAft>
                <a:spcPct val="0"/>
              </a:spcAft>
              <a:tabLst>
                <a:tab pos="12382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238250" algn="l"/>
              </a:tabLst>
            </a:pPr>
            <a:r>
              <a:rPr kumimoji="0" lang="ru-RU" altLang="ru-RU"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ru-RU" altLang="ru-RU"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238250" algn="l"/>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Прямоугольник 48"/>
          <p:cNvSpPr/>
          <p:nvPr/>
        </p:nvSpPr>
        <p:spPr>
          <a:xfrm>
            <a:off x="3288402" y="971550"/>
            <a:ext cx="2143126" cy="59055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53" name="Прямоугольник 52"/>
          <p:cNvSpPr/>
          <p:nvPr/>
        </p:nvSpPr>
        <p:spPr>
          <a:xfrm>
            <a:off x="684571" y="4941168"/>
            <a:ext cx="4048125" cy="26670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cxnSp>
        <p:nvCxnSpPr>
          <p:cNvPr id="57" name="Прямая со стрелкой 56"/>
          <p:cNvCxnSpPr/>
          <p:nvPr/>
        </p:nvCxnSpPr>
        <p:spPr>
          <a:xfrm>
            <a:off x="25112" y="4941168"/>
            <a:ext cx="451362" cy="0"/>
          </a:xfrm>
          <a:prstGeom prst="straightConnector1">
            <a:avLst/>
          </a:prstGeom>
          <a:noFill/>
          <a:ln w="9525" cap="flat" cmpd="sng" algn="ctr">
            <a:solidFill>
              <a:srgbClr val="4F81BD">
                <a:shade val="95000"/>
                <a:satMod val="105000"/>
              </a:srgbClr>
            </a:solidFill>
            <a:prstDash val="solid"/>
            <a:tailEnd type="arrow"/>
          </a:ln>
          <a:effectLst/>
        </p:spPr>
      </p:cxnSp>
    </p:spTree>
    <p:extLst>
      <p:ext uri="{BB962C8B-B14F-4D97-AF65-F5344CB8AC3E}">
        <p14:creationId xmlns:p14="http://schemas.microsoft.com/office/powerpoint/2010/main" val="3834146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 y="136416"/>
            <a:ext cx="929327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70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TotalTime>
  <Words>49</Words>
  <Application>Microsoft Office PowerPoint</Application>
  <PresentationFormat>Экран (4:3)</PresentationFormat>
  <Paragraphs>39</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история</dc:creator>
  <cp:lastModifiedBy>User</cp:lastModifiedBy>
  <cp:revision>11</cp:revision>
  <cp:lastPrinted>2025-06-10T09:26:21Z</cp:lastPrinted>
  <dcterms:created xsi:type="dcterms:W3CDTF">2025-04-25T11:14:20Z</dcterms:created>
  <dcterms:modified xsi:type="dcterms:W3CDTF">2025-06-10T09:26:43Z</dcterms:modified>
</cp:coreProperties>
</file>