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48711"/>
            <a:ext cx="3572510" cy="4209415"/>
          </a:xfrm>
          <a:custGeom>
            <a:avLst/>
            <a:gdLst/>
            <a:ahLst/>
            <a:cxnLst/>
            <a:rect l="l" t="t" r="r" b="b"/>
            <a:pathLst>
              <a:path w="3572510" h="4209415">
                <a:moveTo>
                  <a:pt x="0" y="0"/>
                </a:moveTo>
                <a:lnTo>
                  <a:pt x="0" y="4209287"/>
                </a:lnTo>
                <a:lnTo>
                  <a:pt x="3572255" y="4209287"/>
                </a:lnTo>
                <a:lnTo>
                  <a:pt x="0" y="0"/>
                </a:lnTo>
                <a:close/>
              </a:path>
            </a:pathLst>
          </a:custGeom>
          <a:solidFill>
            <a:srgbClr val="9F29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9" y="0"/>
                </a:moveTo>
                <a:lnTo>
                  <a:pt x="7733977" y="0"/>
                </a:lnTo>
                <a:lnTo>
                  <a:pt x="0" y="6855297"/>
                </a:lnTo>
                <a:lnTo>
                  <a:pt x="0" y="6857996"/>
                </a:lnTo>
                <a:lnTo>
                  <a:pt x="9143999" y="6857996"/>
                </a:lnTo>
                <a:lnTo>
                  <a:pt x="9143999" y="0"/>
                </a:lnTo>
                <a:close/>
              </a:path>
            </a:pathLst>
          </a:custGeom>
          <a:solidFill>
            <a:srgbClr val="1B577B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050535"/>
            <a:ext cx="3572510" cy="1807845"/>
          </a:xfrm>
          <a:custGeom>
            <a:avLst/>
            <a:gdLst/>
            <a:ahLst/>
            <a:cxnLst/>
            <a:rect l="l" t="t" r="r" b="b"/>
            <a:pathLst>
              <a:path w="3572510" h="1807845">
                <a:moveTo>
                  <a:pt x="2043049" y="0"/>
                </a:moveTo>
                <a:lnTo>
                  <a:pt x="0" y="0"/>
                </a:lnTo>
                <a:lnTo>
                  <a:pt x="0" y="1807460"/>
                </a:lnTo>
                <a:lnTo>
                  <a:pt x="3572254" y="1807460"/>
                </a:lnTo>
                <a:lnTo>
                  <a:pt x="2043049" y="0"/>
                </a:lnTo>
                <a:close/>
              </a:path>
            </a:pathLst>
          </a:custGeom>
          <a:solidFill>
            <a:srgbClr val="9F29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050535"/>
            <a:ext cx="9144000" cy="1807845"/>
          </a:xfrm>
          <a:custGeom>
            <a:avLst/>
            <a:gdLst/>
            <a:ahLst/>
            <a:cxnLst/>
            <a:rect l="l" t="t" r="r" b="b"/>
            <a:pathLst>
              <a:path w="9144000" h="1807845">
                <a:moveTo>
                  <a:pt x="2038223" y="0"/>
                </a:moveTo>
                <a:lnTo>
                  <a:pt x="0" y="1804764"/>
                </a:lnTo>
                <a:lnTo>
                  <a:pt x="0" y="1807460"/>
                </a:lnTo>
                <a:lnTo>
                  <a:pt x="9143999" y="1807460"/>
                </a:lnTo>
                <a:lnTo>
                  <a:pt x="9143999" y="888"/>
                </a:lnTo>
                <a:lnTo>
                  <a:pt x="2038223" y="0"/>
                </a:lnTo>
                <a:close/>
              </a:path>
            </a:pathLst>
          </a:custGeom>
          <a:solidFill>
            <a:srgbClr val="1B577B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02004" y="189687"/>
            <a:ext cx="733999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2004" y="2346730"/>
            <a:ext cx="7362825" cy="1550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6/14/2023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3124200"/>
            <a:ext cx="904290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67485" algn="ctr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latin typeface="Franklin Gothic Medium"/>
                <a:cs typeface="Franklin Gothic Medium"/>
              </a:rPr>
              <a:t>(</a:t>
            </a:r>
            <a:r>
              <a:rPr dirty="0" smtClean="0">
                <a:latin typeface="Franklin Gothic Medium"/>
                <a:cs typeface="Franklin Gothic Medium"/>
              </a:rPr>
              <a:t>МАРКЕРЫ </a:t>
            </a:r>
            <a:r>
              <a:rPr spc="-5" dirty="0">
                <a:latin typeface="Franklin Gothic Medium"/>
                <a:cs typeface="Franklin Gothic Medium"/>
              </a:rPr>
              <a:t>УВЛЕЧЕНИЯ УЧАЩИХСЯ </a:t>
            </a:r>
            <a:r>
              <a:rPr spc="-585" dirty="0">
                <a:latin typeface="Franklin Gothic Medium"/>
                <a:cs typeface="Franklin Gothic Medium"/>
              </a:rPr>
              <a:t> </a:t>
            </a:r>
            <a:r>
              <a:rPr spc="-15" dirty="0">
                <a:latin typeface="Franklin Gothic Medium"/>
                <a:cs typeface="Franklin Gothic Medium"/>
              </a:rPr>
              <a:t>СУБКУЛЬТУРОЙ </a:t>
            </a:r>
            <a:r>
              <a:rPr spc="-10" dirty="0">
                <a:latin typeface="Franklin Gothic Medium"/>
                <a:cs typeface="Franklin Gothic Medium"/>
              </a:rPr>
              <a:t>«КОЛУМБАЙН» </a:t>
            </a:r>
            <a:r>
              <a:rPr dirty="0">
                <a:latin typeface="Franklin Gothic Medium"/>
                <a:cs typeface="Franklin Gothic Medium"/>
              </a:rPr>
              <a:t>(СКУЛШУТИНГ), </a:t>
            </a:r>
            <a:r>
              <a:rPr spc="-585" dirty="0">
                <a:latin typeface="Franklin Gothic Medium"/>
                <a:cs typeface="Franklin Gothic Medium"/>
              </a:rPr>
              <a:t> </a:t>
            </a:r>
            <a:r>
              <a:rPr spc="-40" dirty="0">
                <a:latin typeface="Franklin Gothic Medium"/>
                <a:cs typeface="Franklin Gothic Medium"/>
              </a:rPr>
              <a:t>УЛЬТРАПРАВОЙ</a:t>
            </a:r>
            <a:r>
              <a:rPr spc="10" dirty="0">
                <a:latin typeface="Franklin Gothic Medium"/>
                <a:cs typeface="Franklin Gothic Medium"/>
              </a:rPr>
              <a:t> </a:t>
            </a:r>
            <a:r>
              <a:rPr spc="-5" dirty="0">
                <a:latin typeface="Franklin Gothic Medium"/>
                <a:cs typeface="Franklin Gothic Medium"/>
              </a:rPr>
              <a:t>ИДЕОЛОГИЕЙ,</a:t>
            </a:r>
            <a:r>
              <a:rPr spc="-25" dirty="0">
                <a:latin typeface="Franklin Gothic Medium"/>
                <a:cs typeface="Franklin Gothic Medium"/>
              </a:rPr>
              <a:t> </a:t>
            </a:r>
            <a:r>
              <a:rPr spc="-10" dirty="0">
                <a:latin typeface="Franklin Gothic Medium"/>
                <a:cs typeface="Franklin Gothic Medium"/>
              </a:rPr>
              <a:t>ИДЕОЛОГИЕЙ </a:t>
            </a:r>
            <a:r>
              <a:rPr spc="-5" dirty="0">
                <a:latin typeface="Franklin Gothic Medium"/>
                <a:cs typeface="Franklin Gothic Medium"/>
              </a:rPr>
              <a:t> </a:t>
            </a:r>
            <a:r>
              <a:rPr spc="-5" dirty="0" smtClean="0">
                <a:latin typeface="Franklin Gothic Medium"/>
                <a:cs typeface="Franklin Gothic Medium"/>
              </a:rPr>
              <a:t>РАДИКАЛЬНЫХ</a:t>
            </a:r>
            <a:r>
              <a:rPr lang="ru-RU" spc="-5" dirty="0" smtClean="0">
                <a:latin typeface="Franklin Gothic Medium"/>
                <a:cs typeface="Franklin Gothic Medium"/>
              </a:rPr>
              <a:t> </a:t>
            </a:r>
            <a:r>
              <a:rPr spc="-5" dirty="0" smtClean="0">
                <a:latin typeface="Franklin Gothic Medium"/>
                <a:cs typeface="Franklin Gothic Medium"/>
              </a:rPr>
              <a:t>РЕЛИГИОЗНЫХ</a:t>
            </a:r>
            <a:r>
              <a:rPr lang="ru-RU" dirty="0" smtClean="0">
                <a:latin typeface="Franklin Gothic Medium"/>
                <a:cs typeface="Franklin Gothic Medium"/>
              </a:rPr>
              <a:t> </a:t>
            </a:r>
            <a:r>
              <a:rPr spc="-5" dirty="0" smtClean="0">
                <a:latin typeface="Franklin Gothic Medium"/>
                <a:cs typeface="Franklin Gothic Medium"/>
              </a:rPr>
              <a:t>ОРГАНИЗАЦИЙ</a:t>
            </a:r>
            <a:r>
              <a:rPr lang="ru-RU" spc="-5" dirty="0" smtClean="0">
                <a:latin typeface="Franklin Gothic Medium"/>
                <a:cs typeface="Franklin Gothic Medium"/>
              </a:rPr>
              <a:t>)</a:t>
            </a:r>
            <a:endParaRPr dirty="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6334" y="148209"/>
            <a:ext cx="63074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800" spc="-30" dirty="0" smtClean="0">
                <a:latin typeface="Franklin Gothic Medium"/>
                <a:cs typeface="Franklin Gothic Medium"/>
              </a:rPr>
              <a:t> </a:t>
            </a:r>
            <a:endParaRPr sz="1800" dirty="0">
              <a:latin typeface="Franklin Gothic Medium"/>
              <a:cs typeface="Franklin Gothic 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6334" y="162064"/>
            <a:ext cx="89576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1A1A1A"/>
                </a:solidFill>
                <a:latin typeface="YS Text"/>
              </a:rPr>
              <a:t>«О профилактике </a:t>
            </a:r>
            <a:r>
              <a:rPr lang="ru-RU" sz="3200" dirty="0" smtClean="0">
                <a:solidFill>
                  <a:srgbClr val="1A1A1A"/>
                </a:solidFill>
                <a:latin typeface="YS Text"/>
              </a:rPr>
              <a:t>правонарушений несовершеннолетних</a:t>
            </a:r>
            <a:r>
              <a:rPr lang="ru-RU" sz="3200" dirty="0">
                <a:solidFill>
                  <a:srgbClr val="1A1A1A"/>
                </a:solidFill>
                <a:latin typeface="YS Text"/>
              </a:rPr>
              <a:t>, </a:t>
            </a:r>
            <a:r>
              <a:rPr lang="ru-RU" sz="3200" dirty="0" smtClean="0">
                <a:solidFill>
                  <a:srgbClr val="1A1A1A"/>
                </a:solidFill>
                <a:latin typeface="YS Text"/>
              </a:rPr>
              <a:t>распространения различного </a:t>
            </a:r>
            <a:r>
              <a:rPr lang="ru-RU" sz="3200" dirty="0">
                <a:solidFill>
                  <a:srgbClr val="1A1A1A"/>
                </a:solidFill>
                <a:latin typeface="YS Text"/>
              </a:rPr>
              <a:t>рода </a:t>
            </a:r>
            <a:r>
              <a:rPr lang="ru-RU" sz="3200" dirty="0" smtClean="0">
                <a:solidFill>
                  <a:srgbClr val="1A1A1A"/>
                </a:solidFill>
                <a:latin typeface="YS Text"/>
              </a:rPr>
              <a:t>деструктивных криминальных </a:t>
            </a:r>
            <a:r>
              <a:rPr lang="ru-RU" sz="3200" dirty="0">
                <a:solidFill>
                  <a:srgbClr val="1A1A1A"/>
                </a:solidFill>
                <a:latin typeface="YS Text"/>
              </a:rPr>
              <a:t>субкультур </a:t>
            </a:r>
            <a:r>
              <a:rPr lang="ru-RU" sz="3200" dirty="0" smtClean="0">
                <a:solidFill>
                  <a:srgbClr val="1A1A1A"/>
                </a:solidFill>
                <a:latin typeface="YS Text"/>
              </a:rPr>
              <a:t>среди молодежи</a:t>
            </a:r>
            <a:r>
              <a:rPr lang="ru-RU" sz="3200" dirty="0">
                <a:solidFill>
                  <a:srgbClr val="1A1A1A"/>
                </a:solidFill>
                <a:latin typeface="YS Text"/>
              </a:rPr>
              <a:t>, в том числе </a:t>
            </a:r>
            <a:r>
              <a:rPr lang="ru-RU" sz="3200" dirty="0" smtClean="0">
                <a:solidFill>
                  <a:srgbClr val="1A1A1A"/>
                </a:solidFill>
                <a:latin typeface="YS Text"/>
              </a:rPr>
              <a:t>движение «колумбайн</a:t>
            </a:r>
            <a:r>
              <a:rPr lang="ru-RU" sz="3200" dirty="0">
                <a:solidFill>
                  <a:srgbClr val="1A1A1A"/>
                </a:solidFill>
                <a:latin typeface="YS Text"/>
              </a:rPr>
              <a:t>».</a:t>
            </a:r>
            <a:endParaRPr lang="ru-RU" sz="3200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07789" y="4800600"/>
            <a:ext cx="4572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Выступающий: </a:t>
            </a:r>
            <a:r>
              <a:rPr lang="ru-RU" sz="2000" dirty="0">
                <a:solidFill>
                  <a:srgbClr val="1A1A1A"/>
                </a:solidFill>
                <a:latin typeface="YS Text"/>
              </a:rPr>
              <a:t>Соколова Валентина </a:t>
            </a:r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Александровна </a:t>
            </a:r>
          </a:p>
          <a:p>
            <a:pPr algn="r"/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педагог- психолог </a:t>
            </a:r>
          </a:p>
          <a:p>
            <a:pPr algn="r"/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классный руководитель </a:t>
            </a:r>
            <a:r>
              <a:rPr lang="ru-RU" sz="2000" dirty="0">
                <a:solidFill>
                  <a:srgbClr val="1A1A1A"/>
                </a:solidFill>
                <a:latin typeface="YS Text"/>
              </a:rPr>
              <a:t>9В </a:t>
            </a:r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класса </a:t>
            </a:r>
          </a:p>
          <a:p>
            <a:pPr algn="r"/>
            <a:r>
              <a:rPr lang="ru-RU" sz="2000" dirty="0" smtClean="0">
                <a:solidFill>
                  <a:srgbClr val="1A1A1A"/>
                </a:solidFill>
                <a:latin typeface="YS Text"/>
              </a:rPr>
              <a:t>ГБОУ </a:t>
            </a:r>
            <a:r>
              <a:rPr lang="ru-RU" sz="2000" dirty="0">
                <a:solidFill>
                  <a:srgbClr val="1A1A1A"/>
                </a:solidFill>
                <a:latin typeface="YS Text"/>
              </a:rPr>
              <a:t>СОШ «Оц» с. Богатое</a:t>
            </a:r>
            <a:endParaRPr lang="ru-RU" sz="2000" b="0" i="0" dirty="0">
              <a:solidFill>
                <a:srgbClr val="1A1A1A"/>
              </a:solidFill>
              <a:effectLst/>
              <a:latin typeface="YS Tex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8768" y="5373623"/>
            <a:ext cx="1190244" cy="11902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8164" y="84531"/>
            <a:ext cx="79914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1" spc="-5" dirty="0">
                <a:latin typeface="Franklin Gothic Medium"/>
                <a:cs typeface="Franklin Gothic Medium"/>
              </a:rPr>
              <a:t>SCHOOL</a:t>
            </a:r>
            <a:r>
              <a:rPr i="1" dirty="0">
                <a:latin typeface="Franklin Gothic Medium"/>
                <a:cs typeface="Franklin Gothic Medium"/>
              </a:rPr>
              <a:t> </a:t>
            </a:r>
            <a:r>
              <a:rPr i="1" spc="-10" dirty="0">
                <a:latin typeface="Franklin Gothic Medium"/>
                <a:cs typeface="Franklin Gothic Medium"/>
              </a:rPr>
              <a:t>SHOOTING</a:t>
            </a:r>
            <a:r>
              <a:rPr i="1" spc="-5" dirty="0">
                <a:latin typeface="Franklin Gothic Medium"/>
                <a:cs typeface="Franklin Gothic Medium"/>
              </a:rPr>
              <a:t> </a:t>
            </a:r>
            <a:r>
              <a:rPr spc="-30" dirty="0"/>
              <a:t>(АНГЛ.</a:t>
            </a:r>
            <a:r>
              <a:rPr spc="15" dirty="0"/>
              <a:t> </a:t>
            </a:r>
            <a:r>
              <a:rPr spc="-20" dirty="0"/>
              <a:t>«ШКОЛЬНАЯ</a:t>
            </a:r>
            <a:r>
              <a:rPr spc="25" dirty="0"/>
              <a:t> </a:t>
            </a:r>
            <a:r>
              <a:rPr spc="-10" dirty="0"/>
              <a:t>СТРЕЛЬБА»)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55676" y="1200911"/>
            <a:ext cx="2533015" cy="1530350"/>
            <a:chOff x="455676" y="1200911"/>
            <a:chExt cx="2533015" cy="1530350"/>
          </a:xfrm>
        </p:grpSpPr>
        <p:sp>
          <p:nvSpPr>
            <p:cNvPr id="5" name="object 5"/>
            <p:cNvSpPr/>
            <p:nvPr/>
          </p:nvSpPr>
          <p:spPr>
            <a:xfrm>
              <a:off x="468630" y="1213865"/>
              <a:ext cx="2506980" cy="1504315"/>
            </a:xfrm>
            <a:custGeom>
              <a:avLst/>
              <a:gdLst/>
              <a:ahLst/>
              <a:cxnLst/>
              <a:rect l="l" t="t" r="r" b="b"/>
              <a:pathLst>
                <a:path w="2506980" h="1504314">
                  <a:moveTo>
                    <a:pt x="2506980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6980" y="1504188"/>
                  </a:lnTo>
                  <a:lnTo>
                    <a:pt x="250698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630" y="1213865"/>
              <a:ext cx="2506980" cy="1504315"/>
            </a:xfrm>
            <a:custGeom>
              <a:avLst/>
              <a:gdLst/>
              <a:ahLst/>
              <a:cxnLst/>
              <a:rect l="l" t="t" r="r" b="b"/>
              <a:pathLst>
                <a:path w="2506980" h="1504314">
                  <a:moveTo>
                    <a:pt x="0" y="1504188"/>
                  </a:moveTo>
                  <a:lnTo>
                    <a:pt x="2506980" y="1504188"/>
                  </a:lnTo>
                  <a:lnTo>
                    <a:pt x="2506980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68630" y="1213866"/>
            <a:ext cx="2506980" cy="1504315"/>
          </a:xfrm>
          <a:prstGeom prst="rect">
            <a:avLst/>
          </a:prstGeom>
        </p:spPr>
        <p:txBody>
          <a:bodyPr vert="horz" wrap="square" lIns="0" tIns="229870" rIns="0" bIns="0" rtlCol="0">
            <a:spAutoFit/>
          </a:bodyPr>
          <a:lstStyle/>
          <a:p>
            <a:pPr marL="173990" marR="167640" indent="1270" algn="ctr">
              <a:lnSpc>
                <a:spcPts val="2039"/>
              </a:lnSpc>
              <a:spcBef>
                <a:spcPts val="1810"/>
              </a:spcBef>
            </a:pP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преступник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имеет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отношение</a:t>
            </a:r>
            <a:r>
              <a:rPr sz="2000" spc="-7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к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школе </a:t>
            </a:r>
            <a:r>
              <a:rPr sz="2000" spc="-48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(учится</a:t>
            </a:r>
            <a:r>
              <a:rPr sz="2000" spc="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или</a:t>
            </a:r>
            <a:r>
              <a:rPr sz="2000" spc="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учился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в</a:t>
            </a:r>
            <a:r>
              <a:rPr sz="20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ней)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14116" y="1200911"/>
            <a:ext cx="2534920" cy="1530350"/>
            <a:chOff x="3214116" y="1200911"/>
            <a:chExt cx="2534920" cy="1530350"/>
          </a:xfrm>
        </p:grpSpPr>
        <p:sp>
          <p:nvSpPr>
            <p:cNvPr id="9" name="object 9"/>
            <p:cNvSpPr/>
            <p:nvPr/>
          </p:nvSpPr>
          <p:spPr>
            <a:xfrm>
              <a:off x="3227070" y="1213865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5" h="1504314">
                  <a:moveTo>
                    <a:pt x="2508504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8504" y="1504188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27070" y="1213865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5" h="1504314">
                  <a:moveTo>
                    <a:pt x="0" y="1504188"/>
                  </a:moveTo>
                  <a:lnTo>
                    <a:pt x="2508504" y="1504188"/>
                  </a:lnTo>
                  <a:lnTo>
                    <a:pt x="2508504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27070" y="1213866"/>
            <a:ext cx="2508885" cy="1504315"/>
          </a:xfrm>
          <a:prstGeom prst="rect">
            <a:avLst/>
          </a:prstGeom>
        </p:spPr>
        <p:txBody>
          <a:bodyPr vert="horz" wrap="square" lIns="0" tIns="229870" rIns="0" bIns="0" rtlCol="0">
            <a:spAutoFit/>
          </a:bodyPr>
          <a:lstStyle/>
          <a:p>
            <a:pPr marL="534670" marR="532130" algn="ctr">
              <a:lnSpc>
                <a:spcPts val="2039"/>
              </a:lnSpc>
              <a:spcBef>
                <a:spcPts val="1810"/>
              </a:spcBef>
            </a:pP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б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йс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ва</a:t>
            </a:r>
            <a:r>
              <a:rPr sz="2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20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л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  ранения</a:t>
            </a:r>
            <a:endParaRPr sz="2000">
              <a:latin typeface="Franklin Gothic Medium"/>
              <a:cs typeface="Franklin Gothic Medium"/>
            </a:endParaRPr>
          </a:p>
          <a:p>
            <a:pPr marL="97155" marR="92710" algn="ctr">
              <a:lnSpc>
                <a:spcPts val="2039"/>
              </a:lnSpc>
            </a:pP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умышленные,</a:t>
            </a:r>
            <a:r>
              <a:rPr sz="2000" spc="-7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но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без </a:t>
            </a:r>
            <a:r>
              <a:rPr sz="2000" spc="-48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корыстных</a:t>
            </a:r>
            <a:r>
              <a:rPr sz="2000" spc="-5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мотивов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972555" y="1200911"/>
            <a:ext cx="2534920" cy="1530350"/>
            <a:chOff x="5972555" y="1200911"/>
            <a:chExt cx="2534920" cy="1530350"/>
          </a:xfrm>
        </p:grpSpPr>
        <p:sp>
          <p:nvSpPr>
            <p:cNvPr id="13" name="object 13"/>
            <p:cNvSpPr/>
            <p:nvPr/>
          </p:nvSpPr>
          <p:spPr>
            <a:xfrm>
              <a:off x="5985509" y="1213865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4" h="1504314">
                  <a:moveTo>
                    <a:pt x="2508504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8504" y="1504188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85509" y="1213865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4" h="1504314">
                  <a:moveTo>
                    <a:pt x="0" y="1504188"/>
                  </a:moveTo>
                  <a:lnTo>
                    <a:pt x="2508504" y="1504188"/>
                  </a:lnTo>
                  <a:lnTo>
                    <a:pt x="2508504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85509" y="1213866"/>
            <a:ext cx="2508885" cy="150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 marL="86995" marR="79375" indent="566420">
              <a:lnSpc>
                <a:spcPts val="2039"/>
              </a:lnSpc>
              <a:spcBef>
                <a:spcPts val="1320"/>
              </a:spcBef>
            </a:pP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нападение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планируется</a:t>
            </a:r>
            <a:r>
              <a:rPr sz="2000" spc="-8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заранее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55676" y="2956560"/>
            <a:ext cx="2533015" cy="1530350"/>
            <a:chOff x="455676" y="2956560"/>
            <a:chExt cx="2533015" cy="1530350"/>
          </a:xfrm>
        </p:grpSpPr>
        <p:sp>
          <p:nvSpPr>
            <p:cNvPr id="17" name="object 17"/>
            <p:cNvSpPr/>
            <p:nvPr/>
          </p:nvSpPr>
          <p:spPr>
            <a:xfrm>
              <a:off x="468630" y="2969514"/>
              <a:ext cx="2506980" cy="1504315"/>
            </a:xfrm>
            <a:custGeom>
              <a:avLst/>
              <a:gdLst/>
              <a:ahLst/>
              <a:cxnLst/>
              <a:rect l="l" t="t" r="r" b="b"/>
              <a:pathLst>
                <a:path w="2506980" h="1504314">
                  <a:moveTo>
                    <a:pt x="2506980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6980" y="1504188"/>
                  </a:lnTo>
                  <a:lnTo>
                    <a:pt x="250698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8630" y="2969514"/>
              <a:ext cx="2506980" cy="1504315"/>
            </a:xfrm>
            <a:custGeom>
              <a:avLst/>
              <a:gdLst/>
              <a:ahLst/>
              <a:cxnLst/>
              <a:rect l="l" t="t" r="r" b="b"/>
              <a:pathLst>
                <a:path w="2506980" h="1504314">
                  <a:moveTo>
                    <a:pt x="0" y="1504188"/>
                  </a:moveTo>
                  <a:lnTo>
                    <a:pt x="2506980" y="1504188"/>
                  </a:lnTo>
                  <a:lnTo>
                    <a:pt x="2506980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68630" y="2969514"/>
            <a:ext cx="2506980" cy="150431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91440" marR="85725" indent="312420">
              <a:lnSpc>
                <a:spcPts val="2039"/>
              </a:lnSpc>
              <a:spcBef>
                <a:spcPts val="790"/>
              </a:spcBef>
            </a:pP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нет цели 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только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</a:t>
            </a:r>
            <a:r>
              <a:rPr sz="2000" spc="-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оде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м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онс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ри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ов</a:t>
            </a:r>
            <a:r>
              <a:rPr sz="20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а</a:t>
            </a: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ь 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оружие</a:t>
            </a: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—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скулшутер</a:t>
            </a:r>
            <a:endParaRPr sz="2000">
              <a:latin typeface="Franklin Gothic Medium"/>
              <a:cs typeface="Franklin Gothic Medium"/>
            </a:endParaRPr>
          </a:p>
          <a:p>
            <a:pPr marL="520065" marR="362585" indent="-154305">
              <a:lnSpc>
                <a:spcPts val="2039"/>
              </a:lnSpc>
            </a:pP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всегда</a:t>
            </a:r>
            <a:r>
              <a:rPr sz="2000" spc="-8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готов</a:t>
            </a:r>
            <a:r>
              <a:rPr sz="2000" spc="-8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его </a:t>
            </a:r>
            <a:r>
              <a:rPr sz="2000" spc="-48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использовать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14116" y="2956560"/>
            <a:ext cx="2534920" cy="1530350"/>
            <a:chOff x="3214116" y="2956560"/>
            <a:chExt cx="2534920" cy="1530350"/>
          </a:xfrm>
        </p:grpSpPr>
        <p:sp>
          <p:nvSpPr>
            <p:cNvPr id="21" name="object 21"/>
            <p:cNvSpPr/>
            <p:nvPr/>
          </p:nvSpPr>
          <p:spPr>
            <a:xfrm>
              <a:off x="3227070" y="2969514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5" h="1504314">
                  <a:moveTo>
                    <a:pt x="2508504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8504" y="1504188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227070" y="2969514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5" h="1504314">
                  <a:moveTo>
                    <a:pt x="0" y="1504188"/>
                  </a:moveTo>
                  <a:lnTo>
                    <a:pt x="2508504" y="1504188"/>
                  </a:lnTo>
                  <a:lnTo>
                    <a:pt x="2508504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227070" y="2969514"/>
            <a:ext cx="2508885" cy="1504315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321310" marR="316865" indent="1905" algn="ctr">
              <a:lnSpc>
                <a:spcPct val="85000"/>
              </a:lnSpc>
              <a:spcBef>
                <a:spcPts val="780"/>
              </a:spcBef>
            </a:pP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жертвами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становятся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</a:t>
            </a:r>
            <a:r>
              <a:rPr sz="20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л</a:t>
            </a:r>
            <a:r>
              <a:rPr sz="20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учайны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е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л</a:t>
            </a:r>
            <a:r>
              <a:rPr sz="20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ю</a:t>
            </a:r>
            <a:r>
              <a:rPr sz="200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д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и, 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а </a:t>
            </a: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не </a:t>
            </a:r>
            <a:r>
              <a:rPr sz="20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конкретные </a:t>
            </a:r>
            <a:r>
              <a:rPr sz="2000" spc="-48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обидчики</a:t>
            </a:r>
            <a:endParaRPr sz="2000">
              <a:latin typeface="Franklin Gothic Medium"/>
              <a:cs typeface="Franklin Gothic Medium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972555" y="2956560"/>
            <a:ext cx="2534920" cy="1530350"/>
            <a:chOff x="5972555" y="2956560"/>
            <a:chExt cx="2534920" cy="1530350"/>
          </a:xfrm>
        </p:grpSpPr>
        <p:sp>
          <p:nvSpPr>
            <p:cNvPr id="25" name="object 25"/>
            <p:cNvSpPr/>
            <p:nvPr/>
          </p:nvSpPr>
          <p:spPr>
            <a:xfrm>
              <a:off x="5985509" y="2969514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4" h="1504314">
                  <a:moveTo>
                    <a:pt x="2508504" y="0"/>
                  </a:moveTo>
                  <a:lnTo>
                    <a:pt x="0" y="0"/>
                  </a:lnTo>
                  <a:lnTo>
                    <a:pt x="0" y="1504188"/>
                  </a:lnTo>
                  <a:lnTo>
                    <a:pt x="2508504" y="1504188"/>
                  </a:lnTo>
                  <a:lnTo>
                    <a:pt x="2508504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985509" y="2969514"/>
              <a:ext cx="2508885" cy="1504315"/>
            </a:xfrm>
            <a:custGeom>
              <a:avLst/>
              <a:gdLst/>
              <a:ahLst/>
              <a:cxnLst/>
              <a:rect l="l" t="t" r="r" b="b"/>
              <a:pathLst>
                <a:path w="2508884" h="1504314">
                  <a:moveTo>
                    <a:pt x="0" y="1504188"/>
                  </a:moveTo>
                  <a:lnTo>
                    <a:pt x="2508504" y="1504188"/>
                  </a:lnTo>
                  <a:lnTo>
                    <a:pt x="2508504" y="0"/>
                  </a:lnTo>
                  <a:lnTo>
                    <a:pt x="0" y="0"/>
                  </a:lnTo>
                  <a:lnTo>
                    <a:pt x="0" y="1504188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985509" y="2969514"/>
            <a:ext cx="2508885" cy="150431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450">
              <a:latin typeface="Times New Roman"/>
              <a:cs typeface="Times New Roman"/>
            </a:endParaRPr>
          </a:p>
          <a:p>
            <a:pPr marL="398145" marR="391795" indent="-1270" algn="ctr">
              <a:lnSpc>
                <a:spcPts val="2039"/>
              </a:lnSpc>
            </a:pPr>
            <a:r>
              <a:rPr sz="20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насилие 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носит 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2000" spc="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20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м</a:t>
            </a:r>
            <a:r>
              <a:rPr sz="20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</a:t>
            </a:r>
            <a:r>
              <a:rPr sz="20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лич</a:t>
            </a:r>
            <a:r>
              <a:rPr sz="20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еский  характер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11321" y="5544413"/>
            <a:ext cx="2847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9530" algn="ctr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Franklin Gothic Medium"/>
                <a:cs typeface="Franklin Gothic Medium"/>
              </a:rPr>
              <a:t>Скулшутинг.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О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чем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должен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знать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каждый.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758940" y="5707379"/>
            <a:ext cx="515620" cy="268605"/>
            <a:chOff x="6758940" y="5707379"/>
            <a:chExt cx="515620" cy="268605"/>
          </a:xfrm>
        </p:grpSpPr>
        <p:sp>
          <p:nvSpPr>
            <p:cNvPr id="30" name="object 30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368046" y="0"/>
                  </a:moveTo>
                  <a:lnTo>
                    <a:pt x="368046" y="60578"/>
                  </a:lnTo>
                  <a:lnTo>
                    <a:pt x="0" y="60578"/>
                  </a:lnTo>
                  <a:lnTo>
                    <a:pt x="0" y="181736"/>
                  </a:lnTo>
                  <a:lnTo>
                    <a:pt x="368046" y="181736"/>
                  </a:lnTo>
                  <a:lnTo>
                    <a:pt x="368046" y="242315"/>
                  </a:lnTo>
                  <a:lnTo>
                    <a:pt x="489203" y="121157"/>
                  </a:lnTo>
                  <a:lnTo>
                    <a:pt x="368046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0" y="60578"/>
                  </a:moveTo>
                  <a:lnTo>
                    <a:pt x="368046" y="60578"/>
                  </a:lnTo>
                  <a:lnTo>
                    <a:pt x="368046" y="0"/>
                  </a:lnTo>
                  <a:lnTo>
                    <a:pt x="489203" y="121157"/>
                  </a:lnTo>
                  <a:lnTo>
                    <a:pt x="368046" y="242315"/>
                  </a:lnTo>
                  <a:lnTo>
                    <a:pt x="368046" y="181736"/>
                  </a:lnTo>
                  <a:lnTo>
                    <a:pt x="0" y="181736"/>
                  </a:lnTo>
                  <a:lnTo>
                    <a:pt x="0" y="60578"/>
                  </a:lnTo>
                  <a:close/>
                </a:path>
              </a:pathLst>
            </a:custGeom>
            <a:ln w="25908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242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ЕСТЬ</a:t>
            </a:r>
            <a:r>
              <a:rPr spc="-75" dirty="0"/>
              <a:t> </a:t>
            </a:r>
            <a:r>
              <a:rPr spc="-5" dirty="0"/>
              <a:t>МНЕНИЕ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103503"/>
            <a:ext cx="5648325" cy="348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0689"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Franklin Gothic Medium"/>
                <a:cs typeface="Franklin Gothic Medium"/>
              </a:rPr>
              <a:t>o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личности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школьного</a:t>
            </a:r>
            <a:r>
              <a:rPr sz="1600" spc="-4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стрелка</a:t>
            </a:r>
            <a:endParaRPr sz="1600" dirty="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8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1105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за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весь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период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–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1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девушка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(в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2021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году)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более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50%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вели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активную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жизнь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10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30%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имели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признаки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социальной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изолированности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12%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совсем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не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имели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друзей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75%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считали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себя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несправедливо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обиженными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10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98%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 </a:t>
            </a:r>
            <a:r>
              <a:rPr sz="1600" spc="-35" dirty="0">
                <a:latin typeface="Franklin Gothic Medium"/>
                <a:cs typeface="Franklin Gothic Medium"/>
              </a:rPr>
              <a:t>накануне</a:t>
            </a:r>
            <a:r>
              <a:rPr sz="1600" spc="7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инцидента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испытали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серьезные</a:t>
            </a:r>
            <a:r>
              <a:rPr sz="1600" spc="6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потрясения</a:t>
            </a:r>
            <a:endParaRPr sz="1600" dirty="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615"/>
              </a:spcBef>
              <a:buChar char="-"/>
              <a:tabLst>
                <a:tab pos="354965" algn="l"/>
                <a:tab pos="355600" algn="l"/>
              </a:tabLst>
            </a:pPr>
            <a:r>
              <a:rPr sz="1600" spc="-40" dirty="0">
                <a:latin typeface="Franklin Gothic Medium"/>
                <a:cs typeface="Franklin Gothic Medium"/>
              </a:rPr>
              <a:t>100%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были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готовы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умереть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во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время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нападения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на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школу</a:t>
            </a:r>
            <a:endParaRPr sz="1600" dirty="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800" dirty="0">
              <a:latin typeface="Franklin Gothic Medium"/>
              <a:cs typeface="Franklin Gothic Medium"/>
            </a:endParaRPr>
          </a:p>
          <a:p>
            <a:pPr marL="1710689" algn="ctr">
              <a:lnSpc>
                <a:spcPct val="100000"/>
              </a:lnSpc>
              <a:spcBef>
                <a:spcPts val="1090"/>
              </a:spcBef>
            </a:pPr>
            <a:r>
              <a:rPr sz="1600" spc="-5" dirty="0">
                <a:latin typeface="Franklin Gothic Medium"/>
                <a:cs typeface="Franklin Gothic Medium"/>
              </a:rPr>
              <a:t>(по</a:t>
            </a:r>
            <a:r>
              <a:rPr sz="1600" spc="-4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исследованиям</a:t>
            </a:r>
            <a:r>
              <a:rPr sz="1600" spc="-5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США)</a:t>
            </a:r>
            <a:endParaRPr sz="1600" dirty="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242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ЕСТЬ</a:t>
            </a:r>
            <a:r>
              <a:rPr spc="-75" dirty="0"/>
              <a:t> </a:t>
            </a:r>
            <a:r>
              <a:rPr spc="-5" dirty="0"/>
              <a:t>МНЕНИЕ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127886"/>
            <a:ext cx="7222490" cy="3317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890" algn="ctr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Franklin Gothic Medium"/>
                <a:cs typeface="Franklin Gothic Medium"/>
              </a:rPr>
              <a:t>o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психологических </a:t>
            </a:r>
            <a:r>
              <a:rPr sz="1600" spc="-15" dirty="0">
                <a:latin typeface="Franklin Gothic Medium"/>
                <a:cs typeface="Franklin Gothic Medium"/>
              </a:rPr>
              <a:t>проблемах,</a:t>
            </a:r>
            <a:r>
              <a:rPr sz="1600" spc="-4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общих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для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всех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«стрелков»</a:t>
            </a:r>
            <a:endParaRPr sz="16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8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600" spc="-40" dirty="0">
                <a:latin typeface="Franklin Gothic Medium"/>
                <a:cs typeface="Franklin Gothic Medium"/>
              </a:rPr>
              <a:t>Травматики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–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человек,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который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пережил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психическую</a:t>
            </a:r>
            <a:r>
              <a:rPr sz="1600" spc="4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травму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(эмоционально</a:t>
            </a:r>
            <a:endParaRPr sz="16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1600" spc="-40" dirty="0">
                <a:latin typeface="Franklin Gothic Medium"/>
                <a:cs typeface="Franklin Gothic Medium"/>
              </a:rPr>
              <a:t>значимое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событие,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связанное</a:t>
            </a:r>
            <a:r>
              <a:rPr sz="1600" spc="4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с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негативным</a:t>
            </a:r>
            <a:r>
              <a:rPr sz="1600" spc="4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переживанием).</a:t>
            </a:r>
            <a:endParaRPr sz="1600">
              <a:latin typeface="Franklin Gothic Medium"/>
              <a:cs typeface="Franklin Gothic Medium"/>
            </a:endParaRPr>
          </a:p>
          <a:p>
            <a:pPr marL="12700" marR="57150">
              <a:lnSpc>
                <a:spcPts val="2720"/>
              </a:lnSpc>
              <a:spcBef>
                <a:spcPts val="220"/>
              </a:spcBef>
            </a:pPr>
            <a:r>
              <a:rPr sz="1600" spc="-30" dirty="0">
                <a:latin typeface="Franklin Gothic Medium"/>
                <a:cs typeface="Franklin Gothic Medium"/>
              </a:rPr>
              <a:t>Психотики </a:t>
            </a:r>
            <a:r>
              <a:rPr sz="1600" spc="-5" dirty="0">
                <a:latin typeface="Franklin Gothic Medium"/>
                <a:cs typeface="Franklin Gothic Medium"/>
              </a:rPr>
              <a:t>– </a:t>
            </a:r>
            <a:r>
              <a:rPr sz="1600" spc="-40" dirty="0">
                <a:latin typeface="Franklin Gothic Medium"/>
                <a:cs typeface="Franklin Gothic Medium"/>
              </a:rPr>
              <a:t>шизофреники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или </a:t>
            </a:r>
            <a:r>
              <a:rPr sz="1600" spc="-30" dirty="0">
                <a:latin typeface="Franklin Gothic Medium"/>
                <a:cs typeface="Franklin Gothic Medium"/>
              </a:rPr>
              <a:t>люди </a:t>
            </a:r>
            <a:r>
              <a:rPr sz="1600" spc="-5" dirty="0">
                <a:latin typeface="Franklin Gothic Medium"/>
                <a:cs typeface="Franklin Gothic Medium"/>
              </a:rPr>
              <a:t>с </a:t>
            </a:r>
            <a:r>
              <a:rPr sz="1600" spc="-25" dirty="0">
                <a:latin typeface="Franklin Gothic Medium"/>
                <a:cs typeface="Franklin Gothic Medium"/>
              </a:rPr>
              <a:t>маниакально-депрессивным </a:t>
            </a:r>
            <a:r>
              <a:rPr sz="1600" spc="-30" dirty="0">
                <a:latin typeface="Franklin Gothic Medium"/>
                <a:cs typeface="Franklin Gothic Medium"/>
              </a:rPr>
              <a:t>психозом. 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Психопаты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–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индивид,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характеризующийся</a:t>
            </a:r>
            <a:r>
              <a:rPr sz="1600" spc="4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антисоциальной</a:t>
            </a:r>
            <a:r>
              <a:rPr sz="1600" spc="6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моделью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поведения,</a:t>
            </a:r>
            <a:endParaRPr sz="1600">
              <a:latin typeface="Franklin Gothic Medium"/>
              <a:cs typeface="Franklin Gothic Medium"/>
            </a:endParaRPr>
          </a:p>
          <a:p>
            <a:pPr marL="355600">
              <a:lnSpc>
                <a:spcPts val="1700"/>
              </a:lnSpc>
            </a:pPr>
            <a:r>
              <a:rPr sz="1600" spc="-25" dirty="0">
                <a:latin typeface="Franklin Gothic Medium"/>
                <a:cs typeface="Franklin Gothic Medium"/>
              </a:rPr>
              <a:t>неспособностью</a:t>
            </a:r>
            <a:r>
              <a:rPr sz="1600" spc="7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к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сопереживанию</a:t>
            </a:r>
            <a:r>
              <a:rPr sz="1600" spc="5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угрызениям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совести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нанесении</a:t>
            </a:r>
            <a:r>
              <a:rPr sz="1600" spc="6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вреда</a:t>
            </a:r>
            <a:endParaRPr sz="16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1600" spc="-40" dirty="0">
                <a:latin typeface="Franklin Gothic Medium"/>
                <a:cs typeface="Franklin Gothic Medium"/>
              </a:rPr>
              <a:t>окружающим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людям,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эгоцентричностью,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лживостью,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отсутствием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глубины</a:t>
            </a:r>
            <a:endParaRPr sz="16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1600" spc="-35" dirty="0">
                <a:latin typeface="Franklin Gothic Medium"/>
                <a:cs typeface="Franklin Gothic Medium"/>
              </a:rPr>
              <a:t>эмоциональных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реакций.</a:t>
            </a:r>
            <a:endParaRPr sz="16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1800">
              <a:latin typeface="Franklin Gothic Medium"/>
              <a:cs typeface="Franklin Gothic Medium"/>
            </a:endParaRPr>
          </a:p>
          <a:p>
            <a:pPr marL="138430" algn="ctr">
              <a:lnSpc>
                <a:spcPct val="100000"/>
              </a:lnSpc>
              <a:spcBef>
                <a:spcPts val="1480"/>
              </a:spcBef>
            </a:pPr>
            <a:r>
              <a:rPr sz="1600" spc="-15" dirty="0">
                <a:latin typeface="Franklin Gothic Medium"/>
                <a:cs typeface="Franklin Gothic Medium"/>
              </a:rPr>
              <a:t>Питер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Лангман</a:t>
            </a:r>
            <a:r>
              <a:rPr sz="1600" spc="-25" dirty="0">
                <a:latin typeface="Franklin Gothic Medium"/>
                <a:cs typeface="Franklin Gothic Medium"/>
              </a:rPr>
              <a:t> «Школьные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шутеры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Рэмпейджа:</a:t>
            </a:r>
            <a:r>
              <a:rPr sz="1600" spc="-5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типология»</a:t>
            </a:r>
            <a:endParaRPr sz="1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242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ЕСТЬ</a:t>
            </a:r>
            <a:r>
              <a:rPr spc="-75" dirty="0"/>
              <a:t> </a:t>
            </a:r>
            <a:r>
              <a:rPr spc="-5" dirty="0"/>
              <a:t>МНЕНИЕ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127886"/>
            <a:ext cx="6595109" cy="8585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latin typeface="Franklin Gothic Medium"/>
                <a:cs typeface="Franklin Gothic Medium"/>
              </a:rPr>
              <a:t>o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теории </a:t>
            </a:r>
            <a:r>
              <a:rPr sz="1600" spc="-35" dirty="0">
                <a:latin typeface="Franklin Gothic Medium"/>
                <a:cs typeface="Franklin Gothic Medium"/>
              </a:rPr>
              <a:t>школьных</a:t>
            </a:r>
            <a:r>
              <a:rPr sz="1600" spc="-10" dirty="0">
                <a:latin typeface="Franklin Gothic Medium"/>
                <a:cs typeface="Franklin Gothic Medium"/>
              </a:rPr>
              <a:t> расстрелов,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включающую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пять «необходимых,</a:t>
            </a:r>
            <a:endParaRPr sz="1600">
              <a:latin typeface="Franklin Gothic Medium"/>
              <a:cs typeface="Franklin Gothic Medium"/>
            </a:endParaRPr>
          </a:p>
          <a:p>
            <a:pPr marL="2568575">
              <a:lnSpc>
                <a:spcPct val="100000"/>
              </a:lnSpc>
            </a:pPr>
            <a:r>
              <a:rPr sz="1600" spc="-20" dirty="0">
                <a:latin typeface="Franklin Gothic Medium"/>
                <a:cs typeface="Franklin Gothic Medium"/>
              </a:rPr>
              <a:t>но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недостаточных</a:t>
            </a:r>
            <a:r>
              <a:rPr sz="1600" spc="-5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факторов»: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600" i="1" spc="-5" dirty="0">
                <a:latin typeface="Franklin Gothic Medium"/>
                <a:cs typeface="Franklin Gothic Medium"/>
              </a:rPr>
              <a:t>—</a:t>
            </a:r>
            <a:r>
              <a:rPr sz="1600" i="1" spc="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самоощущение</a:t>
            </a:r>
            <a:r>
              <a:rPr sz="1600" spc="6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социальной</a:t>
            </a:r>
            <a:r>
              <a:rPr sz="1600" spc="7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изоляции,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рассмотрение</a:t>
            </a:r>
            <a:r>
              <a:rPr sz="1600" spc="6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себя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как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изгоя;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2063318"/>
            <a:ext cx="7362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665" algn="l"/>
                <a:tab pos="1315085" algn="l"/>
                <a:tab pos="2999740" algn="l"/>
                <a:tab pos="4168775" algn="l"/>
                <a:tab pos="4694555" algn="l"/>
                <a:tab pos="5988685" algn="l"/>
              </a:tabLst>
            </a:pPr>
            <a:r>
              <a:rPr sz="1600" spc="-5" dirty="0">
                <a:latin typeface="Franklin Gothic Medium"/>
                <a:cs typeface="Franklin Gothic Medium"/>
              </a:rPr>
              <a:t>—	</a:t>
            </a:r>
            <a:r>
              <a:rPr sz="1600" spc="-20" dirty="0">
                <a:latin typeface="Franklin Gothic Medium"/>
                <a:cs typeface="Franklin Gothic Medium"/>
              </a:rPr>
              <a:t>наличие	</a:t>
            </a:r>
            <a:r>
              <a:rPr sz="1600" spc="-25" dirty="0">
                <a:latin typeface="Franklin Gothic Medium"/>
                <a:cs typeface="Franklin Gothic Medium"/>
              </a:rPr>
              <a:t>психологических	</a:t>
            </a:r>
            <a:r>
              <a:rPr sz="1600" spc="-30" dirty="0">
                <a:latin typeface="Franklin Gothic Medium"/>
                <a:cs typeface="Franklin Gothic Medium"/>
              </a:rPr>
              <a:t>трудностей	</a:t>
            </a:r>
            <a:r>
              <a:rPr sz="1600" spc="-25" dirty="0">
                <a:latin typeface="Franklin Gothic Medium"/>
                <a:cs typeface="Franklin Gothic Medium"/>
              </a:rPr>
              <a:t>или	</a:t>
            </a:r>
            <a:r>
              <a:rPr sz="1600" spc="-15" dirty="0">
                <a:latin typeface="Franklin Gothic Medium"/>
                <a:cs typeface="Franklin Gothic Medium"/>
              </a:rPr>
              <a:t>расстройств	</a:t>
            </a:r>
            <a:r>
              <a:rPr sz="1600" spc="-25" dirty="0">
                <a:latin typeface="Franklin Gothic Medium"/>
                <a:cs typeface="Franklin Gothic Medium"/>
              </a:rPr>
              <a:t>(необязательно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2206523"/>
            <a:ext cx="7362825" cy="1650364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890"/>
              </a:spcBef>
            </a:pPr>
            <a:r>
              <a:rPr sz="1600" spc="-30" dirty="0">
                <a:latin typeface="Franklin Gothic Medium"/>
                <a:cs typeface="Franklin Gothic Medium"/>
              </a:rPr>
              <a:t>психических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заболеваний);</a:t>
            </a:r>
            <a:endParaRPr sz="1600">
              <a:latin typeface="Franklin Gothic Medium"/>
              <a:cs typeface="Franklin Gothic Medium"/>
            </a:endParaRPr>
          </a:p>
          <a:p>
            <a:pPr marL="200660" marR="5080" indent="-200660">
              <a:lnSpc>
                <a:spcPct val="100000"/>
              </a:lnSpc>
              <a:spcBef>
                <a:spcPts val="795"/>
              </a:spcBef>
              <a:buChar char="—"/>
              <a:tabLst>
                <a:tab pos="200660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распространенность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культурных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сценариев,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которых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насилие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рассматривается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как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средство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решения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проблем;</a:t>
            </a:r>
            <a:endParaRPr sz="1600">
              <a:latin typeface="Franklin Gothic Medium"/>
              <a:cs typeface="Franklin Gothic Medium"/>
            </a:endParaRPr>
          </a:p>
          <a:p>
            <a:pPr marL="198120" indent="-186055">
              <a:lnSpc>
                <a:spcPct val="100000"/>
              </a:lnSpc>
              <a:spcBef>
                <a:spcPts val="800"/>
              </a:spcBef>
              <a:buChar char="—"/>
              <a:tabLst>
                <a:tab pos="198755" algn="l"/>
              </a:tabLst>
            </a:pPr>
            <a:r>
              <a:rPr sz="1600" spc="-25" dirty="0">
                <a:latin typeface="Franklin Gothic Medium"/>
                <a:cs typeface="Franklin Gothic Medium"/>
              </a:rPr>
              <a:t>отсутствие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системы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выявления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потенциальных</a:t>
            </a:r>
            <a:r>
              <a:rPr sz="1600" spc="6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стрелков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школе;</a:t>
            </a:r>
            <a:endParaRPr sz="1600">
              <a:latin typeface="Franklin Gothic Medium"/>
              <a:cs typeface="Franklin Gothic Medium"/>
            </a:endParaRPr>
          </a:p>
          <a:p>
            <a:pPr marL="198120" indent="-186055">
              <a:lnSpc>
                <a:spcPct val="100000"/>
              </a:lnSpc>
              <a:spcBef>
                <a:spcPts val="805"/>
              </a:spcBef>
              <a:buChar char="—"/>
              <a:tabLst>
                <a:tab pos="198755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доступность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оружия.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2004" y="4278629"/>
            <a:ext cx="73215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Franklin Gothic Medium"/>
                <a:cs typeface="Franklin Gothic Medium"/>
              </a:rPr>
              <a:t>Социолог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Кэтрин </a:t>
            </a:r>
            <a:r>
              <a:rPr sz="1600" spc="-30" dirty="0">
                <a:latin typeface="Franklin Gothic Medium"/>
                <a:cs typeface="Franklin Gothic Medium"/>
              </a:rPr>
              <a:t>Ньюман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книге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«Буйство: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социальные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корни </a:t>
            </a:r>
            <a:r>
              <a:rPr sz="1600" spc="-20" dirty="0">
                <a:latin typeface="Franklin Gothic Medium"/>
                <a:cs typeface="Franklin Gothic Medium"/>
              </a:rPr>
              <a:t>стрельбы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школах»</a:t>
            </a:r>
            <a:endParaRPr sz="1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0886" y="370459"/>
            <a:ext cx="46437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ПРИЧИНЫ</a:t>
            </a:r>
            <a:r>
              <a:rPr spc="5" dirty="0"/>
              <a:t> </a:t>
            </a:r>
            <a:r>
              <a:rPr spc="-5" dirty="0"/>
              <a:t>ВОЗНИКНОВЕНИЯ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315" y="1056132"/>
            <a:ext cx="1914525" cy="459105"/>
          </a:xfrm>
          <a:prstGeom prst="rect">
            <a:avLst/>
          </a:prstGeom>
          <a:solidFill>
            <a:srgbClr val="EF7E09"/>
          </a:solidFill>
        </p:spPr>
        <p:txBody>
          <a:bodyPr vert="horz" wrap="square" lIns="0" tIns="85090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670"/>
              </a:spcBef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Семейные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2252" y="1488884"/>
            <a:ext cx="1914525" cy="4194175"/>
            <a:chOff x="242252" y="1488884"/>
            <a:chExt cx="1914525" cy="4194175"/>
          </a:xfrm>
        </p:grpSpPr>
        <p:sp>
          <p:nvSpPr>
            <p:cNvPr id="5" name="object 5"/>
            <p:cNvSpPr/>
            <p:nvPr/>
          </p:nvSpPr>
          <p:spPr>
            <a:xfrm>
              <a:off x="255270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1888236" y="0"/>
                  </a:moveTo>
                  <a:lnTo>
                    <a:pt x="0" y="0"/>
                  </a:lnTo>
                  <a:lnTo>
                    <a:pt x="0" y="4168140"/>
                  </a:lnTo>
                  <a:lnTo>
                    <a:pt x="1888236" y="4168140"/>
                  </a:lnTo>
                  <a:lnTo>
                    <a:pt x="1888236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5270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0" y="4168140"/>
                  </a:moveTo>
                  <a:lnTo>
                    <a:pt x="1888236" y="4168140"/>
                  </a:lnTo>
                  <a:lnTo>
                    <a:pt x="1888236" y="0"/>
                  </a:lnTo>
                  <a:lnTo>
                    <a:pt x="0" y="0"/>
                  </a:lnTo>
                  <a:lnTo>
                    <a:pt x="0" y="416814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2315" y="1514855"/>
            <a:ext cx="1914525" cy="416814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69875" marR="568960" indent="-172720">
              <a:lnSpc>
                <a:spcPts val="1630"/>
              </a:lnSpc>
              <a:spcBef>
                <a:spcPts val="545"/>
              </a:spcBef>
              <a:buChar char="•"/>
              <a:tabLst>
                <a:tab pos="270510" algn="l"/>
              </a:tabLst>
            </a:pPr>
            <a:r>
              <a:rPr sz="1600" spc="-25" dirty="0">
                <a:latin typeface="Franklin Gothic Medium"/>
                <a:cs typeface="Franklin Gothic Medium"/>
              </a:rPr>
              <a:t>крайности</a:t>
            </a:r>
            <a:r>
              <a:rPr sz="1600" spc="-7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воспитании</a:t>
            </a:r>
            <a:endParaRPr sz="1600">
              <a:latin typeface="Franklin Gothic Medium"/>
              <a:cs typeface="Franklin Gothic Medium"/>
            </a:endParaRPr>
          </a:p>
          <a:p>
            <a:pPr marL="269875" indent="-172720">
              <a:lnSpc>
                <a:spcPts val="1760"/>
              </a:lnSpc>
              <a:buChar char="•"/>
              <a:tabLst>
                <a:tab pos="270510" algn="l"/>
              </a:tabLst>
            </a:pPr>
            <a:r>
              <a:rPr sz="1600" spc="-30" dirty="0">
                <a:latin typeface="Franklin Gothic Medium"/>
                <a:cs typeface="Franklin Gothic Medium"/>
              </a:rPr>
              <a:t>социальный</a:t>
            </a:r>
            <a:endParaRPr sz="1600">
              <a:latin typeface="Franklin Gothic Medium"/>
              <a:cs typeface="Franklin Gothic Medium"/>
            </a:endParaRPr>
          </a:p>
          <a:p>
            <a:pPr marL="269875">
              <a:lnSpc>
                <a:spcPts val="1635"/>
              </a:lnSpc>
            </a:pPr>
            <a:r>
              <a:rPr sz="1600" spc="-25" dirty="0">
                <a:latin typeface="Franklin Gothic Medium"/>
                <a:cs typeface="Franklin Gothic Medium"/>
              </a:rPr>
              <a:t>статус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уровень</a:t>
            </a:r>
            <a:endParaRPr sz="1600">
              <a:latin typeface="Franklin Gothic Medium"/>
              <a:cs typeface="Franklin Gothic Medium"/>
            </a:endParaRPr>
          </a:p>
          <a:p>
            <a:pPr marL="269875">
              <a:lnSpc>
                <a:spcPts val="1770"/>
              </a:lnSpc>
            </a:pPr>
            <a:r>
              <a:rPr sz="1600" spc="-35" dirty="0">
                <a:latin typeface="Franklin Gothic Medium"/>
                <a:cs typeface="Franklin Gothic Medium"/>
              </a:rPr>
              <a:t>жизни</a:t>
            </a:r>
            <a:endParaRPr sz="1600">
              <a:latin typeface="Franklin Gothic Medium"/>
              <a:cs typeface="Franklin Gothic Medium"/>
            </a:endParaRPr>
          </a:p>
          <a:p>
            <a:pPr marL="269875" indent="-172720">
              <a:lnSpc>
                <a:spcPts val="1900"/>
              </a:lnSpc>
              <a:buChar char="•"/>
              <a:tabLst>
                <a:tab pos="270510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насилие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семье</a:t>
            </a:r>
            <a:endParaRPr sz="1600">
              <a:latin typeface="Franklin Gothic Medium"/>
              <a:cs typeface="Franklin Gothic Medium"/>
            </a:endParaRPr>
          </a:p>
          <a:p>
            <a:pPr marL="269875" marR="714375" indent="-172720" algn="just">
              <a:lnSpc>
                <a:spcPts val="1630"/>
              </a:lnSpc>
              <a:spcBef>
                <a:spcPts val="280"/>
              </a:spcBef>
              <a:buChar char="•"/>
              <a:tabLst>
                <a:tab pos="270510" algn="l"/>
              </a:tabLst>
            </a:pPr>
            <a:r>
              <a:rPr sz="1600" spc="-25" dirty="0">
                <a:latin typeface="Franklin Gothic Medium"/>
                <a:cs typeface="Franklin Gothic Medium"/>
              </a:rPr>
              <a:t>не</a:t>
            </a:r>
            <a:r>
              <a:rPr sz="1600" spc="-35" dirty="0">
                <a:latin typeface="Franklin Gothic Medium"/>
                <a:cs typeface="Franklin Gothic Medium"/>
              </a:rPr>
              <a:t>прият</a:t>
            </a:r>
            <a:r>
              <a:rPr sz="1600" spc="-30" dirty="0">
                <a:latin typeface="Franklin Gothic Medium"/>
                <a:cs typeface="Franklin Gothic Medium"/>
              </a:rPr>
              <a:t>и</a:t>
            </a:r>
            <a:r>
              <a:rPr sz="1600" spc="-10" dirty="0">
                <a:latin typeface="Franklin Gothic Medium"/>
                <a:cs typeface="Franklin Gothic Medium"/>
              </a:rPr>
              <a:t>е  </a:t>
            </a:r>
            <a:r>
              <a:rPr sz="1600" spc="-30" dirty="0">
                <a:latin typeface="Franklin Gothic Medium"/>
                <a:cs typeface="Franklin Gothic Medium"/>
              </a:rPr>
              <a:t>семейных </a:t>
            </a:r>
            <a:r>
              <a:rPr sz="1600" spc="-39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традиций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5727" y="1056132"/>
            <a:ext cx="1914525" cy="459105"/>
          </a:xfrm>
          <a:prstGeom prst="rect">
            <a:avLst/>
          </a:prstGeom>
          <a:solidFill>
            <a:srgbClr val="EF7E09"/>
          </a:solidFill>
        </p:spPr>
        <p:txBody>
          <a:bodyPr vert="horz" wrap="square" lIns="0" tIns="85090" rIns="0" bIns="0" rtlCol="0">
            <a:spAutoFit/>
          </a:bodyPr>
          <a:lstStyle/>
          <a:p>
            <a:pPr marL="294640">
              <a:lnSpc>
                <a:spcPct val="100000"/>
              </a:lnSpc>
              <a:spcBef>
                <a:spcPts val="670"/>
              </a:spcBef>
            </a:pP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Биологические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95664" y="1488884"/>
            <a:ext cx="1914525" cy="4194175"/>
            <a:chOff x="2395664" y="1488884"/>
            <a:chExt cx="1914525" cy="4194175"/>
          </a:xfrm>
        </p:grpSpPr>
        <p:sp>
          <p:nvSpPr>
            <p:cNvPr id="10" name="object 10"/>
            <p:cNvSpPr/>
            <p:nvPr/>
          </p:nvSpPr>
          <p:spPr>
            <a:xfrm>
              <a:off x="2408681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1888236" y="0"/>
                  </a:moveTo>
                  <a:lnTo>
                    <a:pt x="0" y="0"/>
                  </a:lnTo>
                  <a:lnTo>
                    <a:pt x="0" y="4168140"/>
                  </a:lnTo>
                  <a:lnTo>
                    <a:pt x="1888236" y="4168140"/>
                  </a:lnTo>
                  <a:lnTo>
                    <a:pt x="1888236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08681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0" y="4168140"/>
                  </a:moveTo>
                  <a:lnTo>
                    <a:pt x="1888236" y="4168140"/>
                  </a:lnTo>
                  <a:lnTo>
                    <a:pt x="1888236" y="0"/>
                  </a:lnTo>
                  <a:lnTo>
                    <a:pt x="0" y="0"/>
                  </a:lnTo>
                  <a:lnTo>
                    <a:pt x="0" y="416814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395727" y="1514855"/>
            <a:ext cx="1914525" cy="416814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69240" marR="421005" indent="-172720">
              <a:lnSpc>
                <a:spcPts val="1630"/>
              </a:lnSpc>
              <a:spcBef>
                <a:spcPts val="545"/>
              </a:spcBef>
              <a:buChar char="•"/>
              <a:tabLst>
                <a:tab pos="269875" algn="l"/>
              </a:tabLst>
            </a:pPr>
            <a:r>
              <a:rPr sz="1600" spc="-35" dirty="0">
                <a:latin typeface="Franklin Gothic Medium"/>
                <a:cs typeface="Franklin Gothic Medium"/>
              </a:rPr>
              <a:t>юношеский 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ма</a:t>
            </a:r>
            <a:r>
              <a:rPr sz="1600" spc="-50" dirty="0">
                <a:latin typeface="Franklin Gothic Medium"/>
                <a:cs typeface="Franklin Gothic Medium"/>
              </a:rPr>
              <a:t>к</a:t>
            </a:r>
            <a:r>
              <a:rPr sz="1600" spc="-25" dirty="0">
                <a:latin typeface="Franklin Gothic Medium"/>
                <a:cs typeface="Franklin Gothic Medium"/>
              </a:rPr>
              <a:t>си</a:t>
            </a:r>
            <a:r>
              <a:rPr sz="1600" spc="-30" dirty="0">
                <a:latin typeface="Franklin Gothic Medium"/>
                <a:cs typeface="Franklin Gothic Medium"/>
              </a:rPr>
              <a:t>м</a:t>
            </a:r>
            <a:r>
              <a:rPr sz="1600" spc="-10" dirty="0">
                <a:latin typeface="Franklin Gothic Medium"/>
                <a:cs typeface="Franklin Gothic Medium"/>
              </a:rPr>
              <a:t>а</a:t>
            </a:r>
            <a:r>
              <a:rPr sz="1600" spc="-20" dirty="0">
                <a:latin typeface="Franklin Gothic Medium"/>
                <a:cs typeface="Franklin Gothic Medium"/>
              </a:rPr>
              <a:t>л</a:t>
            </a:r>
            <a:r>
              <a:rPr sz="1600" spc="-50" dirty="0">
                <a:latin typeface="Franklin Gothic Medium"/>
                <a:cs typeface="Franklin Gothic Medium"/>
              </a:rPr>
              <a:t>изм</a:t>
            </a:r>
            <a:endParaRPr sz="1600">
              <a:latin typeface="Franklin Gothic Medium"/>
              <a:cs typeface="Franklin Gothic Medium"/>
            </a:endParaRPr>
          </a:p>
          <a:p>
            <a:pPr marL="269240" indent="-172720">
              <a:lnSpc>
                <a:spcPts val="1760"/>
              </a:lnSpc>
              <a:buChar char="•"/>
              <a:tabLst>
                <a:tab pos="269875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половое</a:t>
            </a:r>
            <a:endParaRPr sz="1600">
              <a:latin typeface="Franklin Gothic Medium"/>
              <a:cs typeface="Franklin Gothic Medium"/>
            </a:endParaRPr>
          </a:p>
          <a:p>
            <a:pPr marL="269240">
              <a:lnSpc>
                <a:spcPts val="1635"/>
              </a:lnSpc>
            </a:pPr>
            <a:r>
              <a:rPr sz="1600" spc="-20" dirty="0">
                <a:latin typeface="Franklin Gothic Medium"/>
                <a:cs typeface="Franklin Gothic Medium"/>
              </a:rPr>
              <a:t>взросление</a:t>
            </a:r>
            <a:endParaRPr sz="1600">
              <a:latin typeface="Franklin Gothic Medium"/>
              <a:cs typeface="Franklin Gothic Medium"/>
            </a:endParaRPr>
          </a:p>
          <a:p>
            <a:pPr marL="269240" marR="728345">
              <a:lnSpc>
                <a:spcPts val="1630"/>
              </a:lnSpc>
              <a:spcBef>
                <a:spcPts val="150"/>
              </a:spcBef>
            </a:pPr>
            <a:r>
              <a:rPr sz="1600" spc="-30" dirty="0">
                <a:latin typeface="Franklin Gothic Medium"/>
                <a:cs typeface="Franklin Gothic Medium"/>
              </a:rPr>
              <a:t>(буйство 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г</a:t>
            </a:r>
            <a:r>
              <a:rPr sz="1600" spc="-25" dirty="0">
                <a:latin typeface="Franklin Gothic Medium"/>
                <a:cs typeface="Franklin Gothic Medium"/>
              </a:rPr>
              <a:t>ормон</a:t>
            </a:r>
            <a:r>
              <a:rPr sz="1600" spc="-30" dirty="0">
                <a:latin typeface="Franklin Gothic Medium"/>
                <a:cs typeface="Franklin Gothic Medium"/>
              </a:rPr>
              <a:t>о</a:t>
            </a:r>
            <a:r>
              <a:rPr sz="1600" spc="-10" dirty="0">
                <a:latin typeface="Franklin Gothic Medium"/>
                <a:cs typeface="Franklin Gothic Medium"/>
              </a:rPr>
              <a:t>в)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47615" y="1056132"/>
            <a:ext cx="1914525" cy="459105"/>
          </a:xfrm>
          <a:prstGeom prst="rect">
            <a:avLst/>
          </a:prstGeom>
          <a:solidFill>
            <a:srgbClr val="EF7E09"/>
          </a:solidFill>
        </p:spPr>
        <p:txBody>
          <a:bodyPr vert="horz" wrap="square" lIns="0" tIns="85090" rIns="0" bIns="0" rtlCol="0">
            <a:spAutoFit/>
          </a:bodyPr>
          <a:lstStyle/>
          <a:p>
            <a:pPr marL="426720">
              <a:lnSpc>
                <a:spcPct val="100000"/>
              </a:lnSpc>
              <a:spcBef>
                <a:spcPts val="670"/>
              </a:spcBef>
            </a:pPr>
            <a:r>
              <a:rPr sz="16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Личностные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47552" y="1488884"/>
            <a:ext cx="1914525" cy="4194175"/>
            <a:chOff x="4547552" y="1488884"/>
            <a:chExt cx="1914525" cy="4194175"/>
          </a:xfrm>
        </p:grpSpPr>
        <p:sp>
          <p:nvSpPr>
            <p:cNvPr id="15" name="object 15"/>
            <p:cNvSpPr/>
            <p:nvPr/>
          </p:nvSpPr>
          <p:spPr>
            <a:xfrm>
              <a:off x="4560570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1888236" y="0"/>
                  </a:moveTo>
                  <a:lnTo>
                    <a:pt x="0" y="0"/>
                  </a:lnTo>
                  <a:lnTo>
                    <a:pt x="0" y="4168140"/>
                  </a:lnTo>
                  <a:lnTo>
                    <a:pt x="1888236" y="4168140"/>
                  </a:lnTo>
                  <a:lnTo>
                    <a:pt x="1888236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60570" y="1501902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89" h="4168140">
                  <a:moveTo>
                    <a:pt x="0" y="4168140"/>
                  </a:moveTo>
                  <a:lnTo>
                    <a:pt x="1888236" y="4168140"/>
                  </a:lnTo>
                  <a:lnTo>
                    <a:pt x="1888236" y="0"/>
                  </a:lnTo>
                  <a:lnTo>
                    <a:pt x="0" y="0"/>
                  </a:lnTo>
                  <a:lnTo>
                    <a:pt x="0" y="416814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547615" y="1514855"/>
            <a:ext cx="1914525" cy="416814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70510" marR="172085" indent="-172720">
              <a:lnSpc>
                <a:spcPts val="1630"/>
              </a:lnSpc>
              <a:spcBef>
                <a:spcPts val="545"/>
              </a:spcBef>
              <a:buChar char="•"/>
              <a:tabLst>
                <a:tab pos="271145" algn="l"/>
              </a:tabLst>
            </a:pPr>
            <a:r>
              <a:rPr sz="1600" spc="-30" dirty="0">
                <a:latin typeface="Franklin Gothic Medium"/>
                <a:cs typeface="Franklin Gothic Medium"/>
              </a:rPr>
              <a:t>неуверенность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себе</a:t>
            </a:r>
            <a:endParaRPr sz="1600">
              <a:latin typeface="Franklin Gothic Medium"/>
              <a:cs typeface="Franklin Gothic Medium"/>
            </a:endParaRPr>
          </a:p>
          <a:p>
            <a:pPr marL="270510" marR="399415" indent="-172720">
              <a:lnSpc>
                <a:spcPct val="85000"/>
              </a:lnSpc>
              <a:spcBef>
                <a:spcPts val="270"/>
              </a:spcBef>
              <a:buChar char="•"/>
              <a:tabLst>
                <a:tab pos="271145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стремление 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самоутверж- 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даться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за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счет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более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слабых</a:t>
            </a:r>
            <a:endParaRPr sz="1600">
              <a:latin typeface="Franklin Gothic Medium"/>
              <a:cs typeface="Franklin Gothic Medium"/>
            </a:endParaRPr>
          </a:p>
          <a:p>
            <a:pPr marL="270510" marR="191135" algn="just">
              <a:lnSpc>
                <a:spcPts val="1630"/>
              </a:lnSpc>
              <a:spcBef>
                <a:spcPts val="5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или </a:t>
            </a:r>
            <a:r>
              <a:rPr sz="1600" spc="-30" dirty="0">
                <a:latin typeface="Franklin Gothic Medium"/>
                <a:cs typeface="Franklin Gothic Medium"/>
              </a:rPr>
              <a:t>заслуживать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авторитет </a:t>
            </a:r>
            <a:r>
              <a:rPr sz="1600" spc="-15" dirty="0">
                <a:latin typeface="Franklin Gothic Medium"/>
                <a:cs typeface="Franklin Gothic Medium"/>
              </a:rPr>
              <a:t>перед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более</a:t>
            </a:r>
            <a:r>
              <a:rPr sz="1600" spc="-6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сильными</a:t>
            </a:r>
            <a:endParaRPr sz="1600">
              <a:latin typeface="Franklin Gothic Medium"/>
              <a:cs typeface="Franklin Gothic Medium"/>
            </a:endParaRPr>
          </a:p>
          <a:p>
            <a:pPr marL="270510" indent="-172720" algn="just">
              <a:lnSpc>
                <a:spcPts val="1900"/>
              </a:lnSpc>
              <a:buChar char="•"/>
              <a:tabLst>
                <a:tab pos="271145" algn="l"/>
              </a:tabLst>
            </a:pPr>
            <a:r>
              <a:rPr sz="1600" spc="-30" dirty="0">
                <a:latin typeface="Franklin Gothic Medium"/>
                <a:cs typeface="Franklin Gothic Medium"/>
              </a:rPr>
              <a:t>чувство</a:t>
            </a:r>
            <a:r>
              <a:rPr sz="1600" spc="-5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вины</a:t>
            </a:r>
            <a:endParaRPr sz="1600">
              <a:latin typeface="Franklin Gothic Medium"/>
              <a:cs typeface="Franklin Gothic Medium"/>
            </a:endParaRPr>
          </a:p>
          <a:p>
            <a:pPr marL="270510" indent="-172720" algn="just">
              <a:lnSpc>
                <a:spcPts val="1905"/>
              </a:lnSpc>
              <a:buChar char="•"/>
              <a:tabLst>
                <a:tab pos="271145" algn="l"/>
              </a:tabLst>
            </a:pPr>
            <a:r>
              <a:rPr sz="1600" spc="-25" dirty="0">
                <a:latin typeface="Franklin Gothic Medium"/>
                <a:cs typeface="Franklin Gothic Medium"/>
              </a:rPr>
              <a:t>обидчивость</a:t>
            </a:r>
            <a:endParaRPr sz="1600">
              <a:latin typeface="Franklin Gothic Medium"/>
              <a:cs typeface="Franklin Gothic Medium"/>
            </a:endParaRPr>
          </a:p>
          <a:p>
            <a:pPr marL="270510" marR="144780" indent="-172720">
              <a:lnSpc>
                <a:spcPts val="1630"/>
              </a:lnSpc>
              <a:spcBef>
                <a:spcPts val="290"/>
              </a:spcBef>
              <a:buChar char="•"/>
              <a:tabLst>
                <a:tab pos="271145" algn="l"/>
              </a:tabLst>
            </a:pPr>
            <a:r>
              <a:rPr sz="1600" spc="-20" dirty="0">
                <a:latin typeface="Franklin Gothic Medium"/>
                <a:cs typeface="Franklin Gothic Medium"/>
              </a:rPr>
              <a:t>недоверие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к </a:t>
            </a:r>
            <a:r>
              <a:rPr sz="1600" spc="-4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людям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жизни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целом</a:t>
            </a:r>
            <a:endParaRPr sz="1600">
              <a:latin typeface="Franklin Gothic Medium"/>
              <a:cs typeface="Franklin Gothic Medium"/>
            </a:endParaRPr>
          </a:p>
          <a:p>
            <a:pPr marL="270510" marR="474345" indent="-172720">
              <a:lnSpc>
                <a:spcPts val="1630"/>
              </a:lnSpc>
              <a:spcBef>
                <a:spcPts val="280"/>
              </a:spcBef>
              <a:buChar char="•"/>
              <a:tabLst>
                <a:tab pos="271145" algn="l"/>
              </a:tabLst>
            </a:pPr>
            <a:r>
              <a:rPr sz="1600" spc="-30" dirty="0">
                <a:latin typeface="Franklin Gothic Medium"/>
                <a:cs typeface="Franklin Gothic Medium"/>
              </a:rPr>
              <a:t>з</a:t>
            </a:r>
            <a:r>
              <a:rPr sz="1600" spc="-45" dirty="0">
                <a:latin typeface="Franklin Gothic Medium"/>
                <a:cs typeface="Franklin Gothic Medium"/>
              </a:rPr>
              <a:t>а</a:t>
            </a:r>
            <a:r>
              <a:rPr sz="1600" spc="-40" dirty="0">
                <a:latin typeface="Franklin Gothic Medium"/>
                <a:cs typeface="Franklin Gothic Medium"/>
              </a:rPr>
              <a:t>в</a:t>
            </a:r>
            <a:r>
              <a:rPr sz="1600" spc="-45" dirty="0">
                <a:latin typeface="Franklin Gothic Medium"/>
                <a:cs typeface="Franklin Gothic Medium"/>
              </a:rPr>
              <a:t>ы</a:t>
            </a:r>
            <a:r>
              <a:rPr sz="1600" spc="-35" dirty="0">
                <a:latin typeface="Franklin Gothic Medium"/>
                <a:cs typeface="Franklin Gothic Medium"/>
              </a:rPr>
              <a:t>шенные  </a:t>
            </a:r>
            <a:r>
              <a:rPr sz="1600" spc="-30" dirty="0">
                <a:latin typeface="Franklin Gothic Medium"/>
                <a:cs typeface="Franklin Gothic Medium"/>
              </a:rPr>
              <a:t>ожидания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от 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других </a:t>
            </a:r>
            <a:r>
              <a:rPr sz="1600" spc="-20" dirty="0">
                <a:latin typeface="Franklin Gothic Medium"/>
                <a:cs typeface="Franklin Gothic Medium"/>
              </a:rPr>
              <a:t>(«мне 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должны»)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01028" y="1056132"/>
            <a:ext cx="1914525" cy="459105"/>
          </a:xfrm>
          <a:prstGeom prst="rect">
            <a:avLst/>
          </a:prstGeom>
          <a:solidFill>
            <a:srgbClr val="EF7E09"/>
          </a:solidFill>
        </p:spPr>
        <p:txBody>
          <a:bodyPr vert="horz" wrap="square" lIns="0" tIns="85090" rIns="0" bIns="0" rtlCol="0">
            <a:spAutoFit/>
          </a:bodyPr>
          <a:lstStyle/>
          <a:p>
            <a:pPr marL="412750">
              <a:lnSpc>
                <a:spcPct val="100000"/>
              </a:lnSpc>
              <a:spcBef>
                <a:spcPts val="670"/>
              </a:spcBef>
            </a:pPr>
            <a:r>
              <a:rPr sz="16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Социальные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701028" y="1488947"/>
            <a:ext cx="1914525" cy="4194175"/>
            <a:chOff x="6701028" y="1488947"/>
            <a:chExt cx="1914525" cy="4194175"/>
          </a:xfrm>
        </p:grpSpPr>
        <p:sp>
          <p:nvSpPr>
            <p:cNvPr id="20" name="object 20"/>
            <p:cNvSpPr/>
            <p:nvPr/>
          </p:nvSpPr>
          <p:spPr>
            <a:xfrm>
              <a:off x="6713982" y="1501901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90" h="4168140">
                  <a:moveTo>
                    <a:pt x="1888235" y="0"/>
                  </a:moveTo>
                  <a:lnTo>
                    <a:pt x="0" y="0"/>
                  </a:lnTo>
                  <a:lnTo>
                    <a:pt x="0" y="4168140"/>
                  </a:lnTo>
                  <a:lnTo>
                    <a:pt x="1888235" y="4168140"/>
                  </a:lnTo>
                  <a:lnTo>
                    <a:pt x="1888235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713982" y="1501901"/>
              <a:ext cx="1888489" cy="4168140"/>
            </a:xfrm>
            <a:custGeom>
              <a:avLst/>
              <a:gdLst/>
              <a:ahLst/>
              <a:cxnLst/>
              <a:rect l="l" t="t" r="r" b="b"/>
              <a:pathLst>
                <a:path w="1888490" h="4168140">
                  <a:moveTo>
                    <a:pt x="0" y="4168140"/>
                  </a:moveTo>
                  <a:lnTo>
                    <a:pt x="1888235" y="4168140"/>
                  </a:lnTo>
                  <a:lnTo>
                    <a:pt x="1888235" y="0"/>
                  </a:lnTo>
                  <a:lnTo>
                    <a:pt x="0" y="0"/>
                  </a:lnTo>
                  <a:lnTo>
                    <a:pt x="0" y="4168140"/>
                  </a:lnTo>
                  <a:close/>
                </a:path>
              </a:pathLst>
            </a:custGeom>
            <a:ln w="25907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01028" y="1514855"/>
            <a:ext cx="1914525" cy="416814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70510" marR="185420" indent="-172720">
              <a:lnSpc>
                <a:spcPts val="1630"/>
              </a:lnSpc>
              <a:spcBef>
                <a:spcPts val="545"/>
              </a:spcBef>
              <a:buChar char="•"/>
              <a:tabLst>
                <a:tab pos="271145" algn="l"/>
              </a:tabLst>
            </a:pPr>
            <a:r>
              <a:rPr sz="1600" spc="-25" dirty="0">
                <a:latin typeface="Franklin Gothic Medium"/>
                <a:cs typeface="Franklin Gothic Medium"/>
              </a:rPr>
              <a:t>н</a:t>
            </a:r>
            <a:r>
              <a:rPr sz="1600" spc="-40" dirty="0">
                <a:latin typeface="Franklin Gothic Medium"/>
                <a:cs typeface="Franklin Gothic Medium"/>
              </a:rPr>
              <a:t>е</a:t>
            </a:r>
            <a:r>
              <a:rPr sz="1600" spc="-85" dirty="0">
                <a:latin typeface="Franklin Gothic Medium"/>
                <a:cs typeface="Franklin Gothic Medium"/>
              </a:rPr>
              <a:t>у</a:t>
            </a:r>
            <a:r>
              <a:rPr sz="1600" spc="-20" dirty="0">
                <a:latin typeface="Franklin Gothic Medium"/>
                <a:cs typeface="Franklin Gothic Medium"/>
              </a:rPr>
              <a:t>до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spc="-5" dirty="0">
                <a:latin typeface="Franklin Gothic Medium"/>
                <a:cs typeface="Franklin Gothic Medium"/>
              </a:rPr>
              <a:t>л</a:t>
            </a:r>
            <a:r>
              <a:rPr sz="1600" spc="-10" dirty="0">
                <a:latin typeface="Franklin Gothic Medium"/>
                <a:cs typeface="Franklin Gothic Medium"/>
              </a:rPr>
              <a:t>е</a:t>
            </a:r>
            <a:r>
              <a:rPr sz="1600" spc="-25" dirty="0">
                <a:latin typeface="Franklin Gothic Medium"/>
                <a:cs typeface="Franklin Gothic Medium"/>
              </a:rPr>
              <a:t>тв</a:t>
            </a:r>
            <a:r>
              <a:rPr sz="1600" spc="-15" dirty="0">
                <a:latin typeface="Franklin Gothic Medium"/>
                <a:cs typeface="Franklin Gothic Medium"/>
              </a:rPr>
              <a:t>ор</a:t>
            </a:r>
            <a:r>
              <a:rPr sz="1600" spc="-25" dirty="0">
                <a:latin typeface="Franklin Gothic Medium"/>
                <a:cs typeface="Franklin Gothic Medium"/>
              </a:rPr>
              <a:t>е</a:t>
            </a:r>
            <a:r>
              <a:rPr sz="1600" spc="-20" dirty="0">
                <a:latin typeface="Franklin Gothic Medium"/>
                <a:cs typeface="Franklin Gothic Medium"/>
              </a:rPr>
              <a:t>н</a:t>
            </a:r>
            <a:r>
              <a:rPr sz="1600" spc="10" dirty="0">
                <a:latin typeface="Franklin Gothic Medium"/>
                <a:cs typeface="Franklin Gothic Medium"/>
              </a:rPr>
              <a:t>-  </a:t>
            </a:r>
            <a:r>
              <a:rPr sz="1600" spc="-30" dirty="0">
                <a:latin typeface="Franklin Gothic Medium"/>
                <a:cs typeface="Franklin Gothic Medium"/>
              </a:rPr>
              <a:t>ность</a:t>
            </a:r>
            <a:endParaRPr sz="1600">
              <a:latin typeface="Franklin Gothic Medium"/>
              <a:cs typeface="Franklin Gothic Medium"/>
            </a:endParaRPr>
          </a:p>
          <a:p>
            <a:pPr marL="270510">
              <a:lnSpc>
                <a:spcPts val="1485"/>
              </a:lnSpc>
            </a:pPr>
            <a:r>
              <a:rPr sz="1600" spc="-25" dirty="0">
                <a:latin typeface="Franklin Gothic Medium"/>
                <a:cs typeface="Franklin Gothic Medium"/>
              </a:rPr>
              <a:t>государствен-</a:t>
            </a:r>
            <a:endParaRPr sz="1600">
              <a:latin typeface="Franklin Gothic Medium"/>
              <a:cs typeface="Franklin Gothic Medium"/>
            </a:endParaRPr>
          </a:p>
          <a:p>
            <a:pPr marL="270510">
              <a:lnSpc>
                <a:spcPts val="1770"/>
              </a:lnSpc>
            </a:pPr>
            <a:r>
              <a:rPr sz="1600" spc="-50" dirty="0">
                <a:latin typeface="Franklin Gothic Medium"/>
                <a:cs typeface="Franklin Gothic Medium"/>
              </a:rPr>
              <a:t>ным</a:t>
            </a:r>
            <a:r>
              <a:rPr sz="1600" spc="-25" dirty="0">
                <a:latin typeface="Franklin Gothic Medium"/>
                <a:cs typeface="Franklin Gothic Medium"/>
              </a:rPr>
              <a:t> строем</a:t>
            </a:r>
            <a:endParaRPr sz="1600">
              <a:latin typeface="Franklin Gothic Medium"/>
              <a:cs typeface="Franklin Gothic Medium"/>
            </a:endParaRPr>
          </a:p>
          <a:p>
            <a:pPr marL="270510" indent="-172720">
              <a:lnSpc>
                <a:spcPts val="1770"/>
              </a:lnSpc>
              <a:buChar char="•"/>
              <a:tabLst>
                <a:tab pos="271145" algn="l"/>
              </a:tabLst>
            </a:pPr>
            <a:r>
              <a:rPr sz="1600" spc="-30" dirty="0">
                <a:latin typeface="Franklin Gothic Medium"/>
                <a:cs typeface="Franklin Gothic Medium"/>
              </a:rPr>
              <a:t>неприятие</a:t>
            </a:r>
            <a:endParaRPr sz="1600">
              <a:latin typeface="Franklin Gothic Medium"/>
              <a:cs typeface="Franklin Gothic Medium"/>
            </a:endParaRPr>
          </a:p>
          <a:p>
            <a:pPr marL="270510" marR="544195">
              <a:lnSpc>
                <a:spcPts val="1630"/>
              </a:lnSpc>
              <a:spcBef>
                <a:spcPts val="150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соц</a:t>
            </a:r>
            <a:r>
              <a:rPr sz="1600" spc="-20" dirty="0">
                <a:latin typeface="Franklin Gothic Medium"/>
                <a:cs typeface="Franklin Gothic Medium"/>
              </a:rPr>
              <a:t>и</a:t>
            </a:r>
            <a:r>
              <a:rPr sz="1600" spc="-10" dirty="0">
                <a:latin typeface="Franklin Gothic Medium"/>
                <a:cs typeface="Franklin Gothic Medium"/>
              </a:rPr>
              <a:t>а</a:t>
            </a:r>
            <a:r>
              <a:rPr sz="1600" spc="-20" dirty="0">
                <a:latin typeface="Franklin Gothic Medium"/>
                <a:cs typeface="Franklin Gothic Medium"/>
              </a:rPr>
              <a:t>л</a:t>
            </a:r>
            <a:r>
              <a:rPr sz="1600" spc="-30" dirty="0">
                <a:latin typeface="Franklin Gothic Medium"/>
                <a:cs typeface="Franklin Gothic Medium"/>
              </a:rPr>
              <a:t>ьн</a:t>
            </a:r>
            <a:r>
              <a:rPr sz="1600" spc="-35" dirty="0">
                <a:latin typeface="Franklin Gothic Medium"/>
                <a:cs typeface="Franklin Gothic Medium"/>
              </a:rPr>
              <a:t>о</a:t>
            </a:r>
            <a:r>
              <a:rPr sz="1600" spc="-50" dirty="0">
                <a:latin typeface="Franklin Gothic Medium"/>
                <a:cs typeface="Franklin Gothic Medium"/>
              </a:rPr>
              <a:t>г</a:t>
            </a:r>
            <a:r>
              <a:rPr sz="1600" spc="-15" dirty="0">
                <a:latin typeface="Franklin Gothic Medium"/>
                <a:cs typeface="Franklin Gothic Medium"/>
              </a:rPr>
              <a:t>о  </a:t>
            </a:r>
            <a:r>
              <a:rPr sz="1600" spc="-25" dirty="0">
                <a:latin typeface="Franklin Gothic Medium"/>
                <a:cs typeface="Franklin Gothic Medium"/>
              </a:rPr>
              <a:t>устройства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общества</a:t>
            </a:r>
            <a:endParaRPr sz="1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8768" y="5445251"/>
            <a:ext cx="1190244" cy="11902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20065" marR="5080" indent="153670">
              <a:lnSpc>
                <a:spcPct val="100000"/>
              </a:lnSpc>
              <a:spcBef>
                <a:spcPts val="95"/>
              </a:spcBef>
            </a:pPr>
            <a:r>
              <a:rPr dirty="0"/>
              <a:t>СООБЩЕСТВА, </a:t>
            </a:r>
            <a:r>
              <a:rPr spc="-5" dirty="0"/>
              <a:t>ПРОПАГАНДИРУЮЩИЕ </a:t>
            </a:r>
            <a:r>
              <a:rPr dirty="0"/>
              <a:t> </a:t>
            </a:r>
            <a:r>
              <a:rPr spc="-15" dirty="0"/>
              <a:t>МАССОВЫЕ</a:t>
            </a:r>
            <a:r>
              <a:rPr spc="-20" dirty="0"/>
              <a:t> </a:t>
            </a:r>
            <a:r>
              <a:rPr spc="-5" dirty="0"/>
              <a:t>УБИЙСТВА</a:t>
            </a:r>
            <a:r>
              <a:rPr spc="-40" dirty="0"/>
              <a:t> </a:t>
            </a:r>
            <a:r>
              <a:rPr dirty="0"/>
              <a:t>(МАСС–ШУТИНГ)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4339" y="1584198"/>
            <a:ext cx="7363459" cy="2668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Franklin Gothic Medium"/>
                <a:cs typeface="Franklin Gothic Medium"/>
              </a:rPr>
              <a:t>Ультраправые, </a:t>
            </a:r>
            <a:r>
              <a:rPr sz="1600" spc="-25" dirty="0">
                <a:latin typeface="Franklin Gothic Medium"/>
                <a:cs typeface="Franklin Gothic Medium"/>
              </a:rPr>
              <a:t>крайне </a:t>
            </a:r>
            <a:r>
              <a:rPr sz="1600" spc="-20" dirty="0">
                <a:latin typeface="Franklin Gothic Medium"/>
                <a:cs typeface="Franklin Gothic Medium"/>
              </a:rPr>
              <a:t>правые, </a:t>
            </a:r>
            <a:r>
              <a:rPr sz="1600" spc="-30" dirty="0">
                <a:latin typeface="Franklin Gothic Medium"/>
                <a:cs typeface="Franklin Gothic Medium"/>
              </a:rPr>
              <a:t>радикальные правые </a:t>
            </a:r>
            <a:r>
              <a:rPr sz="1600" spc="-5" dirty="0">
                <a:latin typeface="Franklin Gothic Medium"/>
                <a:cs typeface="Franklin Gothic Medium"/>
              </a:rPr>
              <a:t>— </a:t>
            </a:r>
            <a:r>
              <a:rPr sz="1600" spc="-40" dirty="0">
                <a:latin typeface="Franklin Gothic Medium"/>
                <a:cs typeface="Franklin Gothic Medium"/>
              </a:rPr>
              <a:t>считают, </a:t>
            </a:r>
            <a:r>
              <a:rPr sz="1600" spc="-35" dirty="0">
                <a:latin typeface="Franklin Gothic Medium"/>
                <a:cs typeface="Franklin Gothic Medium"/>
              </a:rPr>
              <a:t>что </a:t>
            </a:r>
            <a:r>
              <a:rPr sz="1600" spc="-20" dirty="0">
                <a:latin typeface="Franklin Gothic Medium"/>
                <a:cs typeface="Franklin Gothic Medium"/>
              </a:rPr>
              <a:t>превосходство 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одних </a:t>
            </a:r>
            <a:r>
              <a:rPr sz="1600" spc="-20" dirty="0">
                <a:latin typeface="Franklin Gothic Medium"/>
                <a:cs typeface="Franklin Gothic Medium"/>
              </a:rPr>
              <a:t>индивидов </a:t>
            </a:r>
            <a:r>
              <a:rPr sz="1600" spc="-35" dirty="0">
                <a:latin typeface="Franklin Gothic Medium"/>
                <a:cs typeface="Franklin Gothic Medium"/>
              </a:rPr>
              <a:t>и </a:t>
            </a:r>
            <a:r>
              <a:rPr sz="1600" spc="-30" dirty="0">
                <a:latin typeface="Franklin Gothic Medium"/>
                <a:cs typeface="Franklin Gothic Medium"/>
              </a:rPr>
              <a:t>групп </a:t>
            </a:r>
            <a:r>
              <a:rPr sz="1600" spc="-35" dirty="0">
                <a:latin typeface="Franklin Gothic Medium"/>
                <a:cs typeface="Franklin Gothic Medium"/>
              </a:rPr>
              <a:t>и </a:t>
            </a:r>
            <a:r>
              <a:rPr sz="1600" spc="-20" dirty="0">
                <a:latin typeface="Franklin Gothic Medium"/>
                <a:cs typeface="Franklin Gothic Medium"/>
              </a:rPr>
              <a:t>неполноценность </a:t>
            </a:r>
            <a:r>
              <a:rPr sz="1600" spc="-30" dirty="0">
                <a:latin typeface="Franklin Gothic Medium"/>
                <a:cs typeface="Franklin Gothic Medium"/>
              </a:rPr>
              <a:t>других являются </a:t>
            </a:r>
            <a:r>
              <a:rPr sz="1600" spc="-25" dirty="0">
                <a:latin typeface="Franklin Gothic Medium"/>
                <a:cs typeface="Franklin Gothic Medium"/>
              </a:rPr>
              <a:t>врождёнными,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поддерживают</a:t>
            </a:r>
            <a:r>
              <a:rPr sz="1600" spc="7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принцип</a:t>
            </a:r>
            <a:r>
              <a:rPr sz="1600" spc="9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сегрегации:</a:t>
            </a:r>
            <a:r>
              <a:rPr sz="1600" spc="6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разделения</a:t>
            </a:r>
            <a:r>
              <a:rPr sz="1600" spc="9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групп</a:t>
            </a:r>
            <a:r>
              <a:rPr sz="1600" spc="7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людей,</a:t>
            </a:r>
            <a:r>
              <a:rPr sz="1600" spc="7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считающихся</a:t>
            </a:r>
            <a:endParaRPr sz="1600">
              <a:latin typeface="Franklin Gothic Medium"/>
              <a:cs typeface="Franklin Gothic Medium"/>
            </a:endParaRPr>
          </a:p>
          <a:p>
            <a:pPr marL="355600" algn="just">
              <a:lnSpc>
                <a:spcPct val="100000"/>
              </a:lnSpc>
            </a:pPr>
            <a:r>
              <a:rPr sz="1600" spc="-25" dirty="0">
                <a:latin typeface="Franklin Gothic Medium"/>
                <a:cs typeface="Franklin Gothic Medium"/>
              </a:rPr>
              <a:t>«высшими»,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групп,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считающихся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«низшими».</a:t>
            </a:r>
            <a:endParaRPr sz="1600">
              <a:latin typeface="Franklin Gothic Medium"/>
              <a:cs typeface="Franklin Gothic Medium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805"/>
              </a:spcBef>
            </a:pPr>
            <a:r>
              <a:rPr sz="1600" spc="-35" dirty="0">
                <a:latin typeface="Franklin Gothic Medium"/>
                <a:cs typeface="Franklin Gothic Medium"/>
              </a:rPr>
              <a:t>Религиозные</a:t>
            </a:r>
            <a:r>
              <a:rPr sz="1600" spc="-30" dirty="0">
                <a:latin typeface="Franklin Gothic Medium"/>
                <a:cs typeface="Franklin Gothic Medium"/>
              </a:rPr>
              <a:t> радикалы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5" dirty="0">
                <a:latin typeface="Franklin Gothic Medium"/>
                <a:cs typeface="Franklin Gothic Medium"/>
              </a:rPr>
              <a:t>–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критикуют</a:t>
            </a:r>
            <a:r>
              <a:rPr sz="1600" spc="-4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противопоставляют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свое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мировоззрение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основному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религиозному</a:t>
            </a:r>
            <a:r>
              <a:rPr sz="1600" spc="-20" dirty="0">
                <a:latin typeface="Franklin Gothic Medium"/>
                <a:cs typeface="Franklin Gothic Medium"/>
              </a:rPr>
              <a:t> вероучению.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Экстремистская</a:t>
            </a:r>
            <a:r>
              <a:rPr sz="1600" spc="-25" dirty="0">
                <a:latin typeface="Franklin Gothic Medium"/>
                <a:cs typeface="Franklin Gothic Medium"/>
              </a:rPr>
              <a:t> деятельность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радикальных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групп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направлена</a:t>
            </a:r>
            <a:r>
              <a:rPr sz="1600" spc="36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на</a:t>
            </a:r>
            <a:r>
              <a:rPr sz="1600" spc="36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возбуждение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религиозной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вражды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 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ненависти.</a:t>
            </a:r>
            <a:r>
              <a:rPr sz="1600" spc="4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РНЕ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(Русское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Национальное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Единство),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10" dirty="0">
                <a:latin typeface="Franklin Gothic Medium"/>
                <a:cs typeface="Franklin Gothic Medium"/>
              </a:rPr>
              <a:t>ИГИЛ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5" dirty="0">
                <a:latin typeface="Franklin Gothic Medium"/>
                <a:cs typeface="Franklin Gothic Medium"/>
              </a:rPr>
              <a:t> др.</a:t>
            </a:r>
            <a:endParaRPr sz="1600">
              <a:latin typeface="Franklin Gothic Medium"/>
              <a:cs typeface="Franklin Gothic Medium"/>
            </a:endParaRPr>
          </a:p>
          <a:p>
            <a:pPr marL="355600" marR="5080" indent="-343535" algn="just">
              <a:lnSpc>
                <a:spcPct val="100000"/>
              </a:lnSpc>
              <a:spcBef>
                <a:spcPts val="805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Неонацисты </a:t>
            </a:r>
            <a:r>
              <a:rPr sz="1600" spc="-5" dirty="0">
                <a:latin typeface="Franklin Gothic Medium"/>
                <a:cs typeface="Franklin Gothic Medium"/>
              </a:rPr>
              <a:t>– </a:t>
            </a:r>
            <a:r>
              <a:rPr sz="1600" spc="-25" dirty="0">
                <a:latin typeface="Franklin Gothic Medium"/>
                <a:cs typeface="Franklin Gothic Medium"/>
              </a:rPr>
              <a:t>например, </a:t>
            </a:r>
            <a:r>
              <a:rPr sz="1600" spc="-15" dirty="0">
                <a:latin typeface="Franklin Gothic Medium"/>
                <a:cs typeface="Franklin Gothic Medium"/>
              </a:rPr>
              <a:t>«Маньяки. </a:t>
            </a:r>
            <a:r>
              <a:rPr sz="1600" spc="-45" dirty="0">
                <a:latin typeface="Franklin Gothic Medium"/>
                <a:cs typeface="Franklin Gothic Medium"/>
              </a:rPr>
              <a:t>Культ </a:t>
            </a:r>
            <a:r>
              <a:rPr sz="1600" spc="-25" dirty="0">
                <a:latin typeface="Franklin Gothic Medium"/>
                <a:cs typeface="Franklin Gothic Medium"/>
              </a:rPr>
              <a:t>убийства» </a:t>
            </a:r>
            <a:r>
              <a:rPr sz="1600" spc="-20" dirty="0">
                <a:latin typeface="Franklin Gothic Medium"/>
                <a:cs typeface="Franklin Gothic Medium"/>
              </a:rPr>
              <a:t>(они же </a:t>
            </a:r>
            <a:r>
              <a:rPr sz="1600" spc="-5" dirty="0">
                <a:latin typeface="Franklin Gothic Medium"/>
                <a:cs typeface="Franklin Gothic Medium"/>
              </a:rPr>
              <a:t>М.К.У., </a:t>
            </a:r>
            <a:r>
              <a:rPr sz="1600" spc="10" dirty="0">
                <a:latin typeface="Franklin Gothic Medium"/>
                <a:cs typeface="Franklin Gothic Medium"/>
              </a:rPr>
              <a:t>МКУ). </a:t>
            </a:r>
            <a:r>
              <a:rPr sz="1600" spc="-30" dirty="0">
                <a:latin typeface="Franklin Gothic Medium"/>
                <a:cs typeface="Franklin Gothic Medium"/>
              </a:rPr>
              <a:t>Члены 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организации</a:t>
            </a:r>
            <a:r>
              <a:rPr sz="1600" spc="3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исповедуют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собственную</a:t>
            </a:r>
            <a:r>
              <a:rPr sz="1600" spc="5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«Религию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убийства».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02378" y="5544413"/>
            <a:ext cx="21240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8260" algn="ctr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Колумбайн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endParaRPr sz="1800">
              <a:latin typeface="Franklin Gothic Medium"/>
              <a:cs typeface="Franklin Gothic Medium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идеология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ненависти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758940" y="5707379"/>
            <a:ext cx="515620" cy="268605"/>
            <a:chOff x="6758940" y="5707379"/>
            <a:chExt cx="515620" cy="268605"/>
          </a:xfrm>
        </p:grpSpPr>
        <p:sp>
          <p:nvSpPr>
            <p:cNvPr id="7" name="object 7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368046" y="0"/>
                  </a:moveTo>
                  <a:lnTo>
                    <a:pt x="368046" y="60578"/>
                  </a:lnTo>
                  <a:lnTo>
                    <a:pt x="0" y="60578"/>
                  </a:lnTo>
                  <a:lnTo>
                    <a:pt x="0" y="181736"/>
                  </a:lnTo>
                  <a:lnTo>
                    <a:pt x="368046" y="181736"/>
                  </a:lnTo>
                  <a:lnTo>
                    <a:pt x="368046" y="242315"/>
                  </a:lnTo>
                  <a:lnTo>
                    <a:pt x="489203" y="121157"/>
                  </a:lnTo>
                  <a:lnTo>
                    <a:pt x="368046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0" y="60578"/>
                  </a:moveTo>
                  <a:lnTo>
                    <a:pt x="368046" y="60578"/>
                  </a:lnTo>
                  <a:lnTo>
                    <a:pt x="368046" y="0"/>
                  </a:lnTo>
                  <a:lnTo>
                    <a:pt x="489203" y="121157"/>
                  </a:lnTo>
                  <a:lnTo>
                    <a:pt x="368046" y="242315"/>
                  </a:lnTo>
                  <a:lnTo>
                    <a:pt x="368046" y="181736"/>
                  </a:lnTo>
                  <a:lnTo>
                    <a:pt x="0" y="181736"/>
                  </a:lnTo>
                  <a:lnTo>
                    <a:pt x="0" y="60578"/>
                  </a:lnTo>
                  <a:close/>
                </a:path>
              </a:pathLst>
            </a:custGeom>
            <a:ln w="25908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108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КРОМЕ</a:t>
            </a:r>
            <a:r>
              <a:rPr spc="-75" dirty="0"/>
              <a:t> </a:t>
            </a:r>
            <a:r>
              <a:rPr spc="-20" dirty="0"/>
              <a:t>ТОГО: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6576" y="1582674"/>
            <a:ext cx="7625715" cy="2362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4965" algn="l"/>
                <a:tab pos="355600" algn="l"/>
                <a:tab pos="2030730" algn="l"/>
                <a:tab pos="4149090" algn="l"/>
                <a:tab pos="6146165" algn="l"/>
              </a:tabLst>
            </a:pPr>
            <a:r>
              <a:rPr sz="2000" spc="-25" dirty="0">
                <a:latin typeface="Franklin Gothic Medium"/>
                <a:cs typeface="Franklin Gothic Medium"/>
              </a:rPr>
              <a:t>Идеализ</a:t>
            </a:r>
            <a:r>
              <a:rPr sz="2000" spc="-30" dirty="0">
                <a:latin typeface="Franklin Gothic Medium"/>
                <a:cs typeface="Franklin Gothic Medium"/>
              </a:rPr>
              <a:t>а</a:t>
            </a:r>
            <a:r>
              <a:rPr sz="2000" spc="-40" dirty="0">
                <a:latin typeface="Franklin Gothic Medium"/>
                <a:cs typeface="Franklin Gothic Medium"/>
              </a:rPr>
              <a:t>ция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25" dirty="0">
                <a:latin typeface="Franklin Gothic Medium"/>
                <a:cs typeface="Franklin Gothic Medium"/>
              </a:rPr>
              <a:t>не</a:t>
            </a:r>
            <a:r>
              <a:rPr sz="2000" spc="-30" dirty="0">
                <a:latin typeface="Franklin Gothic Medium"/>
                <a:cs typeface="Franklin Gothic Medium"/>
              </a:rPr>
              <a:t>норм</a:t>
            </a:r>
            <a:r>
              <a:rPr sz="2000" spc="-35" dirty="0">
                <a:latin typeface="Franklin Gothic Medium"/>
                <a:cs typeface="Franklin Gothic Medium"/>
              </a:rPr>
              <a:t>а</a:t>
            </a:r>
            <a:r>
              <a:rPr sz="2000" spc="-20" dirty="0">
                <a:latin typeface="Franklin Gothic Medium"/>
                <a:cs typeface="Franklin Gothic Medium"/>
              </a:rPr>
              <a:t>л</a:t>
            </a:r>
            <a:r>
              <a:rPr sz="2000" spc="-40" dirty="0">
                <a:latin typeface="Franklin Gothic Medium"/>
                <a:cs typeface="Franklin Gothic Medium"/>
              </a:rPr>
              <a:t>ь</a:t>
            </a:r>
            <a:r>
              <a:rPr sz="2000" spc="-25" dirty="0">
                <a:latin typeface="Franklin Gothic Medium"/>
                <a:cs typeface="Franklin Gothic Medium"/>
              </a:rPr>
              <a:t>ности</a:t>
            </a:r>
            <a:r>
              <a:rPr sz="2000" spc="-10" dirty="0">
                <a:latin typeface="Franklin Gothic Medium"/>
                <a:cs typeface="Franklin Gothic Medium"/>
              </a:rPr>
              <a:t>,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20" dirty="0">
                <a:latin typeface="Franklin Gothic Medium"/>
                <a:cs typeface="Franklin Gothic Medium"/>
              </a:rPr>
              <a:t>не</a:t>
            </a:r>
            <a:r>
              <a:rPr sz="2000" spc="-25" dirty="0">
                <a:latin typeface="Franklin Gothic Medium"/>
                <a:cs typeface="Franklin Gothic Medium"/>
              </a:rPr>
              <a:t>с</a:t>
            </a:r>
            <a:r>
              <a:rPr sz="2000" spc="-30" dirty="0">
                <a:latin typeface="Franklin Gothic Medium"/>
                <a:cs typeface="Franklin Gothic Medium"/>
              </a:rPr>
              <a:t>час</a:t>
            </a:r>
            <a:r>
              <a:rPr sz="2000" spc="-80" dirty="0">
                <a:latin typeface="Franklin Gothic Medium"/>
                <a:cs typeface="Franklin Gothic Medium"/>
              </a:rPr>
              <a:t>т</a:t>
            </a:r>
            <a:r>
              <a:rPr sz="2000" spc="-20" dirty="0">
                <a:latin typeface="Franklin Gothic Medium"/>
                <a:cs typeface="Franklin Gothic Medium"/>
              </a:rPr>
              <a:t>ли</a:t>
            </a:r>
            <a:r>
              <a:rPr sz="2000" spc="-25" dirty="0">
                <a:latin typeface="Franklin Gothic Medium"/>
                <a:cs typeface="Franklin Gothic Medium"/>
              </a:rPr>
              <a:t>вости</a:t>
            </a:r>
            <a:r>
              <a:rPr sz="2000" spc="15" dirty="0">
                <a:latin typeface="Franklin Gothic Medium"/>
                <a:cs typeface="Franklin Gothic Medium"/>
              </a:rPr>
              <a:t>,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0" dirty="0">
                <a:latin typeface="Franklin Gothic Medium"/>
                <a:cs typeface="Franklin Gothic Medium"/>
              </a:rPr>
              <a:t>п</a:t>
            </a:r>
            <a:r>
              <a:rPr sz="2000" spc="-20" dirty="0">
                <a:latin typeface="Franklin Gothic Medium"/>
                <a:cs typeface="Franklin Gothic Medium"/>
              </a:rPr>
              <a:t>о</a:t>
            </a:r>
            <a:r>
              <a:rPr sz="2000" spc="-15" dirty="0">
                <a:latin typeface="Franklin Gothic Medium"/>
                <a:cs typeface="Franklin Gothic Medium"/>
              </a:rPr>
              <a:t>п</a:t>
            </a:r>
            <a:r>
              <a:rPr sz="2000" spc="-100" dirty="0">
                <a:latin typeface="Franklin Gothic Medium"/>
                <a:cs typeface="Franklin Gothic Medium"/>
              </a:rPr>
              <a:t>у</a:t>
            </a:r>
            <a:r>
              <a:rPr sz="2000" spc="-15" dirty="0">
                <a:latin typeface="Franklin Gothic Medium"/>
                <a:cs typeface="Franklin Gothic Medium"/>
              </a:rPr>
              <a:t>л</a:t>
            </a:r>
            <a:r>
              <a:rPr sz="2000" spc="-20" dirty="0">
                <a:latin typeface="Franklin Gothic Medium"/>
                <a:cs typeface="Franklin Gothic Medium"/>
              </a:rPr>
              <a:t>я</a:t>
            </a:r>
            <a:r>
              <a:rPr sz="2000" spc="-25" dirty="0">
                <a:latin typeface="Franklin Gothic Medium"/>
                <a:cs typeface="Franklin Gothic Medium"/>
              </a:rPr>
              <a:t>р</a:t>
            </a:r>
            <a:r>
              <a:rPr sz="2000" spc="-30" dirty="0">
                <a:latin typeface="Franklin Gothic Medium"/>
                <a:cs typeface="Franklin Gothic Medium"/>
              </a:rPr>
              <a:t>н</a:t>
            </a:r>
            <a:r>
              <a:rPr sz="2000" spc="-10" dirty="0">
                <a:latin typeface="Franklin Gothic Medium"/>
                <a:cs typeface="Franklin Gothic Medium"/>
              </a:rPr>
              <a:t>о</a:t>
            </a:r>
            <a:r>
              <a:rPr sz="2000" spc="-20" dirty="0">
                <a:latin typeface="Franklin Gothic Medium"/>
                <a:cs typeface="Franklin Gothic Medium"/>
              </a:rPr>
              <a:t>с</a:t>
            </a:r>
            <a:r>
              <a:rPr sz="2000" spc="-35" dirty="0">
                <a:latin typeface="Franklin Gothic Medium"/>
                <a:cs typeface="Franklin Gothic Medium"/>
              </a:rPr>
              <a:t>ть  </a:t>
            </a:r>
            <a:r>
              <a:rPr sz="2000" spc="-15" dirty="0">
                <a:latin typeface="Franklin Gothic Medium"/>
                <a:cs typeface="Franklin Gothic Medium"/>
              </a:rPr>
              <a:t>депрессий,</a:t>
            </a:r>
            <a:r>
              <a:rPr sz="2000" spc="450" dirty="0">
                <a:latin typeface="Franklin Gothic Medium"/>
                <a:cs typeface="Franklin Gothic Medium"/>
              </a:rPr>
              <a:t> </a:t>
            </a:r>
            <a:r>
              <a:rPr sz="2000" spc="-35" dirty="0">
                <a:latin typeface="Franklin Gothic Medium"/>
                <a:cs typeface="Franklin Gothic Medium"/>
              </a:rPr>
              <a:t>биполярных</a:t>
            </a:r>
            <a:r>
              <a:rPr sz="2000" spc="5" dirty="0">
                <a:latin typeface="Franklin Gothic Medium"/>
                <a:cs typeface="Franklin Gothic Medium"/>
              </a:rPr>
              <a:t> </a:t>
            </a:r>
            <a:r>
              <a:rPr sz="2000" spc="-20" dirty="0">
                <a:latin typeface="Franklin Gothic Medium"/>
                <a:cs typeface="Franklin Gothic Medium"/>
              </a:rPr>
              <a:t>расстройств</a:t>
            </a:r>
            <a:r>
              <a:rPr sz="2000" spc="445" dirty="0">
                <a:latin typeface="Franklin Gothic Medium"/>
                <a:cs typeface="Franklin Gothic Medium"/>
              </a:rPr>
              <a:t> </a:t>
            </a:r>
            <a:r>
              <a:rPr sz="2000" spc="-55" dirty="0">
                <a:latin typeface="Franklin Gothic Medium"/>
                <a:cs typeface="Franklin Gothic Medium"/>
              </a:rPr>
              <a:t>у</a:t>
            </a:r>
            <a:r>
              <a:rPr sz="2000" spc="5" dirty="0">
                <a:latin typeface="Franklin Gothic Medium"/>
                <a:cs typeface="Franklin Gothic Medium"/>
              </a:rPr>
              <a:t> </a:t>
            </a:r>
            <a:r>
              <a:rPr sz="2000" spc="-25" dirty="0">
                <a:latin typeface="Franklin Gothic Medium"/>
                <a:cs typeface="Franklin Gothic Medium"/>
              </a:rPr>
              <a:t>подростков</a:t>
            </a:r>
            <a:r>
              <a:rPr sz="2000" spc="-15" dirty="0">
                <a:latin typeface="Franklin Gothic Medium"/>
                <a:cs typeface="Franklin Gothic Medium"/>
              </a:rPr>
              <a:t> </a:t>
            </a:r>
            <a:r>
              <a:rPr sz="2000" spc="-35" dirty="0">
                <a:latin typeface="Franklin Gothic Medium"/>
                <a:cs typeface="Franklin Gothic Medium"/>
              </a:rPr>
              <a:t>и</a:t>
            </a:r>
            <a:r>
              <a:rPr sz="2000" spc="-10" dirty="0">
                <a:latin typeface="Franklin Gothic Medium"/>
                <a:cs typeface="Franklin Gothic Medium"/>
              </a:rPr>
              <a:t> </a:t>
            </a:r>
            <a:r>
              <a:rPr sz="2000" spc="-25" dirty="0">
                <a:latin typeface="Franklin Gothic Medium"/>
                <a:cs typeface="Franklin Gothic Medium"/>
              </a:rPr>
              <a:t>молодежи:</a:t>
            </a:r>
            <a:endParaRPr sz="20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2000" spc="-15" dirty="0">
                <a:latin typeface="Franklin Gothic Medium"/>
                <a:cs typeface="Franklin Gothic Medium"/>
              </a:rPr>
              <a:t>«у</a:t>
            </a:r>
            <a:r>
              <a:rPr sz="2000" spc="-10" dirty="0">
                <a:latin typeface="Franklin Gothic Medium"/>
                <a:cs typeface="Franklin Gothic Medium"/>
              </a:rPr>
              <a:t> </a:t>
            </a:r>
            <a:r>
              <a:rPr sz="2000" spc="-35" dirty="0">
                <a:latin typeface="Franklin Gothic Medium"/>
                <a:cs typeface="Franklin Gothic Medium"/>
              </a:rPr>
              <a:t>меня</a:t>
            </a:r>
            <a:r>
              <a:rPr sz="2000" spc="-15" dirty="0">
                <a:latin typeface="Franklin Gothic Medium"/>
                <a:cs typeface="Franklin Gothic Medium"/>
              </a:rPr>
              <a:t> </a:t>
            </a:r>
            <a:r>
              <a:rPr sz="2000" spc="-10" dirty="0">
                <a:latin typeface="Franklin Gothic Medium"/>
                <a:cs typeface="Franklin Gothic Medium"/>
              </a:rPr>
              <a:t>депрессия»,</a:t>
            </a:r>
            <a:r>
              <a:rPr sz="2000" spc="-5" dirty="0">
                <a:latin typeface="Franklin Gothic Medium"/>
                <a:cs typeface="Franklin Gothic Medium"/>
              </a:rPr>
              <a:t> «я</a:t>
            </a:r>
            <a:r>
              <a:rPr sz="2000" spc="10" dirty="0">
                <a:latin typeface="Franklin Gothic Medium"/>
                <a:cs typeface="Franklin Gothic Medium"/>
              </a:rPr>
              <a:t> </a:t>
            </a:r>
            <a:r>
              <a:rPr sz="2000" spc="-20" dirty="0">
                <a:latin typeface="Franklin Gothic Medium"/>
                <a:cs typeface="Franklin Gothic Medium"/>
              </a:rPr>
              <a:t>не</a:t>
            </a:r>
            <a:r>
              <a:rPr sz="2000" spc="-10" dirty="0">
                <a:latin typeface="Franklin Gothic Medium"/>
                <a:cs typeface="Franklin Gothic Medium"/>
              </a:rPr>
              <a:t> </a:t>
            </a:r>
            <a:r>
              <a:rPr sz="2000" spc="-40" dirty="0">
                <a:latin typeface="Franklin Gothic Medium"/>
                <a:cs typeface="Franklin Gothic Medium"/>
              </a:rPr>
              <a:t>такой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45" dirty="0">
                <a:latin typeface="Franklin Gothic Medium"/>
                <a:cs typeface="Franklin Gothic Medium"/>
              </a:rPr>
              <a:t>как</a:t>
            </a:r>
            <a:r>
              <a:rPr sz="2000" spc="10" dirty="0">
                <a:latin typeface="Franklin Gothic Medium"/>
                <a:cs typeface="Franklin Gothic Medium"/>
              </a:rPr>
              <a:t> </a:t>
            </a:r>
            <a:r>
              <a:rPr sz="2000" spc="5" dirty="0">
                <a:latin typeface="Franklin Gothic Medium"/>
                <a:cs typeface="Franklin Gothic Medium"/>
              </a:rPr>
              <a:t>все»,</a:t>
            </a:r>
            <a:r>
              <a:rPr sz="2000" spc="-10" dirty="0">
                <a:latin typeface="Franklin Gothic Medium"/>
                <a:cs typeface="Franklin Gothic Medium"/>
              </a:rPr>
              <a:t> </a:t>
            </a:r>
            <a:r>
              <a:rPr sz="2000" spc="-15" dirty="0">
                <a:latin typeface="Franklin Gothic Medium"/>
                <a:cs typeface="Franklin Gothic Medium"/>
              </a:rPr>
              <a:t>«у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30" dirty="0">
                <a:latin typeface="Franklin Gothic Medium"/>
                <a:cs typeface="Franklin Gothic Medium"/>
              </a:rPr>
              <a:t>меня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20" dirty="0">
                <a:latin typeface="Franklin Gothic Medium"/>
                <a:cs typeface="Franklin Gothic Medium"/>
              </a:rPr>
              <a:t>биполярочка».</a:t>
            </a:r>
            <a:endParaRPr sz="20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Wingdings"/>
              <a:buChar char=""/>
              <a:tabLst>
                <a:tab pos="354965" algn="l"/>
                <a:tab pos="355600" algn="l"/>
                <a:tab pos="984885" algn="l"/>
                <a:tab pos="1275715" algn="l"/>
                <a:tab pos="2124710" algn="l"/>
                <a:tab pos="3077210" algn="l"/>
                <a:tab pos="4799965" algn="l"/>
                <a:tab pos="5518150" algn="l"/>
                <a:tab pos="6563359" algn="l"/>
              </a:tabLst>
            </a:pPr>
            <a:r>
              <a:rPr sz="2000" spc="-130" dirty="0">
                <a:latin typeface="Franklin Gothic Medium"/>
                <a:cs typeface="Franklin Gothic Medium"/>
              </a:rPr>
              <a:t>Т</a:t>
            </a:r>
            <a:r>
              <a:rPr sz="2000" spc="-35" dirty="0">
                <a:latin typeface="Franklin Gothic Medium"/>
                <a:cs typeface="Franklin Gothic Medium"/>
              </a:rPr>
              <a:t>яг</a:t>
            </a:r>
            <a:r>
              <a:rPr sz="2000" spc="-25" dirty="0">
                <a:latin typeface="Franklin Gothic Medium"/>
                <a:cs typeface="Franklin Gothic Medium"/>
              </a:rPr>
              <a:t>а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60" dirty="0">
                <a:latin typeface="Franklin Gothic Medium"/>
                <a:cs typeface="Franklin Gothic Medium"/>
              </a:rPr>
              <a:t>к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5" dirty="0">
                <a:latin typeface="Franklin Gothic Medium"/>
                <a:cs typeface="Franklin Gothic Medium"/>
              </a:rPr>
              <a:t>хайпу</a:t>
            </a:r>
            <a:r>
              <a:rPr sz="2000" spc="20" dirty="0">
                <a:latin typeface="Franklin Gothic Medium"/>
                <a:cs typeface="Franklin Gothic Medium"/>
              </a:rPr>
              <a:t>: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5" dirty="0">
                <a:latin typeface="Franklin Gothic Medium"/>
                <a:cs typeface="Franklin Gothic Medium"/>
              </a:rPr>
              <a:t>быст</a:t>
            </a:r>
            <a:r>
              <a:rPr sz="2000" spc="-50" dirty="0">
                <a:latin typeface="Franklin Gothic Medium"/>
                <a:cs typeface="Franklin Gothic Medium"/>
              </a:rPr>
              <a:t>р</a:t>
            </a:r>
            <a:r>
              <a:rPr sz="2000" spc="-20" dirty="0">
                <a:latin typeface="Franklin Gothic Medium"/>
                <a:cs typeface="Franklin Gothic Medium"/>
              </a:rPr>
              <a:t>о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0" dirty="0">
                <a:latin typeface="Franklin Gothic Medium"/>
                <a:cs typeface="Franklin Gothic Medium"/>
              </a:rPr>
              <a:t>пр</a:t>
            </a:r>
            <a:r>
              <a:rPr sz="2000" spc="-10" dirty="0">
                <a:latin typeface="Franklin Gothic Medium"/>
                <a:cs typeface="Franklin Gothic Medium"/>
              </a:rPr>
              <a:t>о</a:t>
            </a:r>
            <a:r>
              <a:rPr sz="2000" dirty="0">
                <a:latin typeface="Franklin Gothic Medium"/>
                <a:cs typeface="Franklin Gothic Medium"/>
              </a:rPr>
              <a:t>с</a:t>
            </a:r>
            <a:r>
              <a:rPr sz="2000" spc="-10" dirty="0">
                <a:latin typeface="Franklin Gothic Medium"/>
                <a:cs typeface="Franklin Gothic Medium"/>
              </a:rPr>
              <a:t>л</a:t>
            </a:r>
            <a:r>
              <a:rPr sz="2000" spc="-20" dirty="0">
                <a:latin typeface="Franklin Gothic Medium"/>
                <a:cs typeface="Franklin Gothic Medium"/>
              </a:rPr>
              <a:t>а</a:t>
            </a:r>
            <a:r>
              <a:rPr sz="2000" spc="-25" dirty="0">
                <a:latin typeface="Franklin Gothic Medium"/>
                <a:cs typeface="Franklin Gothic Medium"/>
              </a:rPr>
              <a:t>в</a:t>
            </a:r>
            <a:r>
              <a:rPr sz="2000" spc="-45" dirty="0">
                <a:latin typeface="Franklin Gothic Medium"/>
                <a:cs typeface="Franklin Gothic Medium"/>
              </a:rPr>
              <a:t>ит</a:t>
            </a:r>
            <a:r>
              <a:rPr sz="2000" spc="-30" dirty="0">
                <a:latin typeface="Franklin Gothic Medium"/>
                <a:cs typeface="Franklin Gothic Medium"/>
              </a:rPr>
              <a:t>ь</a:t>
            </a:r>
            <a:r>
              <a:rPr sz="2000" spc="-5" dirty="0">
                <a:latin typeface="Franklin Gothic Medium"/>
                <a:cs typeface="Franklin Gothic Medium"/>
              </a:rPr>
              <a:t>ся,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20" dirty="0">
                <a:latin typeface="Franklin Gothic Medium"/>
                <a:cs typeface="Franklin Gothic Medium"/>
              </a:rPr>
              <a:t>ст</a:t>
            </a:r>
            <a:r>
              <a:rPr sz="2000" spc="-55" dirty="0">
                <a:latin typeface="Franklin Gothic Medium"/>
                <a:cs typeface="Franklin Gothic Medium"/>
              </a:rPr>
              <a:t>а</a:t>
            </a:r>
            <a:r>
              <a:rPr sz="2000" spc="-45" dirty="0">
                <a:latin typeface="Franklin Gothic Medium"/>
                <a:cs typeface="Franklin Gothic Medium"/>
              </a:rPr>
              <a:t>ть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0" dirty="0">
                <a:latin typeface="Franklin Gothic Medium"/>
                <a:cs typeface="Franklin Gothic Medium"/>
              </a:rPr>
              <a:t>з</a:t>
            </a:r>
            <a:r>
              <a:rPr sz="2000" spc="-45" dirty="0">
                <a:latin typeface="Franklin Gothic Medium"/>
                <a:cs typeface="Franklin Gothic Medium"/>
              </a:rPr>
              <a:t>в</a:t>
            </a:r>
            <a:r>
              <a:rPr sz="2000" spc="-20" dirty="0">
                <a:latin typeface="Franklin Gothic Medium"/>
                <a:cs typeface="Franklin Gothic Medium"/>
              </a:rPr>
              <a:t>езд</a:t>
            </a:r>
            <a:r>
              <a:rPr sz="2000" spc="-35" dirty="0">
                <a:latin typeface="Franklin Gothic Medium"/>
                <a:cs typeface="Franklin Gothic Medium"/>
              </a:rPr>
              <a:t>ой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20" dirty="0">
                <a:latin typeface="Franklin Gothic Medium"/>
                <a:cs typeface="Franklin Gothic Medium"/>
              </a:rPr>
              <a:t>соцсе</a:t>
            </a:r>
            <a:r>
              <a:rPr sz="2000" spc="-65" dirty="0">
                <a:latin typeface="Franklin Gothic Medium"/>
                <a:cs typeface="Franklin Gothic Medium"/>
              </a:rPr>
              <a:t>т</a:t>
            </a:r>
            <a:r>
              <a:rPr sz="2000" spc="-20" dirty="0">
                <a:latin typeface="Franklin Gothic Medium"/>
                <a:cs typeface="Franklin Gothic Medium"/>
              </a:rPr>
              <a:t>е</a:t>
            </a:r>
            <a:r>
              <a:rPr sz="2000" spc="-30" dirty="0">
                <a:latin typeface="Franklin Gothic Medium"/>
                <a:cs typeface="Franklin Gothic Medium"/>
              </a:rPr>
              <a:t>й</a:t>
            </a:r>
            <a:r>
              <a:rPr sz="2000" spc="20" dirty="0">
                <a:latin typeface="Franklin Gothic Medium"/>
                <a:cs typeface="Franklin Gothic Medium"/>
              </a:rPr>
              <a:t>,</a:t>
            </a:r>
            <a:endParaRPr sz="20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2000" spc="-40" dirty="0">
                <a:latin typeface="Franklin Gothic Medium"/>
                <a:cs typeface="Franklin Gothic Medium"/>
              </a:rPr>
              <a:t>набрать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25" dirty="0">
                <a:latin typeface="Franklin Gothic Medium"/>
                <a:cs typeface="Franklin Gothic Medium"/>
              </a:rPr>
              <a:t>лайков.</a:t>
            </a:r>
            <a:endParaRPr sz="2000">
              <a:latin typeface="Franklin Gothic Medium"/>
              <a:cs typeface="Franklin Gothic Medium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Font typeface="Wingdings"/>
              <a:buChar char=""/>
              <a:tabLst>
                <a:tab pos="354965" algn="l"/>
                <a:tab pos="355600" algn="l"/>
                <a:tab pos="1419225" algn="l"/>
                <a:tab pos="2580640" algn="l"/>
                <a:tab pos="3556000" algn="l"/>
                <a:tab pos="5391785" algn="l"/>
                <a:tab pos="6708140" algn="l"/>
              </a:tabLst>
            </a:pPr>
            <a:r>
              <a:rPr sz="2000" spc="-60" dirty="0">
                <a:latin typeface="Franklin Gothic Medium"/>
                <a:cs typeface="Franklin Gothic Medium"/>
              </a:rPr>
              <a:t>Э</a:t>
            </a:r>
            <a:r>
              <a:rPr sz="2000" spc="-75" dirty="0">
                <a:latin typeface="Franklin Gothic Medium"/>
                <a:cs typeface="Franklin Gothic Medium"/>
              </a:rPr>
              <a:t>ф</a:t>
            </a:r>
            <a:r>
              <a:rPr sz="2000" spc="-50" dirty="0">
                <a:latin typeface="Franklin Gothic Medium"/>
                <a:cs typeface="Franklin Gothic Medium"/>
              </a:rPr>
              <a:t>фек</a:t>
            </a:r>
            <a:r>
              <a:rPr sz="2000" spc="-45" dirty="0">
                <a:latin typeface="Franklin Gothic Medium"/>
                <a:cs typeface="Franklin Gothic Medium"/>
              </a:rPr>
              <a:t>т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15" dirty="0">
                <a:latin typeface="Franklin Gothic Medium"/>
                <a:cs typeface="Franklin Gothic Medium"/>
              </a:rPr>
              <a:t>Ве</a:t>
            </a:r>
            <a:r>
              <a:rPr sz="2000" spc="-45" dirty="0">
                <a:latin typeface="Franklin Gothic Medium"/>
                <a:cs typeface="Franklin Gothic Medium"/>
              </a:rPr>
              <a:t>р</a:t>
            </a:r>
            <a:r>
              <a:rPr sz="2000" spc="-80" dirty="0">
                <a:latin typeface="Franklin Gothic Medium"/>
                <a:cs typeface="Franklin Gothic Medium"/>
              </a:rPr>
              <a:t>т</a:t>
            </a:r>
            <a:r>
              <a:rPr sz="2000" spc="-15" dirty="0">
                <a:latin typeface="Franklin Gothic Medium"/>
                <a:cs typeface="Franklin Gothic Medium"/>
              </a:rPr>
              <a:t>ера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15" dirty="0">
                <a:latin typeface="Franklin Gothic Medium"/>
                <a:cs typeface="Franklin Gothic Medium"/>
              </a:rPr>
              <a:t>(в</a:t>
            </a:r>
            <a:r>
              <a:rPr sz="2000" spc="-35" dirty="0">
                <a:latin typeface="Franklin Gothic Medium"/>
                <a:cs typeface="Franklin Gothic Medium"/>
              </a:rPr>
              <a:t>о</a:t>
            </a:r>
            <a:r>
              <a:rPr sz="2000" spc="-10" dirty="0">
                <a:latin typeface="Franklin Gothic Medium"/>
                <a:cs typeface="Franklin Gothic Medium"/>
              </a:rPr>
              <a:t>л</a:t>
            </a:r>
            <a:r>
              <a:rPr sz="2000" spc="-20" dirty="0">
                <a:latin typeface="Franklin Gothic Medium"/>
                <a:cs typeface="Franklin Gothic Medium"/>
              </a:rPr>
              <a:t>н</a:t>
            </a:r>
            <a:r>
              <a:rPr sz="2000" spc="-25" dirty="0">
                <a:latin typeface="Franklin Gothic Medium"/>
                <a:cs typeface="Franklin Gothic Medium"/>
              </a:rPr>
              <a:t>а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30" dirty="0">
                <a:latin typeface="Franklin Gothic Medium"/>
                <a:cs typeface="Franklin Gothic Medium"/>
              </a:rPr>
              <a:t>п</a:t>
            </a:r>
            <a:r>
              <a:rPr sz="2000" spc="-15" dirty="0">
                <a:latin typeface="Franklin Gothic Medium"/>
                <a:cs typeface="Franklin Gothic Medium"/>
              </a:rPr>
              <a:t>одра</a:t>
            </a:r>
            <a:r>
              <a:rPr sz="2000" spc="-30" dirty="0">
                <a:latin typeface="Franklin Gothic Medium"/>
                <a:cs typeface="Franklin Gothic Medium"/>
              </a:rPr>
              <a:t>ж</a:t>
            </a:r>
            <a:r>
              <a:rPr sz="2000" spc="-40" dirty="0">
                <a:latin typeface="Franklin Gothic Medium"/>
                <a:cs typeface="Franklin Gothic Medium"/>
              </a:rPr>
              <a:t>а</a:t>
            </a:r>
            <a:r>
              <a:rPr sz="2000" spc="-65" dirty="0">
                <a:latin typeface="Franklin Gothic Medium"/>
                <a:cs typeface="Franklin Gothic Medium"/>
              </a:rPr>
              <a:t>ю</a:t>
            </a:r>
            <a:r>
              <a:rPr sz="2000" spc="-50" dirty="0">
                <a:latin typeface="Franklin Gothic Medium"/>
                <a:cs typeface="Franklin Gothic Medium"/>
              </a:rPr>
              <a:t>щих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20" dirty="0">
                <a:latin typeface="Franklin Gothic Medium"/>
                <a:cs typeface="Franklin Gothic Medium"/>
              </a:rPr>
              <a:t>д</a:t>
            </a:r>
            <a:r>
              <a:rPr sz="2000" spc="-15" dirty="0">
                <a:latin typeface="Franklin Gothic Medium"/>
                <a:cs typeface="Franklin Gothic Medium"/>
              </a:rPr>
              <a:t>ей</a:t>
            </a:r>
            <a:r>
              <a:rPr sz="2000" spc="-25" dirty="0">
                <a:latin typeface="Franklin Gothic Medium"/>
                <a:cs typeface="Franklin Gothic Medium"/>
              </a:rPr>
              <a:t>с</a:t>
            </a:r>
            <a:r>
              <a:rPr sz="2000" spc="-30" dirty="0">
                <a:latin typeface="Franklin Gothic Medium"/>
                <a:cs typeface="Franklin Gothic Medium"/>
              </a:rPr>
              <a:t>тв</a:t>
            </a:r>
            <a:r>
              <a:rPr sz="2000" spc="-50" dirty="0">
                <a:latin typeface="Franklin Gothic Medium"/>
                <a:cs typeface="Franklin Gothic Medium"/>
              </a:rPr>
              <a:t>и</a:t>
            </a:r>
            <a:r>
              <a:rPr sz="2000" spc="-20" dirty="0">
                <a:latin typeface="Franklin Gothic Medium"/>
                <a:cs typeface="Franklin Gothic Medium"/>
              </a:rPr>
              <a:t>й</a:t>
            </a:r>
            <a:r>
              <a:rPr sz="2000" spc="-5" dirty="0">
                <a:latin typeface="Franklin Gothic Medium"/>
                <a:cs typeface="Franklin Gothic Medium"/>
              </a:rPr>
              <a:t>,</a:t>
            </a:r>
            <a:r>
              <a:rPr sz="2000" dirty="0">
                <a:latin typeface="Franklin Gothic Medium"/>
                <a:cs typeface="Franklin Gothic Medium"/>
              </a:rPr>
              <a:t>	</a:t>
            </a:r>
            <a:r>
              <a:rPr sz="2000" spc="-85" dirty="0">
                <a:latin typeface="Franklin Gothic Medium"/>
                <a:cs typeface="Franklin Gothic Medium"/>
              </a:rPr>
              <a:t>к</a:t>
            </a:r>
            <a:r>
              <a:rPr sz="2000" spc="-55" dirty="0">
                <a:latin typeface="Franklin Gothic Medium"/>
                <a:cs typeface="Franklin Gothic Medium"/>
              </a:rPr>
              <a:t>о</a:t>
            </a:r>
            <a:r>
              <a:rPr sz="2000" spc="-80" dirty="0">
                <a:latin typeface="Franklin Gothic Medium"/>
                <a:cs typeface="Franklin Gothic Medium"/>
              </a:rPr>
              <a:t>т</a:t>
            </a:r>
            <a:r>
              <a:rPr sz="2000" spc="-35" dirty="0">
                <a:latin typeface="Franklin Gothic Medium"/>
                <a:cs typeface="Franklin Gothic Medium"/>
              </a:rPr>
              <a:t>ор</a:t>
            </a:r>
            <a:r>
              <a:rPr sz="2000" spc="-55" dirty="0">
                <a:latin typeface="Franklin Gothic Medium"/>
                <a:cs typeface="Franklin Gothic Medium"/>
              </a:rPr>
              <a:t>ы</a:t>
            </a:r>
            <a:r>
              <a:rPr sz="2000" spc="-5" dirty="0">
                <a:latin typeface="Franklin Gothic Medium"/>
                <a:cs typeface="Franklin Gothic Medium"/>
              </a:rPr>
              <a:t>е  </a:t>
            </a:r>
            <a:r>
              <a:rPr sz="2000" spc="-30" dirty="0">
                <a:latin typeface="Franklin Gothic Medium"/>
                <a:cs typeface="Franklin Gothic Medium"/>
              </a:rPr>
              <a:t>совершаются</a:t>
            </a:r>
            <a:r>
              <a:rPr sz="2000" spc="-15" dirty="0">
                <a:latin typeface="Franklin Gothic Medium"/>
                <a:cs typeface="Franklin Gothic Medium"/>
              </a:rPr>
              <a:t> </a:t>
            </a:r>
            <a:r>
              <a:rPr sz="2000" spc="-5" dirty="0">
                <a:latin typeface="Franklin Gothic Medium"/>
                <a:cs typeface="Franklin Gothic Medium"/>
              </a:rPr>
              <a:t>после</a:t>
            </a:r>
            <a:r>
              <a:rPr sz="2000" spc="-20" dirty="0">
                <a:latin typeface="Franklin Gothic Medium"/>
                <a:cs typeface="Franklin Gothic Medium"/>
              </a:rPr>
              <a:t> </a:t>
            </a:r>
            <a:r>
              <a:rPr sz="2000" spc="-30" dirty="0">
                <a:latin typeface="Franklin Gothic Medium"/>
                <a:cs typeface="Franklin Gothic Medium"/>
              </a:rPr>
              <a:t>инцидента,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40" dirty="0">
                <a:latin typeface="Franklin Gothic Medium"/>
                <a:cs typeface="Franklin Gothic Medium"/>
              </a:rPr>
              <a:t>широко</a:t>
            </a:r>
            <a:r>
              <a:rPr sz="2000" spc="-5" dirty="0">
                <a:latin typeface="Franklin Gothic Medium"/>
                <a:cs typeface="Franklin Gothic Medium"/>
              </a:rPr>
              <a:t> </a:t>
            </a:r>
            <a:r>
              <a:rPr sz="2000" spc="-25" dirty="0">
                <a:latin typeface="Franklin Gothic Medium"/>
                <a:cs typeface="Franklin Gothic Medium"/>
              </a:rPr>
              <a:t>освещённого</a:t>
            </a:r>
            <a:r>
              <a:rPr sz="2000" spc="-10" dirty="0">
                <a:latin typeface="Franklin Gothic Medium"/>
                <a:cs typeface="Franklin Gothic Medium"/>
              </a:rPr>
              <a:t> </a:t>
            </a:r>
            <a:r>
              <a:rPr sz="2000" spc="-5" dirty="0">
                <a:latin typeface="Franklin Gothic Medium"/>
                <a:cs typeface="Franklin Gothic Medium"/>
              </a:rPr>
              <a:t>СМИ)</a:t>
            </a:r>
            <a:endParaRPr sz="20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79845" y="4687265"/>
            <a:ext cx="20713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(ложный скулшутинг)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5736" y="5703519"/>
            <a:ext cx="2541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Franklin Gothic Medium"/>
                <a:cs typeface="Franklin Gothic Medium"/>
              </a:rPr>
              <a:t>ПОСЛЕДНИЕ</a:t>
            </a:r>
            <a:r>
              <a:rPr sz="1800" u="sng" spc="-4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Franklin Gothic Medium"/>
                <a:cs typeface="Franklin Gothic Medium"/>
              </a:rPr>
              <a:t> </a:t>
            </a:r>
            <a:r>
              <a:rPr sz="18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Franklin Gothic Medium"/>
                <a:cs typeface="Franklin Gothic Medium"/>
              </a:rPr>
              <a:t>ТЕНДЕНЦИИ</a:t>
            </a:r>
            <a:endParaRPr sz="1800" dirty="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6035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5" dirty="0"/>
              <a:t>ТАК</a:t>
            </a:r>
            <a:r>
              <a:rPr spc="-35" dirty="0"/>
              <a:t> </a:t>
            </a:r>
            <a:r>
              <a:rPr spc="-15" dirty="0"/>
              <a:t>КТО</a:t>
            </a:r>
            <a:r>
              <a:rPr spc="-25" dirty="0"/>
              <a:t> </a:t>
            </a:r>
            <a:r>
              <a:rPr spc="-5" dirty="0"/>
              <a:t>ЖЕ</a:t>
            </a:r>
            <a:r>
              <a:rPr spc="-25" dirty="0"/>
              <a:t> </a:t>
            </a:r>
            <a:r>
              <a:rPr spc="-5" dirty="0"/>
              <a:t>ОН?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027303"/>
            <a:ext cx="7364095" cy="395668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90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Рациональное</a:t>
            </a:r>
            <a:r>
              <a:rPr sz="1800" spc="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мышление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(но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логика</a:t>
            </a:r>
            <a:r>
              <a:rPr sz="1800" spc="3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отличается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от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общепринятой)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Преувеличено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чувство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виктимизации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Одержимы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мыслями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о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статусе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положении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обществе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5" dirty="0">
                <a:latin typeface="Franklin Gothic Medium"/>
                <a:cs typeface="Franklin Gothic Medium"/>
              </a:rPr>
              <a:t>Не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терпят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неуважения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Верят</a:t>
            </a:r>
            <a:r>
              <a:rPr sz="1800" spc="4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собственное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моральное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превосходство</a:t>
            </a:r>
            <a:endParaRPr sz="1800">
              <a:latin typeface="Franklin Gothic Medium"/>
              <a:cs typeface="Franklin Gothic Medium"/>
            </a:endParaRPr>
          </a:p>
          <a:p>
            <a:pPr marL="355600" marR="6350" indent="-342900">
              <a:lnSpc>
                <a:spcPct val="100000"/>
              </a:lnSpc>
              <a:spcBef>
                <a:spcPts val="80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Свои</a:t>
            </a:r>
            <a:r>
              <a:rPr sz="1800" spc="8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идеи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излагают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дневниках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8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манифестах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часто</a:t>
            </a:r>
            <a:r>
              <a:rPr sz="1800" spc="9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делятся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ими</a:t>
            </a:r>
            <a:r>
              <a:rPr sz="1800" spc="8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434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соц.сетях</a:t>
            </a:r>
            <a:endParaRPr sz="1800">
              <a:latin typeface="Franklin Gothic Medium"/>
              <a:cs typeface="Franklin Gothic Medium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Стремятся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55" dirty="0">
                <a:latin typeface="Franklin Gothic Medium"/>
                <a:cs typeface="Franklin Gothic Medium"/>
              </a:rPr>
              <a:t>к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5" dirty="0">
                <a:latin typeface="Franklin Gothic Medium"/>
                <a:cs typeface="Franklin Gothic Medium"/>
              </a:rPr>
              <a:t>славе</a:t>
            </a:r>
            <a:r>
              <a:rPr sz="1800" spc="5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—</a:t>
            </a:r>
            <a:r>
              <a:rPr sz="1800" spc="4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пусть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даже</a:t>
            </a:r>
            <a:r>
              <a:rPr sz="1800" spc="8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дурной</a:t>
            </a:r>
            <a:r>
              <a:rPr sz="1800" spc="9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—</a:t>
            </a:r>
            <a:r>
              <a:rPr sz="1800" spc="4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мечтают</a:t>
            </a:r>
            <a:r>
              <a:rPr sz="1800" spc="9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испытать </a:t>
            </a:r>
            <a:r>
              <a:rPr sz="1800" spc="-434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захватывающее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чувство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контроля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доминирования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Им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кажется,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что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альтернативы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насилию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нет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-"/>
              <a:tabLst>
                <a:tab pos="354965" algn="l"/>
                <a:tab pos="355600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Планируя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атаку,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они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делают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вполне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конкретные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шаги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9194" y="5698642"/>
            <a:ext cx="437515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0515" algn="r">
              <a:lnSpc>
                <a:spcPct val="100000"/>
              </a:lnSpc>
              <a:spcBef>
                <a:spcPts val="100"/>
              </a:spcBef>
            </a:pPr>
            <a:r>
              <a:rPr sz="1400" i="1" spc="-10" dirty="0">
                <a:latin typeface="Franklin Gothic Medium"/>
                <a:cs typeface="Franklin Gothic Medium"/>
              </a:rPr>
              <a:t>Виктимиза</a:t>
            </a:r>
            <a:r>
              <a:rPr sz="1400" b="1" i="1" spc="-10" dirty="0">
                <a:latin typeface="Arial"/>
                <a:cs typeface="Arial"/>
              </a:rPr>
              <a:t>́</a:t>
            </a:r>
            <a:r>
              <a:rPr sz="1400" i="1" spc="-10" dirty="0">
                <a:latin typeface="Franklin Gothic Medium"/>
                <a:cs typeface="Franklin Gothic Medium"/>
              </a:rPr>
              <a:t>ция </a:t>
            </a:r>
            <a:r>
              <a:rPr sz="1400" i="1" spc="-20" dirty="0">
                <a:latin typeface="Franklin Gothic Medium"/>
                <a:cs typeface="Franklin Gothic Medium"/>
              </a:rPr>
              <a:t>(лат. </a:t>
            </a:r>
            <a:r>
              <a:rPr sz="1400" i="1" spc="-25" dirty="0">
                <a:latin typeface="Franklin Gothic Medium"/>
                <a:cs typeface="Franklin Gothic Medium"/>
              </a:rPr>
              <a:t>victima </a:t>
            </a:r>
            <a:r>
              <a:rPr sz="1400" i="1" dirty="0">
                <a:latin typeface="Franklin Gothic Medium"/>
                <a:cs typeface="Franklin Gothic Medium"/>
              </a:rPr>
              <a:t>— </a:t>
            </a:r>
            <a:r>
              <a:rPr sz="1400" i="1" spc="-15" dirty="0">
                <a:latin typeface="Franklin Gothic Medium"/>
                <a:cs typeface="Franklin Gothic Medium"/>
              </a:rPr>
              <a:t>жертва) </a:t>
            </a:r>
            <a:r>
              <a:rPr sz="1400" i="1" dirty="0">
                <a:latin typeface="Franklin Gothic Medium"/>
                <a:cs typeface="Franklin Gothic Medium"/>
              </a:rPr>
              <a:t>— </a:t>
            </a:r>
            <a:r>
              <a:rPr sz="1400" i="1" spc="-5" dirty="0">
                <a:latin typeface="Franklin Gothic Medium"/>
                <a:cs typeface="Franklin Gothic Medium"/>
              </a:rPr>
              <a:t>процесс </a:t>
            </a:r>
            <a:r>
              <a:rPr sz="1400" i="1" spc="-10" dirty="0">
                <a:latin typeface="Franklin Gothic Medium"/>
                <a:cs typeface="Franklin Gothic Medium"/>
              </a:rPr>
              <a:t>или </a:t>
            </a:r>
            <a:r>
              <a:rPr sz="1400" i="1" spc="-335" dirty="0">
                <a:latin typeface="Franklin Gothic Medium"/>
                <a:cs typeface="Franklin Gothic Medium"/>
              </a:rPr>
              <a:t> </a:t>
            </a:r>
            <a:r>
              <a:rPr sz="1400" i="1" spc="-15" dirty="0">
                <a:latin typeface="Franklin Gothic Medium"/>
                <a:cs typeface="Franklin Gothic Medium"/>
              </a:rPr>
              <a:t>конечный</a:t>
            </a:r>
            <a:r>
              <a:rPr sz="1400" i="1" spc="-25" dirty="0">
                <a:latin typeface="Franklin Gothic Medium"/>
                <a:cs typeface="Franklin Gothic Medium"/>
              </a:rPr>
              <a:t> результат</a:t>
            </a:r>
            <a:r>
              <a:rPr sz="1400" i="1" spc="-45" dirty="0">
                <a:latin typeface="Franklin Gothic Medium"/>
                <a:cs typeface="Franklin Gothic Medium"/>
              </a:rPr>
              <a:t> </a:t>
            </a:r>
            <a:r>
              <a:rPr sz="1400" i="1" dirty="0">
                <a:latin typeface="Franklin Gothic Medium"/>
                <a:cs typeface="Franklin Gothic Medium"/>
              </a:rPr>
              <a:t>превращения</a:t>
            </a:r>
            <a:r>
              <a:rPr sz="1400" i="1" spc="-45" dirty="0">
                <a:latin typeface="Franklin Gothic Medium"/>
                <a:cs typeface="Franklin Gothic Medium"/>
              </a:rPr>
              <a:t> </a:t>
            </a:r>
            <a:r>
              <a:rPr sz="1400" i="1" spc="5" dirty="0">
                <a:latin typeface="Franklin Gothic Medium"/>
                <a:cs typeface="Franklin Gothic Medium"/>
              </a:rPr>
              <a:t>в</a:t>
            </a:r>
            <a:r>
              <a:rPr sz="1400" i="1" spc="-5" dirty="0">
                <a:latin typeface="Franklin Gothic Medium"/>
                <a:cs typeface="Franklin Gothic Medium"/>
              </a:rPr>
              <a:t> </a:t>
            </a:r>
            <a:r>
              <a:rPr sz="1400" i="1" spc="-35" dirty="0">
                <a:latin typeface="Franklin Gothic Medium"/>
                <a:cs typeface="Franklin Gothic Medium"/>
              </a:rPr>
              <a:t>жертву</a:t>
            </a:r>
            <a:r>
              <a:rPr sz="1400" i="1" spc="-30" dirty="0">
                <a:latin typeface="Franklin Gothic Medium"/>
                <a:cs typeface="Franklin Gothic Medium"/>
              </a:rPr>
              <a:t> </a:t>
            </a:r>
            <a:r>
              <a:rPr sz="1400" i="1" spc="-5" dirty="0">
                <a:latin typeface="Franklin Gothic Medium"/>
                <a:cs typeface="Franklin Gothic Medium"/>
              </a:rPr>
              <a:t>преступного</a:t>
            </a:r>
            <a:endParaRPr sz="1400">
              <a:latin typeface="Franklin Gothic Medium"/>
              <a:cs typeface="Franklin Gothic Medium"/>
            </a:endParaRPr>
          </a:p>
          <a:p>
            <a:pPr marR="44450" algn="r">
              <a:lnSpc>
                <a:spcPct val="100000"/>
              </a:lnSpc>
              <a:spcBef>
                <a:spcPts val="5"/>
              </a:spcBef>
            </a:pPr>
            <a:r>
              <a:rPr sz="1400" i="1" spc="-10" dirty="0">
                <a:latin typeface="Franklin Gothic Medium"/>
                <a:cs typeface="Franklin Gothic Medium"/>
              </a:rPr>
              <a:t>посягательства</a:t>
            </a:r>
            <a:endParaRPr sz="1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42735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ХАРАКТЕРНЫЕ</a:t>
            </a:r>
            <a:r>
              <a:rPr spc="-65" dirty="0"/>
              <a:t> </a:t>
            </a:r>
            <a:r>
              <a:rPr spc="-10" dirty="0"/>
              <a:t>ИНТЕРЕСЫ: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4339" y="906401"/>
            <a:ext cx="7365365" cy="2555240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894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проявляет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интересы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55" dirty="0">
                <a:latin typeface="Franklin Gothic Medium"/>
                <a:cs typeface="Franklin Gothic Medium"/>
              </a:rPr>
              <a:t>к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массовым </a:t>
            </a:r>
            <a:r>
              <a:rPr sz="1800" spc="-35" dirty="0">
                <a:latin typeface="Franklin Gothic Medium"/>
                <a:cs typeface="Franklin Gothic Medium"/>
              </a:rPr>
              <a:t>убийствам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убийцам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признается</a:t>
            </a:r>
            <a:r>
              <a:rPr sz="1800" spc="2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любви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или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выражает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эмпатию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по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отношению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55" dirty="0">
                <a:latin typeface="Franklin Gothic Medium"/>
                <a:cs typeface="Franklin Gothic Medium"/>
              </a:rPr>
              <a:t>к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убийцам</a:t>
            </a:r>
            <a:endParaRPr sz="1800">
              <a:latin typeface="Franklin Gothic Medium"/>
              <a:cs typeface="Franklin Gothic Medium"/>
            </a:endParaRPr>
          </a:p>
          <a:p>
            <a:pPr marL="355600" marR="5080" indent="-343535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  <a:tab pos="356235" algn="l"/>
                <a:tab pos="1793875" algn="l"/>
                <a:tab pos="3269615" algn="l"/>
                <a:tab pos="3514725" algn="l"/>
                <a:tab pos="4673600" algn="l"/>
                <a:tab pos="4931410" algn="l"/>
                <a:tab pos="6614159" algn="l"/>
              </a:tabLst>
            </a:pPr>
            <a:r>
              <a:rPr sz="1800" spc="-45" dirty="0">
                <a:latin typeface="Franklin Gothic Medium"/>
                <a:cs typeface="Franklin Gothic Medium"/>
              </a:rPr>
              <a:t>ин</a:t>
            </a:r>
            <a:r>
              <a:rPr sz="1800" spc="-50" dirty="0">
                <a:latin typeface="Franklin Gothic Medium"/>
                <a:cs typeface="Franklin Gothic Medium"/>
              </a:rPr>
              <a:t>т</a:t>
            </a:r>
            <a:r>
              <a:rPr sz="1800" spc="-15" dirty="0">
                <a:latin typeface="Franklin Gothic Medium"/>
                <a:cs typeface="Franklin Gothic Medium"/>
              </a:rPr>
              <a:t>ерес</a:t>
            </a:r>
            <a:r>
              <a:rPr sz="1800" spc="-45" dirty="0">
                <a:latin typeface="Franklin Gothic Medium"/>
                <a:cs typeface="Franklin Gothic Medium"/>
              </a:rPr>
              <a:t>у</a:t>
            </a:r>
            <a:r>
              <a:rPr sz="1800" spc="-30" dirty="0">
                <a:latin typeface="Franklin Gothic Medium"/>
                <a:cs typeface="Franklin Gothic Medium"/>
              </a:rPr>
              <a:t>е</a:t>
            </a:r>
            <a:r>
              <a:rPr sz="1800" spc="-45" dirty="0">
                <a:latin typeface="Franklin Gothic Medium"/>
                <a:cs typeface="Franklin Gothic Medium"/>
              </a:rPr>
              <a:t>т</a:t>
            </a:r>
            <a:r>
              <a:rPr sz="1800" spc="-20" dirty="0">
                <a:latin typeface="Franklin Gothic Medium"/>
                <a:cs typeface="Franklin Gothic Medium"/>
              </a:rPr>
              <a:t>ся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65" dirty="0">
                <a:latin typeface="Franklin Gothic Medium"/>
                <a:cs typeface="Franklin Gothic Medium"/>
              </a:rPr>
              <a:t>м</a:t>
            </a:r>
            <a:r>
              <a:rPr sz="1800" spc="-55" dirty="0">
                <a:latin typeface="Franklin Gothic Medium"/>
                <a:cs typeface="Franklin Gothic Medium"/>
              </a:rPr>
              <a:t>а</a:t>
            </a:r>
            <a:r>
              <a:rPr sz="1800" spc="-65" dirty="0">
                <a:latin typeface="Franklin Gothic Medium"/>
                <a:cs typeface="Franklin Gothic Medium"/>
              </a:rPr>
              <a:t>т</a:t>
            </a:r>
            <a:r>
              <a:rPr sz="1800" spc="-15" dirty="0">
                <a:latin typeface="Franklin Gothic Medium"/>
                <a:cs typeface="Franklin Gothic Medium"/>
              </a:rPr>
              <a:t>ериал</a:t>
            </a:r>
            <a:r>
              <a:rPr sz="1800" spc="-25" dirty="0">
                <a:latin typeface="Franklin Gothic Medium"/>
                <a:cs typeface="Franklin Gothic Medium"/>
              </a:rPr>
              <a:t>а</a:t>
            </a:r>
            <a:r>
              <a:rPr sz="1800" spc="-65" dirty="0">
                <a:latin typeface="Franklin Gothic Medium"/>
                <a:cs typeface="Franklin Gothic Medium"/>
              </a:rPr>
              <a:t>м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dirty="0">
                <a:latin typeface="Franklin Gothic Medium"/>
                <a:cs typeface="Franklin Gothic Medium"/>
              </a:rPr>
              <a:t>	с	</a:t>
            </a:r>
            <a:r>
              <a:rPr sz="1800" spc="-70" dirty="0">
                <a:latin typeface="Franklin Gothic Medium"/>
                <a:cs typeface="Franklin Gothic Medium"/>
              </a:rPr>
              <a:t>к</a:t>
            </a:r>
            <a:r>
              <a:rPr sz="1800" spc="-30" dirty="0">
                <a:latin typeface="Franklin Gothic Medium"/>
                <a:cs typeface="Franklin Gothic Medium"/>
              </a:rPr>
              <a:t>он</a:t>
            </a:r>
            <a:r>
              <a:rPr sz="1800" spc="-50" dirty="0">
                <a:latin typeface="Franklin Gothic Medium"/>
                <a:cs typeface="Franklin Gothic Medium"/>
              </a:rPr>
              <a:t>т</a:t>
            </a:r>
            <a:r>
              <a:rPr sz="1800" spc="-30" dirty="0">
                <a:latin typeface="Franklin Gothic Medium"/>
                <a:cs typeface="Franklin Gothic Medium"/>
              </a:rPr>
              <a:t>ен</a:t>
            </a:r>
            <a:r>
              <a:rPr sz="1800" spc="-50" dirty="0">
                <a:latin typeface="Franklin Gothic Medium"/>
                <a:cs typeface="Franklin Gothic Medium"/>
              </a:rPr>
              <a:t>т</a:t>
            </a:r>
            <a:r>
              <a:rPr sz="1800" spc="-35" dirty="0">
                <a:latin typeface="Franklin Gothic Medium"/>
                <a:cs typeface="Franklin Gothic Medium"/>
              </a:rPr>
              <a:t>ом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0" dirty="0">
                <a:latin typeface="Franklin Gothic Medium"/>
                <a:cs typeface="Franklin Gothic Medium"/>
              </a:rPr>
              <a:t>о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10" dirty="0">
                <a:latin typeface="Franklin Gothic Medium"/>
                <a:cs typeface="Franklin Gothic Medium"/>
              </a:rPr>
              <a:t>с</a:t>
            </a:r>
            <a:r>
              <a:rPr sz="1800" spc="-35" dirty="0">
                <a:latin typeface="Franklin Gothic Medium"/>
                <a:cs typeface="Franklin Gothic Medium"/>
              </a:rPr>
              <a:t>а</a:t>
            </a:r>
            <a:r>
              <a:rPr sz="1800" spc="-60" dirty="0">
                <a:latin typeface="Franklin Gothic Medium"/>
                <a:cs typeface="Franklin Gothic Medium"/>
              </a:rPr>
              <a:t>м</a:t>
            </a:r>
            <a:r>
              <a:rPr sz="1800" spc="-45" dirty="0">
                <a:latin typeface="Franklin Gothic Medium"/>
                <a:cs typeface="Franklin Gothic Medium"/>
              </a:rPr>
              <a:t>о</a:t>
            </a:r>
            <a:r>
              <a:rPr sz="1800" spc="-40" dirty="0">
                <a:latin typeface="Franklin Gothic Medium"/>
                <a:cs typeface="Franklin Gothic Medium"/>
              </a:rPr>
              <a:t>у</a:t>
            </a:r>
            <a:r>
              <a:rPr sz="1800" spc="-50" dirty="0">
                <a:latin typeface="Franklin Gothic Medium"/>
                <a:cs typeface="Franklin Gothic Medium"/>
              </a:rPr>
              <a:t>б</a:t>
            </a:r>
            <a:r>
              <a:rPr sz="1800" spc="-30" dirty="0">
                <a:latin typeface="Franklin Gothic Medium"/>
                <a:cs typeface="Franklin Gothic Medium"/>
              </a:rPr>
              <a:t>ий</a:t>
            </a:r>
            <a:r>
              <a:rPr sz="1800" spc="-20" dirty="0">
                <a:latin typeface="Franklin Gothic Medium"/>
                <a:cs typeface="Franklin Gothic Medium"/>
              </a:rPr>
              <a:t>с</a:t>
            </a:r>
            <a:r>
              <a:rPr sz="1800" spc="-25" dirty="0">
                <a:latin typeface="Franklin Gothic Medium"/>
                <a:cs typeface="Franklin Gothic Medium"/>
              </a:rPr>
              <a:t>тв</a:t>
            </a:r>
            <a:r>
              <a:rPr sz="1800" spc="-15" dirty="0">
                <a:latin typeface="Franklin Gothic Medium"/>
                <a:cs typeface="Franklin Gothic Medium"/>
              </a:rPr>
              <a:t>ах,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55" dirty="0">
                <a:latin typeface="Franklin Gothic Medium"/>
                <a:cs typeface="Franklin Gothic Medium"/>
              </a:rPr>
              <a:t>пы</a:t>
            </a:r>
            <a:r>
              <a:rPr sz="1800" spc="-40" dirty="0">
                <a:latin typeface="Franklin Gothic Medium"/>
                <a:cs typeface="Franklin Gothic Medium"/>
              </a:rPr>
              <a:t>т</a:t>
            </a:r>
            <a:r>
              <a:rPr sz="1800" spc="-45" dirty="0">
                <a:latin typeface="Franklin Gothic Medium"/>
                <a:cs typeface="Franklin Gothic Medium"/>
              </a:rPr>
              <a:t>к</a:t>
            </a:r>
            <a:r>
              <a:rPr sz="1800" spc="-15" dirty="0">
                <a:latin typeface="Franklin Gothic Medium"/>
                <a:cs typeface="Franklin Gothic Medium"/>
              </a:rPr>
              <a:t>ах,  живодерстве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оправдывает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убийства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лиц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их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совершивших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выражает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мысли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о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превосходстве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данной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категории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граждан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  <a:tab pos="356235" algn="l"/>
                <a:tab pos="1564005" algn="l"/>
                <a:tab pos="2807970" algn="l"/>
                <a:tab pos="3138805" algn="l"/>
                <a:tab pos="4631055" algn="l"/>
                <a:tab pos="5795010" algn="l"/>
                <a:tab pos="6673215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выража</a:t>
            </a:r>
            <a:r>
              <a:rPr sz="1800" spc="-35" dirty="0">
                <a:latin typeface="Franklin Gothic Medium"/>
                <a:cs typeface="Franklin Gothic Medium"/>
              </a:rPr>
              <a:t>е</a:t>
            </a:r>
            <a:r>
              <a:rPr sz="1800" spc="-40" dirty="0">
                <a:latin typeface="Franklin Gothic Medium"/>
                <a:cs typeface="Franklin Gothic Medium"/>
              </a:rPr>
              <a:t>т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5" dirty="0">
                <a:latin typeface="Franklin Gothic Medium"/>
                <a:cs typeface="Franklin Gothic Medium"/>
              </a:rPr>
              <a:t>не</a:t>
            </a:r>
            <a:r>
              <a:rPr sz="1800" spc="-30" dirty="0">
                <a:latin typeface="Franklin Gothic Medium"/>
                <a:cs typeface="Franklin Gothic Medium"/>
              </a:rPr>
              <a:t>н</a:t>
            </a:r>
            <a:r>
              <a:rPr sz="1800" spc="-25" dirty="0">
                <a:latin typeface="Franklin Gothic Medium"/>
                <a:cs typeface="Franklin Gothic Medium"/>
              </a:rPr>
              <a:t>авис</a:t>
            </a:r>
            <a:r>
              <a:rPr sz="1800" spc="-15" dirty="0">
                <a:latin typeface="Franklin Gothic Medium"/>
                <a:cs typeface="Franklin Gothic Medium"/>
              </a:rPr>
              <a:t>т</a:t>
            </a:r>
            <a:r>
              <a:rPr sz="1800" spc="-45" dirty="0">
                <a:latin typeface="Franklin Gothic Medium"/>
                <a:cs typeface="Franklin Gothic Medium"/>
              </a:rPr>
              <a:t>ь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55" dirty="0">
                <a:latin typeface="Franklin Gothic Medium"/>
                <a:cs typeface="Franklin Gothic Medium"/>
              </a:rPr>
              <a:t>к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70" dirty="0">
                <a:latin typeface="Franklin Gothic Medium"/>
                <a:cs typeface="Franklin Gothic Medium"/>
              </a:rPr>
              <a:t>к</a:t>
            </a:r>
            <a:r>
              <a:rPr sz="1800" spc="-35" dirty="0">
                <a:latin typeface="Franklin Gothic Medium"/>
                <a:cs typeface="Franklin Gothic Medium"/>
              </a:rPr>
              <a:t>о</a:t>
            </a:r>
            <a:r>
              <a:rPr sz="1800" spc="-30" dirty="0">
                <a:latin typeface="Franklin Gothic Medium"/>
                <a:cs typeface="Franklin Gothic Medium"/>
              </a:rPr>
              <a:t>нкр</a:t>
            </a:r>
            <a:r>
              <a:rPr sz="1800" spc="-35" dirty="0">
                <a:latin typeface="Franklin Gothic Medium"/>
                <a:cs typeface="Franklin Gothic Medium"/>
              </a:rPr>
              <a:t>е</a:t>
            </a:r>
            <a:r>
              <a:rPr sz="1800" spc="-30" dirty="0">
                <a:latin typeface="Franklin Gothic Medium"/>
                <a:cs typeface="Franklin Gothic Medium"/>
              </a:rPr>
              <a:t>тно</a:t>
            </a:r>
            <a:r>
              <a:rPr sz="1800" spc="-55" dirty="0">
                <a:latin typeface="Franklin Gothic Medium"/>
                <a:cs typeface="Franklin Gothic Medium"/>
              </a:rPr>
              <a:t>м</a:t>
            </a:r>
            <a:r>
              <a:rPr sz="1800" spc="-50" dirty="0">
                <a:latin typeface="Franklin Gothic Medium"/>
                <a:cs typeface="Franklin Gothic Medium"/>
              </a:rPr>
              <a:t>у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5" dirty="0">
                <a:latin typeface="Franklin Gothic Medium"/>
                <a:cs typeface="Franklin Gothic Medium"/>
              </a:rPr>
              <a:t>ч</a:t>
            </a:r>
            <a:r>
              <a:rPr sz="1800" spc="-20" dirty="0">
                <a:latin typeface="Franklin Gothic Medium"/>
                <a:cs typeface="Franklin Gothic Medium"/>
              </a:rPr>
              <a:t>е</a:t>
            </a:r>
            <a:r>
              <a:rPr sz="1800" spc="-15" dirty="0">
                <a:latin typeface="Franklin Gothic Medium"/>
                <a:cs typeface="Franklin Gothic Medium"/>
              </a:rPr>
              <a:t>ло</a:t>
            </a:r>
            <a:r>
              <a:rPr sz="1800" spc="-10" dirty="0">
                <a:latin typeface="Franklin Gothic Medium"/>
                <a:cs typeface="Franklin Gothic Medium"/>
              </a:rPr>
              <a:t>в</a:t>
            </a:r>
            <a:r>
              <a:rPr sz="1800" spc="-40" dirty="0">
                <a:latin typeface="Franklin Gothic Medium"/>
                <a:cs typeface="Franklin Gothic Medium"/>
              </a:rPr>
              <a:t>ек</a:t>
            </a:r>
            <a:r>
              <a:rPr sz="1800" spc="-125" dirty="0">
                <a:latin typeface="Franklin Gothic Medium"/>
                <a:cs typeface="Franklin Gothic Medium"/>
              </a:rPr>
              <a:t>у</a:t>
            </a:r>
            <a:r>
              <a:rPr sz="1800" spc="15" dirty="0">
                <a:latin typeface="Franklin Gothic Medium"/>
                <a:cs typeface="Franklin Gothic Medium"/>
              </a:rPr>
              <a:t>,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5" dirty="0">
                <a:latin typeface="Franklin Gothic Medium"/>
                <a:cs typeface="Franklin Gothic Medium"/>
              </a:rPr>
              <a:t>г</a:t>
            </a:r>
            <a:r>
              <a:rPr sz="1800" spc="-35" dirty="0">
                <a:latin typeface="Franklin Gothic Medium"/>
                <a:cs typeface="Franklin Gothic Medium"/>
              </a:rPr>
              <a:t>руп</a:t>
            </a:r>
            <a:r>
              <a:rPr sz="1800" spc="-25" dirty="0">
                <a:latin typeface="Franklin Gothic Medium"/>
                <a:cs typeface="Franklin Gothic Medium"/>
              </a:rPr>
              <a:t>п</a:t>
            </a:r>
            <a:r>
              <a:rPr sz="1800" spc="-10" dirty="0">
                <a:latin typeface="Franklin Gothic Medium"/>
                <a:cs typeface="Franklin Gothic Medium"/>
              </a:rPr>
              <a:t>е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5" dirty="0">
                <a:latin typeface="Franklin Gothic Medium"/>
                <a:cs typeface="Franklin Gothic Medium"/>
              </a:rPr>
              <a:t>лю</a:t>
            </a:r>
            <a:r>
              <a:rPr sz="1800" spc="-20" dirty="0">
                <a:latin typeface="Franklin Gothic Medium"/>
                <a:cs typeface="Franklin Gothic Medium"/>
              </a:rPr>
              <a:t>д</a:t>
            </a:r>
            <a:r>
              <a:rPr sz="1800" spc="-10" dirty="0">
                <a:latin typeface="Franklin Gothic Medium"/>
                <a:cs typeface="Franklin Gothic Medium"/>
              </a:rPr>
              <a:t>ей,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4339" y="3334003"/>
            <a:ext cx="7364730" cy="142811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социальному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слою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45" dirty="0">
                <a:latin typeface="Franklin Gothic Medium"/>
                <a:cs typeface="Franklin Gothic Medium"/>
              </a:rPr>
              <a:t>открыто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выражают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восхищение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нацистами;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угрожает</a:t>
            </a:r>
            <a:r>
              <a:rPr sz="1800" spc="44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или</a:t>
            </a:r>
            <a:r>
              <a:rPr sz="1800" spc="44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выражает</a:t>
            </a:r>
            <a:r>
              <a:rPr sz="1800" spc="45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желание</a:t>
            </a:r>
            <a:r>
              <a:rPr sz="1800" spc="434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причинить</a:t>
            </a:r>
            <a:r>
              <a:rPr sz="1800" spc="42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вред</a:t>
            </a:r>
            <a:r>
              <a:rPr sz="1800" spc="44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здоровью</a:t>
            </a:r>
            <a:r>
              <a:rPr sz="1800" spc="44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другим</a:t>
            </a:r>
            <a:endParaRPr sz="1800">
              <a:latin typeface="Franklin Gothic Medium"/>
              <a:cs typeface="Franklin Gothic Medium"/>
            </a:endParaRPr>
          </a:p>
          <a:p>
            <a:pPr marL="355600">
              <a:lnSpc>
                <a:spcPct val="100000"/>
              </a:lnSpc>
            </a:pPr>
            <a:r>
              <a:rPr sz="1800" spc="-30" dirty="0">
                <a:latin typeface="Franklin Gothic Medium"/>
                <a:cs typeface="Franklin Gothic Medium"/>
              </a:rPr>
              <a:t>людям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32782" y="5627928"/>
            <a:ext cx="4185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Franklin Gothic Medium"/>
                <a:cs typeface="Franklin Gothic Medium"/>
              </a:rPr>
              <a:t>МАРКЕРЫ</a:t>
            </a:r>
            <a:r>
              <a:rPr sz="2800" spc="-60" dirty="0">
                <a:latin typeface="Franklin Gothic Medium"/>
                <a:cs typeface="Franklin Gothic Medium"/>
              </a:rPr>
              <a:t> </a:t>
            </a:r>
            <a:r>
              <a:rPr sz="2800" spc="-25" dirty="0">
                <a:latin typeface="Franklin Gothic Medium"/>
                <a:cs typeface="Franklin Gothic Medium"/>
              </a:rPr>
              <a:t>(ИНДИКАТОРЫ)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25234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ВНЕШНИЙ</a:t>
            </a:r>
            <a:r>
              <a:rPr spc="-45" dirty="0"/>
              <a:t> </a:t>
            </a:r>
            <a:r>
              <a:rPr spc="-10" dirty="0"/>
              <a:t>ВИД: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6576" y="1368044"/>
            <a:ext cx="73634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футболки</a:t>
            </a:r>
            <a:r>
              <a:rPr sz="1800" spc="45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45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толстовки</a:t>
            </a:r>
            <a:r>
              <a:rPr sz="1800" spc="43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43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надписями</a:t>
            </a:r>
            <a:r>
              <a:rPr sz="1800" spc="45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44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изображениями:</a:t>
            </a:r>
            <a:r>
              <a:rPr sz="1800" spc="45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«Ненависть»,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49476" y="1642364"/>
            <a:ext cx="70237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8865" algn="l"/>
                <a:tab pos="2383790" algn="l"/>
                <a:tab pos="3446779" algn="l"/>
                <a:tab pos="4769485" algn="l"/>
                <a:tab pos="6037580" algn="l"/>
              </a:tabLst>
            </a:pPr>
            <a:r>
              <a:rPr sz="1800" spc="-10" dirty="0">
                <a:latin typeface="Franklin Gothic Medium"/>
                <a:cs typeface="Franklin Gothic Medium"/>
              </a:rPr>
              <a:t>«Natural	Selection»,	</a:t>
            </a:r>
            <a:r>
              <a:rPr sz="1800" spc="-20" dirty="0">
                <a:latin typeface="Franklin Gothic Medium"/>
                <a:cs typeface="Franklin Gothic Medium"/>
              </a:rPr>
              <a:t>«Wrath»,	</a:t>
            </a:r>
            <a:r>
              <a:rPr sz="1800" spc="-5" dirty="0">
                <a:latin typeface="Franklin Gothic Medium"/>
                <a:cs typeface="Franklin Gothic Medium"/>
              </a:rPr>
              <a:t>«shouting»,	</a:t>
            </a:r>
            <a:r>
              <a:rPr sz="1800" spc="15" dirty="0">
                <a:latin typeface="Franklin Gothic Medium"/>
                <a:cs typeface="Franklin Gothic Medium"/>
              </a:rPr>
              <a:t>«KMFDM»,	</a:t>
            </a:r>
            <a:r>
              <a:rPr sz="1800" spc="-5" dirty="0">
                <a:latin typeface="Franklin Gothic Medium"/>
                <a:cs typeface="Franklin Gothic Medium"/>
              </a:rPr>
              <a:t>«А.С.А.В.»,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6576" y="1815846"/>
            <a:ext cx="7366634" cy="224980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890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«Нормальные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люди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бояться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меня»,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«Нечего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терять»,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«Оффник»;</a:t>
            </a:r>
            <a:endParaRPr sz="1800">
              <a:latin typeface="Franklin Gothic Medium"/>
              <a:cs typeface="Franklin Gothic Medium"/>
            </a:endParaRPr>
          </a:p>
          <a:p>
            <a:pPr marL="355600" marR="7620" indent="-342900" algn="just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подражание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25" dirty="0">
                <a:latin typeface="Franklin Gothic Medium"/>
                <a:cs typeface="Franklin Gothic Medium"/>
              </a:rPr>
              <a:t>верхней </a:t>
            </a:r>
            <a:r>
              <a:rPr sz="1800" spc="-20" dirty="0">
                <a:latin typeface="Franklin Gothic Medium"/>
                <a:cs typeface="Franklin Gothic Medium"/>
              </a:rPr>
              <a:t>одежде </a:t>
            </a:r>
            <a:r>
              <a:rPr sz="1800" spc="-45" dirty="0">
                <a:latin typeface="Franklin Gothic Medium"/>
                <a:cs typeface="Franklin Gothic Medium"/>
              </a:rPr>
              <a:t>школьным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стрелкам </a:t>
            </a:r>
            <a:r>
              <a:rPr sz="1800" spc="-40" dirty="0">
                <a:latin typeface="Franklin Gothic Medium"/>
                <a:cs typeface="Franklin Gothic Medium"/>
              </a:rPr>
              <a:t>Эрику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Харрису, 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Дилану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Клиболду,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Владиславу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Рослякову,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которые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носили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длинные 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плащи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берцы,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кожаные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перчатки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обрезными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пальцами;</a:t>
            </a:r>
            <a:endParaRPr sz="1800">
              <a:latin typeface="Franklin Gothic Medium"/>
              <a:cs typeface="Franklin Gothic Medium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татуировки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открытых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частях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тела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надписями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(или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записи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тетрадях,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парте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т.д.):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«Ненависть»,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«Natural</a:t>
            </a:r>
            <a:r>
              <a:rPr sz="1800" spc="41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Selection»,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«Wrath»,</a:t>
            </a:r>
            <a:endParaRPr sz="1800">
              <a:latin typeface="Franklin Gothic Medium"/>
              <a:cs typeface="Franklin Gothic Medium"/>
            </a:endParaRPr>
          </a:p>
          <a:p>
            <a:pPr marL="355600" algn="just">
              <a:lnSpc>
                <a:spcPct val="100000"/>
              </a:lnSpc>
            </a:pPr>
            <a:r>
              <a:rPr sz="1800" spc="-5" dirty="0">
                <a:latin typeface="Franklin Gothic Medium"/>
                <a:cs typeface="Franklin Gothic Medium"/>
              </a:rPr>
              <a:t>«shouting»,</a:t>
            </a:r>
            <a:r>
              <a:rPr sz="1800" spc="2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«Columbine»,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5" dirty="0">
                <a:latin typeface="Franklin Gothic Medium"/>
                <a:cs typeface="Franklin Gothic Medium"/>
              </a:rPr>
              <a:t>«20.04.1999»,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«17.10.2018»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т.д.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2782" y="5627928"/>
            <a:ext cx="4185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Franklin Gothic Medium"/>
                <a:cs typeface="Franklin Gothic Medium"/>
              </a:rPr>
              <a:t>МАРКЕРЫ</a:t>
            </a:r>
            <a:r>
              <a:rPr sz="2800" spc="-60" dirty="0">
                <a:latin typeface="Franklin Gothic Medium"/>
                <a:cs typeface="Franklin Gothic Medium"/>
              </a:rPr>
              <a:t> </a:t>
            </a:r>
            <a:r>
              <a:rPr sz="2800" spc="-25" dirty="0">
                <a:latin typeface="Franklin Gothic Medium"/>
                <a:cs typeface="Franklin Gothic Medium"/>
              </a:rPr>
              <a:t>(ИНДИКАТОРЫ)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39255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5" dirty="0"/>
              <a:t>ВЕРБАЛЬНЫЕ</a:t>
            </a:r>
            <a:r>
              <a:rPr spc="-65" dirty="0"/>
              <a:t> </a:t>
            </a:r>
            <a:r>
              <a:rPr spc="-10" dirty="0"/>
              <a:t>МАРКЕРЫ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6576" y="1151890"/>
            <a:ext cx="73628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indent="-4013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413384" algn="l"/>
                <a:tab pos="414020" algn="l"/>
                <a:tab pos="2032000" algn="l"/>
                <a:tab pos="3413125" algn="l"/>
                <a:tab pos="4807585" algn="l"/>
                <a:tab pos="6125845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колумбайнер,	</a:t>
            </a:r>
            <a:r>
              <a:rPr sz="1800" spc="-35" dirty="0">
                <a:latin typeface="Franklin Gothic Medium"/>
                <a:cs typeface="Franklin Gothic Medium"/>
              </a:rPr>
              <a:t>колумбайн,	</a:t>
            </a:r>
            <a:r>
              <a:rPr sz="1800" spc="-40" dirty="0">
                <a:latin typeface="Franklin Gothic Medium"/>
                <a:cs typeface="Franklin Gothic Medium"/>
              </a:rPr>
              <a:t>скулшутинг,	</a:t>
            </a:r>
            <a:r>
              <a:rPr sz="1800" spc="-30" dirty="0">
                <a:latin typeface="Franklin Gothic Medium"/>
                <a:cs typeface="Franklin Gothic Medium"/>
              </a:rPr>
              <a:t>скулшутер,	</a:t>
            </a:r>
            <a:r>
              <a:rPr sz="1800" spc="-15" dirty="0">
                <a:latin typeface="Franklin Gothic Medium"/>
                <a:cs typeface="Franklin Gothic Medium"/>
              </a:rPr>
              <a:t>«апрельские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576" y="1326063"/>
            <a:ext cx="7366000" cy="224917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algn="just">
              <a:lnSpc>
                <a:spcPct val="100000"/>
              </a:lnSpc>
              <a:spcBef>
                <a:spcPts val="885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мальчики»,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колумбина;</a:t>
            </a:r>
            <a:endParaRPr sz="1800">
              <a:latin typeface="Franklin Gothic Medium"/>
              <a:cs typeface="Franklin Gothic Medium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бойня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30" dirty="0">
                <a:latin typeface="Franklin Gothic Medium"/>
                <a:cs typeface="Franklin Gothic Medium"/>
              </a:rPr>
              <a:t>школе; </a:t>
            </a:r>
            <a:r>
              <a:rPr sz="1800" spc="-35" dirty="0">
                <a:latin typeface="Franklin Gothic Medium"/>
                <a:cs typeface="Franklin Gothic Medium"/>
              </a:rPr>
              <a:t>организуем </a:t>
            </a:r>
            <a:r>
              <a:rPr sz="1800" spc="-30" dirty="0">
                <a:latin typeface="Franklin Gothic Medium"/>
                <a:cs typeface="Franklin Gothic Medium"/>
              </a:rPr>
              <a:t>бойню; </a:t>
            </a:r>
            <a:r>
              <a:rPr sz="1800" spc="-45" dirty="0">
                <a:latin typeface="Franklin Gothic Medium"/>
                <a:cs typeface="Franklin Gothic Medium"/>
              </a:rPr>
              <a:t>будем </a:t>
            </a:r>
            <a:r>
              <a:rPr sz="1800" spc="-40" dirty="0">
                <a:latin typeface="Franklin Gothic Medium"/>
                <a:cs typeface="Franklin Gothic Medium"/>
              </a:rPr>
              <a:t>брать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30" dirty="0">
                <a:latin typeface="Franklin Gothic Medium"/>
                <a:cs typeface="Franklin Gothic Medium"/>
              </a:rPr>
              <a:t>заложники; </a:t>
            </a:r>
            <a:r>
              <a:rPr sz="1800" spc="-45" dirty="0">
                <a:latin typeface="Franklin Gothic Medium"/>
                <a:cs typeface="Franklin Gothic Medium"/>
              </a:rPr>
              <a:t>будет 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кровища; </a:t>
            </a:r>
            <a:r>
              <a:rPr sz="1800" spc="-45" dirty="0">
                <a:latin typeface="Franklin Gothic Medium"/>
                <a:cs typeface="Franklin Gothic Medium"/>
              </a:rPr>
              <a:t>будем </a:t>
            </a:r>
            <a:r>
              <a:rPr sz="1800" spc="-40" dirty="0">
                <a:latin typeface="Franklin Gothic Medium"/>
                <a:cs typeface="Franklin Gothic Medium"/>
              </a:rPr>
              <a:t>как </a:t>
            </a:r>
            <a:r>
              <a:rPr sz="1800" spc="-20" dirty="0">
                <a:latin typeface="Franklin Gothic Medium"/>
                <a:cs typeface="Franklin Gothic Medium"/>
              </a:rPr>
              <a:t>дилан </a:t>
            </a:r>
            <a:r>
              <a:rPr sz="1800" spc="-35" dirty="0">
                <a:latin typeface="Franklin Gothic Medium"/>
                <a:cs typeface="Franklin Gothic Medium"/>
              </a:rPr>
              <a:t>и </a:t>
            </a:r>
            <a:r>
              <a:rPr sz="1800" spc="-30" dirty="0">
                <a:latin typeface="Franklin Gothic Medium"/>
                <a:cs typeface="Franklin Gothic Medium"/>
              </a:rPr>
              <a:t>эрик; </a:t>
            </a:r>
            <a:r>
              <a:rPr sz="1800" spc="-55" dirty="0">
                <a:latin typeface="Franklin Gothic Medium"/>
                <a:cs typeface="Franklin Gothic Medium"/>
              </a:rPr>
              <a:t>буду </a:t>
            </a:r>
            <a:r>
              <a:rPr sz="1800" spc="-40" dirty="0">
                <a:latin typeface="Franklin Gothic Medium"/>
                <a:cs typeface="Franklin Gothic Medium"/>
              </a:rPr>
              <a:t>как </a:t>
            </a:r>
            <a:r>
              <a:rPr sz="1800" spc="-20" dirty="0">
                <a:latin typeface="Franklin Gothic Medium"/>
                <a:cs typeface="Franklin Gothic Medium"/>
              </a:rPr>
              <a:t>пивнев; </a:t>
            </a:r>
            <a:r>
              <a:rPr sz="1800" spc="-55" dirty="0">
                <a:latin typeface="Franklin Gothic Medium"/>
                <a:cs typeface="Franklin Gothic Medium"/>
              </a:rPr>
              <a:t>буду </a:t>
            </a:r>
            <a:r>
              <a:rPr sz="1800" spc="-40" dirty="0">
                <a:latin typeface="Franklin Gothic Medium"/>
                <a:cs typeface="Franklin Gothic Medium"/>
              </a:rPr>
              <a:t>как </a:t>
            </a:r>
            <a:r>
              <a:rPr sz="1800" spc="-20" dirty="0">
                <a:latin typeface="Franklin Gothic Medium"/>
                <a:cs typeface="Franklin Gothic Medium"/>
              </a:rPr>
              <a:t>росляков; 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55" dirty="0">
                <a:latin typeface="Franklin Gothic Medium"/>
                <a:cs typeface="Franklin Gothic Medium"/>
              </a:rPr>
              <a:t>буду </a:t>
            </a:r>
            <a:r>
              <a:rPr sz="1800" spc="-20" dirty="0">
                <a:latin typeface="Franklin Gothic Medium"/>
                <a:cs typeface="Franklin Gothic Medium"/>
              </a:rPr>
              <a:t>стрелять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20" dirty="0">
                <a:latin typeface="Franklin Gothic Medium"/>
                <a:cs typeface="Franklin Gothic Medium"/>
              </a:rPr>
              <a:t>одноклассника; </a:t>
            </a:r>
            <a:r>
              <a:rPr sz="1800" spc="-50" dirty="0">
                <a:latin typeface="Franklin Gothic Medium"/>
                <a:cs typeface="Franklin Gothic Medium"/>
              </a:rPr>
              <a:t>вышибу </a:t>
            </a:r>
            <a:r>
              <a:rPr sz="1800" spc="-40" dirty="0">
                <a:latin typeface="Franklin Gothic Medium"/>
                <a:cs typeface="Franklin Gothic Medium"/>
              </a:rPr>
              <a:t>мозги </a:t>
            </a:r>
            <a:r>
              <a:rPr sz="1800" spc="-25" dirty="0">
                <a:latin typeface="Franklin Gothic Medium"/>
                <a:cs typeface="Franklin Gothic Medium"/>
              </a:rPr>
              <a:t>училке; давай </a:t>
            </a:r>
            <a:r>
              <a:rPr sz="1800" spc="-20" dirty="0">
                <a:latin typeface="Franklin Gothic Medium"/>
                <a:cs typeface="Franklin Gothic Medium"/>
              </a:rPr>
              <a:t>нападем; 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давай </a:t>
            </a:r>
            <a:r>
              <a:rPr sz="1800" spc="-15" dirty="0">
                <a:latin typeface="Franklin Gothic Medium"/>
                <a:cs typeface="Franklin Gothic Medium"/>
              </a:rPr>
              <a:t>расстреляем; </a:t>
            </a:r>
            <a:r>
              <a:rPr sz="1800" spc="-40" dirty="0">
                <a:latin typeface="Franklin Gothic Medium"/>
                <a:cs typeface="Franklin Gothic Medium"/>
              </a:rPr>
              <a:t>захвачу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40" dirty="0">
                <a:latin typeface="Franklin Gothic Medium"/>
                <a:cs typeface="Franklin Gothic Medium"/>
              </a:rPr>
              <a:t>школу </a:t>
            </a:r>
            <a:r>
              <a:rPr sz="1800" spc="-25" dirty="0">
                <a:latin typeface="Franklin Gothic Medium"/>
                <a:cs typeface="Franklin Gothic Medium"/>
              </a:rPr>
              <a:t>оружие; массовые </a:t>
            </a:r>
            <a:r>
              <a:rPr sz="1800" spc="-20" dirty="0">
                <a:latin typeface="Franklin Gothic Medium"/>
                <a:cs typeface="Franklin Gothic Medium"/>
              </a:rPr>
              <a:t>расстрелы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школе,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не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приходи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завтра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школу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т.д.;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 algn="just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5600" algn="l"/>
              </a:tabLst>
            </a:pPr>
            <a:r>
              <a:rPr sz="1800" spc="-45" dirty="0">
                <a:latin typeface="Franklin Gothic Medium"/>
                <a:cs typeface="Franklin Gothic Medium"/>
              </a:rPr>
              <a:t>упоминают</a:t>
            </a:r>
            <a:r>
              <a:rPr sz="1800" spc="9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имена</a:t>
            </a:r>
            <a:r>
              <a:rPr sz="1800" spc="7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ключевых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фигур,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совершивших</a:t>
            </a:r>
            <a:r>
              <a:rPr sz="1800" spc="90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акции</a:t>
            </a:r>
            <a:r>
              <a:rPr sz="1800" spc="9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скулшутинга: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9476" y="3549777"/>
            <a:ext cx="702055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675005" algn="l"/>
                <a:tab pos="1621790" algn="l"/>
                <a:tab pos="2402205" algn="l"/>
                <a:tab pos="3448050" algn="l"/>
                <a:tab pos="4229735" algn="l"/>
                <a:tab pos="4824095" algn="l"/>
                <a:tab pos="6037580" algn="l"/>
              </a:tabLst>
            </a:pPr>
            <a:r>
              <a:rPr sz="1800" spc="-40" dirty="0">
                <a:latin typeface="Franklin Gothic Medium"/>
                <a:cs typeface="Franklin Gothic Medium"/>
              </a:rPr>
              <a:t>Эрик	Ха</a:t>
            </a:r>
            <a:r>
              <a:rPr sz="1800" spc="-50" dirty="0">
                <a:latin typeface="Franklin Gothic Medium"/>
                <a:cs typeface="Franklin Gothic Medium"/>
              </a:rPr>
              <a:t>р</a:t>
            </a:r>
            <a:r>
              <a:rPr sz="1800" spc="-15" dirty="0">
                <a:latin typeface="Franklin Gothic Medium"/>
                <a:cs typeface="Franklin Gothic Medium"/>
              </a:rPr>
              <a:t>рис</a:t>
            </a:r>
            <a:r>
              <a:rPr sz="1800" spc="-5" dirty="0">
                <a:latin typeface="Franklin Gothic Medium"/>
                <a:cs typeface="Franklin Gothic Medium"/>
              </a:rPr>
              <a:t>,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5" dirty="0">
                <a:latin typeface="Franklin Gothic Medium"/>
                <a:cs typeface="Franklin Gothic Medium"/>
              </a:rPr>
              <a:t>Ди</a:t>
            </a:r>
            <a:r>
              <a:rPr sz="1800" dirty="0">
                <a:latin typeface="Franklin Gothic Medium"/>
                <a:cs typeface="Franklin Gothic Medium"/>
              </a:rPr>
              <a:t>л</a:t>
            </a:r>
            <a:r>
              <a:rPr sz="1800" spc="-25" dirty="0">
                <a:latin typeface="Franklin Gothic Medium"/>
                <a:cs typeface="Franklin Gothic Medium"/>
              </a:rPr>
              <a:t>ан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Кли</a:t>
            </a:r>
            <a:r>
              <a:rPr sz="1800" spc="-25" dirty="0">
                <a:latin typeface="Franklin Gothic Medium"/>
                <a:cs typeface="Franklin Gothic Medium"/>
              </a:rPr>
              <a:t>б</a:t>
            </a:r>
            <a:r>
              <a:rPr sz="1800" spc="-35" dirty="0">
                <a:latin typeface="Franklin Gothic Medium"/>
                <a:cs typeface="Franklin Gothic Medium"/>
              </a:rPr>
              <a:t>о</a:t>
            </a:r>
            <a:r>
              <a:rPr sz="1800" spc="-5" dirty="0">
                <a:latin typeface="Franklin Gothic Medium"/>
                <a:cs typeface="Franklin Gothic Medium"/>
              </a:rPr>
              <a:t>л</a:t>
            </a:r>
            <a:r>
              <a:rPr sz="1800" spc="5" dirty="0">
                <a:latin typeface="Franklin Gothic Medium"/>
                <a:cs typeface="Franklin Gothic Medium"/>
              </a:rPr>
              <a:t>д</a:t>
            </a:r>
            <a:r>
              <a:rPr sz="1800" spc="15" dirty="0">
                <a:latin typeface="Franklin Gothic Medium"/>
                <a:cs typeface="Franklin Gothic Medium"/>
              </a:rPr>
              <a:t>,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5" dirty="0">
                <a:latin typeface="Franklin Gothic Medium"/>
                <a:cs typeface="Franklin Gothic Medium"/>
              </a:rPr>
              <a:t>Ди</a:t>
            </a:r>
            <a:r>
              <a:rPr sz="1800" dirty="0">
                <a:latin typeface="Franklin Gothic Medium"/>
                <a:cs typeface="Franklin Gothic Medium"/>
              </a:rPr>
              <a:t>л</a:t>
            </a:r>
            <a:r>
              <a:rPr sz="1800" spc="-25" dirty="0">
                <a:latin typeface="Franklin Gothic Medium"/>
                <a:cs typeface="Franklin Gothic Medium"/>
              </a:rPr>
              <a:t>ан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90" dirty="0">
                <a:latin typeface="Franklin Gothic Medium"/>
                <a:cs typeface="Franklin Gothic Medium"/>
              </a:rPr>
              <a:t>Р</a:t>
            </a:r>
            <a:r>
              <a:rPr sz="1800" spc="-80" dirty="0">
                <a:latin typeface="Franklin Gothic Medium"/>
                <a:cs typeface="Franklin Gothic Medium"/>
              </a:rPr>
              <a:t>у</a:t>
            </a:r>
            <a:r>
              <a:rPr sz="1800" spc="-65" dirty="0">
                <a:latin typeface="Franklin Gothic Medium"/>
                <a:cs typeface="Franklin Gothic Medium"/>
              </a:rPr>
              <a:t>ф</a:t>
            </a:r>
            <a:r>
              <a:rPr sz="1800" spc="15" dirty="0">
                <a:latin typeface="Franklin Gothic Medium"/>
                <a:cs typeface="Franklin Gothic Medium"/>
              </a:rPr>
              <a:t>,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В</a:t>
            </a:r>
            <a:r>
              <a:rPr sz="1800" spc="-20" dirty="0">
                <a:latin typeface="Franklin Gothic Medium"/>
                <a:cs typeface="Franklin Gothic Medium"/>
              </a:rPr>
              <a:t>лад</a:t>
            </a:r>
            <a:r>
              <a:rPr sz="1800" spc="-15" dirty="0">
                <a:latin typeface="Franklin Gothic Medium"/>
                <a:cs typeface="Franklin Gothic Medium"/>
              </a:rPr>
              <a:t>и</a:t>
            </a:r>
            <a:r>
              <a:rPr sz="1800" spc="-5" dirty="0">
                <a:latin typeface="Franklin Gothic Medium"/>
                <a:cs typeface="Franklin Gothic Medium"/>
              </a:rPr>
              <a:t>сл</a:t>
            </a:r>
            <a:r>
              <a:rPr sz="1800" spc="-20" dirty="0">
                <a:latin typeface="Franklin Gothic Medium"/>
                <a:cs typeface="Franklin Gothic Medium"/>
              </a:rPr>
              <a:t>а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0" dirty="0">
                <a:latin typeface="Franklin Gothic Medium"/>
                <a:cs typeface="Franklin Gothic Medium"/>
              </a:rPr>
              <a:t>Р</a:t>
            </a:r>
            <a:r>
              <a:rPr sz="1800" spc="-10" dirty="0">
                <a:latin typeface="Franklin Gothic Medium"/>
                <a:cs typeface="Franklin Gothic Medium"/>
              </a:rPr>
              <a:t>о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-15" dirty="0">
                <a:latin typeface="Franklin Gothic Medium"/>
                <a:cs typeface="Franklin Gothic Medium"/>
              </a:rPr>
              <a:t>л</a:t>
            </a:r>
            <a:r>
              <a:rPr sz="1800" spc="-25" dirty="0">
                <a:latin typeface="Franklin Gothic Medium"/>
                <a:cs typeface="Franklin Gothic Medium"/>
              </a:rPr>
              <a:t>я</a:t>
            </a:r>
            <a:r>
              <a:rPr sz="1800" spc="-70" dirty="0">
                <a:latin typeface="Franklin Gothic Medium"/>
                <a:cs typeface="Franklin Gothic Medium"/>
              </a:rPr>
              <a:t>к</a:t>
            </a:r>
            <a:r>
              <a:rPr sz="1800" spc="-35" dirty="0">
                <a:latin typeface="Franklin Gothic Medium"/>
                <a:cs typeface="Franklin Gothic Medium"/>
              </a:rPr>
              <a:t>о</a:t>
            </a:r>
            <a:r>
              <a:rPr sz="1800" spc="-5" dirty="0">
                <a:latin typeface="Franklin Gothic Medium"/>
                <a:cs typeface="Franklin Gothic Medium"/>
              </a:rPr>
              <a:t>в</a:t>
            </a:r>
            <a:r>
              <a:rPr sz="1800" spc="15" dirty="0">
                <a:latin typeface="Franklin Gothic Medium"/>
                <a:cs typeface="Franklin Gothic Medium"/>
              </a:rPr>
              <a:t>,  </a:t>
            </a:r>
            <a:r>
              <a:rPr sz="1800" spc="-10" dirty="0">
                <a:latin typeface="Franklin Gothic Medium"/>
                <a:cs typeface="Franklin Gothic Medium"/>
              </a:rPr>
              <a:t>Митчелл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Джонс,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Эндрю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Голден,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Джефри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Уиз,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Сын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Чи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75" dirty="0">
                <a:latin typeface="Franklin Gothic Medium"/>
                <a:cs typeface="Franklin Gothic Medium"/>
              </a:rPr>
              <a:t>Хо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5" dirty="0">
                <a:latin typeface="Franklin Gothic Medium"/>
                <a:cs typeface="Franklin Gothic Medium"/>
              </a:rPr>
              <a:t>др.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2782" y="5627928"/>
            <a:ext cx="4185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Franklin Gothic Medium"/>
                <a:cs typeface="Franklin Gothic Medium"/>
              </a:rPr>
              <a:t>МАРКЕРЫ</a:t>
            </a:r>
            <a:r>
              <a:rPr sz="2800" spc="-60" dirty="0">
                <a:latin typeface="Franklin Gothic Medium"/>
                <a:cs typeface="Franklin Gothic Medium"/>
              </a:rPr>
              <a:t> </a:t>
            </a:r>
            <a:r>
              <a:rPr sz="2800" spc="-25" dirty="0">
                <a:latin typeface="Franklin Gothic Medium"/>
                <a:cs typeface="Franklin Gothic Medium"/>
              </a:rPr>
              <a:t>(ИНДИКАТОРЫ)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175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ИНТЕРЕСЫ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6576" y="1296161"/>
            <a:ext cx="7364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757170" algn="l"/>
                <a:tab pos="3943350" algn="l"/>
                <a:tab pos="4353560" algn="l"/>
                <a:tab pos="6261735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коллекционирование	плакатов	</a:t>
            </a:r>
            <a:r>
              <a:rPr sz="1800" dirty="0">
                <a:latin typeface="Franklin Gothic Medium"/>
                <a:cs typeface="Franklin Gothic Medium"/>
              </a:rPr>
              <a:t>с	</a:t>
            </a:r>
            <a:r>
              <a:rPr sz="1800" spc="-35" dirty="0">
                <a:latin typeface="Franklin Gothic Medium"/>
                <a:cs typeface="Franklin Gothic Medium"/>
              </a:rPr>
              <a:t>изображениями	</a:t>
            </a:r>
            <a:r>
              <a:rPr sz="1800" spc="-10" dirty="0">
                <a:latin typeface="Franklin Gothic Medium"/>
                <a:cs typeface="Franklin Gothic Medium"/>
              </a:rPr>
              <a:t>«стрелков»,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6576" y="1469898"/>
            <a:ext cx="7365365" cy="152844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890"/>
              </a:spcBef>
            </a:pPr>
            <a:r>
              <a:rPr sz="1800" spc="-25" dirty="0">
                <a:latin typeface="Franklin Gothic Medium"/>
                <a:cs typeface="Franklin Gothic Medium"/>
              </a:rPr>
              <a:t>видеоматериалов,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посвященных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милитаристской</a:t>
            </a:r>
            <a:r>
              <a:rPr sz="1800" spc="3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эстетике,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30" dirty="0">
                <a:latin typeface="Franklin Gothic Medium"/>
                <a:cs typeface="Franklin Gothic Medium"/>
              </a:rPr>
              <a:t>регулярные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посещения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оружейных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веб-сайтов,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40" dirty="0">
                <a:latin typeface="Franklin Gothic Medium"/>
                <a:cs typeface="Franklin Gothic Medium"/>
              </a:rPr>
              <a:t>опыт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обращения</a:t>
            </a:r>
            <a:r>
              <a:rPr sz="1800" spc="20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огнестрельным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холодным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оружием,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создание</a:t>
            </a:r>
            <a:r>
              <a:rPr sz="1800" spc="39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веб-станицы,</a:t>
            </a:r>
            <a:r>
              <a:rPr sz="1800" spc="39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</a:t>
            </a:r>
            <a:r>
              <a:rPr sz="1800" spc="390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которой</a:t>
            </a:r>
            <a:r>
              <a:rPr sz="1800" spc="39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обсуждаются</a:t>
            </a:r>
            <a:r>
              <a:rPr sz="1800" spc="39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случаи</a:t>
            </a:r>
            <a:r>
              <a:rPr sz="1800" spc="40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расстрелов,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9476" y="2972815"/>
            <a:ext cx="70231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Franklin Gothic Medium"/>
                <a:cs typeface="Franklin Gothic Medium"/>
              </a:rPr>
              <a:t>размещаются</a:t>
            </a:r>
            <a:r>
              <a:rPr sz="1800" spc="-4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видео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со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стрельбой,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песни</a:t>
            </a:r>
            <a:r>
              <a:rPr sz="1800" spc="40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</a:t>
            </a:r>
            <a:r>
              <a:rPr sz="1800" spc="45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агрессивным </a:t>
            </a:r>
            <a:r>
              <a:rPr sz="1800" spc="-20" dirty="0">
                <a:latin typeface="Franklin Gothic Medium"/>
                <a:cs typeface="Franklin Gothic Medium"/>
              </a:rPr>
              <a:t> содержанием </a:t>
            </a:r>
            <a:r>
              <a:rPr sz="1800" spc="-25" dirty="0">
                <a:latin typeface="Franklin Gothic Medium"/>
                <a:cs typeface="Franklin Gothic Medium"/>
              </a:rPr>
              <a:t>(типа </a:t>
            </a:r>
            <a:r>
              <a:rPr sz="1800" spc="-5" dirty="0">
                <a:latin typeface="Franklin Gothic Medium"/>
                <a:cs typeface="Franklin Gothic Medium"/>
              </a:rPr>
              <a:t>«Вся </a:t>
            </a:r>
            <a:r>
              <a:rPr sz="1800" spc="-35" dirty="0">
                <a:latin typeface="Franklin Gothic Medium"/>
                <a:cs typeface="Franklin Gothic Medium"/>
              </a:rPr>
              <a:t>жизнь </a:t>
            </a:r>
            <a:r>
              <a:rPr sz="1800" dirty="0">
                <a:latin typeface="Franklin Gothic Medium"/>
                <a:cs typeface="Franklin Gothic Medium"/>
              </a:rPr>
              <a:t>– </a:t>
            </a:r>
            <a:r>
              <a:rPr sz="1800" spc="-50" dirty="0">
                <a:latin typeface="Franklin Gothic Medium"/>
                <a:cs typeface="Franklin Gothic Medium"/>
              </a:rPr>
              <a:t>это </a:t>
            </a:r>
            <a:r>
              <a:rPr sz="1800" spc="-20" dirty="0">
                <a:latin typeface="Franklin Gothic Medium"/>
                <a:cs typeface="Franklin Gothic Medium"/>
              </a:rPr>
              <a:t>война, </a:t>
            </a:r>
            <a:r>
              <a:rPr sz="1800" spc="-35" dirty="0">
                <a:latin typeface="Franklin Gothic Medium"/>
                <a:cs typeface="Franklin Gothic Medium"/>
              </a:rPr>
              <a:t>и </a:t>
            </a:r>
            <a:r>
              <a:rPr sz="1800" spc="-15" dirty="0">
                <a:latin typeface="Franklin Gothic Medium"/>
                <a:cs typeface="Franklin Gothic Medium"/>
              </a:rPr>
              <a:t>вся </a:t>
            </a:r>
            <a:r>
              <a:rPr sz="1800" spc="-40" dirty="0">
                <a:latin typeface="Franklin Gothic Medium"/>
                <a:cs typeface="Franklin Gothic Medium"/>
              </a:rPr>
              <a:t>жизнь </a:t>
            </a:r>
            <a:r>
              <a:rPr sz="1800" spc="15" dirty="0">
                <a:latin typeface="Franklin Gothic Medium"/>
                <a:cs typeface="Franklin Gothic Medium"/>
              </a:rPr>
              <a:t>- </a:t>
            </a:r>
            <a:r>
              <a:rPr sz="1800" spc="-55" dirty="0">
                <a:latin typeface="Franklin Gothic Medium"/>
                <a:cs typeface="Franklin Gothic Medium"/>
              </a:rPr>
              <a:t>это</a:t>
            </a:r>
            <a:r>
              <a:rPr sz="1800" spc="34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боль, </a:t>
            </a:r>
            <a:r>
              <a:rPr sz="1800" spc="-35" dirty="0">
                <a:latin typeface="Franklin Gothic Medium"/>
                <a:cs typeface="Franklin Gothic Medium"/>
              </a:rPr>
              <a:t>и 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spc="-60" dirty="0">
                <a:latin typeface="Franklin Gothic Medium"/>
                <a:cs typeface="Franklin Gothic Medium"/>
              </a:rPr>
              <a:t>ты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45" dirty="0">
                <a:latin typeface="Franklin Gothic Medium"/>
                <a:cs typeface="Franklin Gothic Medium"/>
              </a:rPr>
              <a:t>будешь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один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вести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свою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личную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войну»)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2782" y="5627928"/>
            <a:ext cx="4185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Franklin Gothic Medium"/>
                <a:cs typeface="Franklin Gothic Medium"/>
              </a:rPr>
              <a:t>МАРКЕРЫ</a:t>
            </a:r>
            <a:r>
              <a:rPr sz="2800" spc="-60" dirty="0">
                <a:latin typeface="Franklin Gothic Medium"/>
                <a:cs typeface="Franklin Gothic Medium"/>
              </a:rPr>
              <a:t> </a:t>
            </a:r>
            <a:r>
              <a:rPr sz="2800" spc="-25" dirty="0">
                <a:latin typeface="Franklin Gothic Medium"/>
                <a:cs typeface="Franklin Gothic Medium"/>
              </a:rPr>
              <a:t>(ИНДИКАТОРЫ)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36061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АККАУНТ</a:t>
            </a:r>
            <a:r>
              <a:rPr spc="-20" dirty="0"/>
              <a:t> </a:t>
            </a:r>
            <a:r>
              <a:rPr spc="-5" dirty="0"/>
              <a:t>В</a:t>
            </a:r>
            <a:r>
              <a:rPr spc="-15" dirty="0"/>
              <a:t> </a:t>
            </a:r>
            <a:r>
              <a:rPr spc="-10" dirty="0"/>
              <a:t>СОЦ.СЕТЯХ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2004" y="1082166"/>
            <a:ext cx="7697470" cy="3770629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marR="5080" indent="-342900" algn="just">
              <a:lnSpc>
                <a:spcPts val="1440"/>
              </a:lnSpc>
              <a:spcBef>
                <a:spcPts val="445"/>
              </a:spcBef>
              <a:buFont typeface="Arial MT"/>
              <a:buChar char="•"/>
              <a:tabLst>
                <a:tab pos="355600" algn="l"/>
              </a:tabLst>
            </a:pPr>
            <a:r>
              <a:rPr sz="1500" spc="-20" dirty="0">
                <a:latin typeface="Franklin Gothic Medium"/>
                <a:cs typeface="Franklin Gothic Medium"/>
              </a:rPr>
              <a:t>ИСПОЛЬЗОВАНИЕ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ИМЕН</a:t>
            </a:r>
            <a:r>
              <a:rPr sz="150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И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40" dirty="0">
                <a:latin typeface="Franklin Gothic Medium"/>
                <a:cs typeface="Franklin Gothic Medium"/>
              </a:rPr>
              <a:t>ИЗОБРАЖЕНИЙ</a:t>
            </a:r>
            <a:r>
              <a:rPr sz="1500" spc="-35" dirty="0">
                <a:latin typeface="Franklin Gothic Medium"/>
                <a:cs typeface="Franklin Gothic Medium"/>
              </a:rPr>
              <a:t> </a:t>
            </a:r>
            <a:r>
              <a:rPr sz="1500" spc="-45" dirty="0">
                <a:latin typeface="Franklin Gothic Medium"/>
                <a:cs typeface="Franklin Gothic Medium"/>
              </a:rPr>
              <a:t>ОРГАНИЗАТОРОВ</a:t>
            </a:r>
            <a:r>
              <a:rPr sz="1500" spc="29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СКУЛШУТИНГА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ИЛИ </a:t>
            </a:r>
            <a:r>
              <a:rPr sz="1500" spc="-5" dirty="0">
                <a:latin typeface="Franklin Gothic Medium"/>
                <a:cs typeface="Franklin Gothic Medium"/>
              </a:rPr>
              <a:t> </a:t>
            </a:r>
            <a:r>
              <a:rPr sz="1500" spc="-40" dirty="0">
                <a:latin typeface="Franklin Gothic Medium"/>
                <a:cs typeface="Franklin Gothic Medium"/>
              </a:rPr>
              <a:t>МАССОВЫХ</a:t>
            </a:r>
            <a:r>
              <a:rPr sz="1500" spc="-3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УБИЙСТВ</a:t>
            </a:r>
            <a:r>
              <a:rPr sz="1500" spc="-15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ПРИ</a:t>
            </a:r>
            <a:r>
              <a:rPr sz="1500" spc="-2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ОФОРМЛЕНИИ</a:t>
            </a:r>
            <a:r>
              <a:rPr sz="1500" spc="-10" dirty="0">
                <a:latin typeface="Franklin Gothic Medium"/>
                <a:cs typeface="Franklin Gothic Medium"/>
              </a:rPr>
              <a:t> ПРОФИЛЕЙ</a:t>
            </a:r>
            <a:r>
              <a:rPr sz="1500" spc="-5" dirty="0">
                <a:latin typeface="Franklin Gothic Medium"/>
                <a:cs typeface="Franklin Gothic Medium"/>
              </a:rPr>
              <a:t> В</a:t>
            </a:r>
            <a:r>
              <a:rPr sz="1500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СОЦИАЛЬНЫХ</a:t>
            </a:r>
            <a:r>
              <a:rPr sz="1500" spc="-20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СЕТЯХ</a:t>
            </a:r>
            <a:r>
              <a:rPr sz="1500" spc="-20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ИЛИ </a:t>
            </a:r>
            <a:r>
              <a:rPr sz="1500" spc="-5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МЕССЕНДЖЕРАХ</a:t>
            </a:r>
            <a:endParaRPr sz="1500">
              <a:latin typeface="Franklin Gothic Medium"/>
              <a:cs typeface="Franklin Gothic Medium"/>
            </a:endParaRPr>
          </a:p>
          <a:p>
            <a:pPr marL="355600" marR="5715" indent="-342900" algn="just">
              <a:lnSpc>
                <a:spcPct val="80000"/>
              </a:lnSpc>
              <a:spcBef>
                <a:spcPts val="820"/>
              </a:spcBef>
              <a:buFont typeface="Arial MT"/>
              <a:buChar char="•"/>
              <a:tabLst>
                <a:tab pos="355600" algn="l"/>
              </a:tabLst>
            </a:pPr>
            <a:r>
              <a:rPr sz="1500" spc="-20" dirty="0">
                <a:latin typeface="Franklin Gothic Medium"/>
                <a:cs typeface="Franklin Gothic Medium"/>
              </a:rPr>
              <a:t>ПОДПИСКА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55" dirty="0">
                <a:latin typeface="Franklin Gothic Medium"/>
                <a:cs typeface="Franklin Gothic Medium"/>
              </a:rPr>
              <a:t>НА</a:t>
            </a:r>
            <a:r>
              <a:rPr sz="1500" spc="-5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СООБЩЕСТВА,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ПОПУЛЯРИЗИРУЮЩИЕ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ОГНЕСТРЕЛЬНОЕ</a:t>
            </a:r>
            <a:r>
              <a:rPr sz="1500" spc="-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ОРУЖИЕ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И 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РЕЦЕПТЫ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55" dirty="0">
                <a:latin typeface="Franklin Gothic Medium"/>
                <a:cs typeface="Franklin Gothic Medium"/>
              </a:rPr>
              <a:t>ВЗРЫВЧАТЫХ</a:t>
            </a:r>
            <a:r>
              <a:rPr sz="1500" spc="-50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ВЕЩЕСТВ,</a:t>
            </a:r>
            <a:r>
              <a:rPr sz="1500" dirty="0">
                <a:latin typeface="Franklin Gothic Medium"/>
                <a:cs typeface="Franklin Gothic Medium"/>
              </a:rPr>
              <a:t> </a:t>
            </a:r>
            <a:r>
              <a:rPr sz="1500" spc="-105" dirty="0">
                <a:latin typeface="Franklin Gothic Medium"/>
                <a:cs typeface="Franklin Gothic Medium"/>
              </a:rPr>
              <a:t>А</a:t>
            </a:r>
            <a:r>
              <a:rPr sz="1500" spc="-100" dirty="0">
                <a:latin typeface="Franklin Gothic Medium"/>
                <a:cs typeface="Franklin Gothic Medium"/>
              </a:rPr>
              <a:t> </a:t>
            </a:r>
            <a:r>
              <a:rPr sz="1500" spc="-45" dirty="0">
                <a:latin typeface="Franklin Gothic Medium"/>
                <a:cs typeface="Franklin Gothic Medium"/>
              </a:rPr>
              <a:t>ТАКЖЕ</a:t>
            </a:r>
            <a:r>
              <a:rPr sz="1500" spc="29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ГРУППЫ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СОЛИДАРИЗИРУЮЩИЕСЯ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dirty="0">
                <a:latin typeface="Franklin Gothic Medium"/>
                <a:cs typeface="Franklin Gothic Medium"/>
              </a:rPr>
              <a:t>С </a:t>
            </a:r>
            <a:r>
              <a:rPr sz="1500" spc="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ИДЕОЛОГИЕЙ </a:t>
            </a:r>
            <a:r>
              <a:rPr sz="1500" spc="-20" dirty="0">
                <a:latin typeface="Franklin Gothic Medium"/>
                <a:cs typeface="Franklin Gothic Medium"/>
              </a:rPr>
              <a:t>НЕОНАЦИОНАЛИЗМА, </a:t>
            </a:r>
            <a:r>
              <a:rPr sz="1500" spc="-60" dirty="0">
                <a:latin typeface="Franklin Gothic Medium"/>
                <a:cs typeface="Franklin Gothic Medium"/>
              </a:rPr>
              <a:t>РАСИЗМА </a:t>
            </a:r>
            <a:r>
              <a:rPr sz="1500" dirty="0">
                <a:latin typeface="Franklin Gothic Medium"/>
                <a:cs typeface="Franklin Gothic Medium"/>
              </a:rPr>
              <a:t>(С </a:t>
            </a:r>
            <a:r>
              <a:rPr sz="1500" spc="-10" dirty="0">
                <a:latin typeface="Franklin Gothic Medium"/>
                <a:cs typeface="Franklin Gothic Medium"/>
              </a:rPr>
              <a:t>ИДЕЯМИ </a:t>
            </a:r>
            <a:r>
              <a:rPr sz="1500" spc="-30" dirty="0">
                <a:latin typeface="Franklin Gothic Medium"/>
                <a:cs typeface="Franklin Gothic Medium"/>
              </a:rPr>
              <a:t>А. </a:t>
            </a:r>
            <a:r>
              <a:rPr sz="1500" spc="-35" dirty="0">
                <a:latin typeface="Franklin Gothic Medium"/>
                <a:cs typeface="Franklin Gothic Medium"/>
              </a:rPr>
              <a:t>ГИТЛЕРА, </a:t>
            </a:r>
            <a:r>
              <a:rPr sz="1500" spc="-30" dirty="0">
                <a:latin typeface="Franklin Gothic Medium"/>
                <a:cs typeface="Franklin Gothic Medium"/>
              </a:rPr>
              <a:t>А. </a:t>
            </a:r>
            <a:r>
              <a:rPr sz="1500" spc="-20" dirty="0">
                <a:latin typeface="Franklin Gothic Medium"/>
                <a:cs typeface="Franklin Gothic Medium"/>
              </a:rPr>
              <a:t>БРЕЙВИКА, </a:t>
            </a:r>
            <a:r>
              <a:rPr sz="1500" spc="-15" dirty="0">
                <a:latin typeface="Franklin Gothic Medium"/>
                <a:cs typeface="Franklin Gothic Medium"/>
              </a:rPr>
              <a:t>Б. 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55" dirty="0">
                <a:latin typeface="Franklin Gothic Medium"/>
                <a:cs typeface="Franklin Gothic Medium"/>
              </a:rPr>
              <a:t>ТАРРЕНТА),</a:t>
            </a:r>
            <a:r>
              <a:rPr sz="1500" spc="-5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СОДЕРЖАЩИЕ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БИОГРАФИЧЕСКИЕ</a:t>
            </a:r>
            <a:r>
              <a:rPr sz="1500" spc="-25" dirty="0">
                <a:latin typeface="Franklin Gothic Medium"/>
                <a:cs typeface="Franklin Gothic Medium"/>
              </a:rPr>
              <a:t> ДАННЫЕ</a:t>
            </a:r>
            <a:r>
              <a:rPr sz="1500" spc="-20" dirty="0">
                <a:latin typeface="Franklin Gothic Medium"/>
                <a:cs typeface="Franklin Gothic Medium"/>
              </a:rPr>
              <a:t> О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ЛИЦАХ,</a:t>
            </a:r>
            <a:r>
              <a:rPr sz="1500" spc="-2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СОВЕРШИВШИХ 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СКУЛШУТИНГ</a:t>
            </a:r>
            <a:r>
              <a:rPr sz="1500" spc="-40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ИЛИ</a:t>
            </a:r>
            <a:r>
              <a:rPr sz="1500" spc="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ДРУГИЕ</a:t>
            </a:r>
            <a:r>
              <a:rPr sz="1500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МАССОВЫЕ</a:t>
            </a:r>
            <a:r>
              <a:rPr sz="1500" spc="5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УБИЙСТВА</a:t>
            </a:r>
            <a:endParaRPr sz="1500">
              <a:latin typeface="Franklin Gothic Medium"/>
              <a:cs typeface="Franklin Gothic Medium"/>
            </a:endParaRPr>
          </a:p>
          <a:p>
            <a:pPr marL="355600" marR="6985" indent="-342900" algn="just">
              <a:lnSpc>
                <a:spcPct val="80000"/>
              </a:lnSpc>
              <a:spcBef>
                <a:spcPts val="800"/>
              </a:spcBef>
              <a:buFont typeface="Arial MT"/>
              <a:buChar char="•"/>
              <a:tabLst>
                <a:tab pos="355600" algn="l"/>
              </a:tabLst>
            </a:pPr>
            <a:r>
              <a:rPr sz="1500" spc="-20" dirty="0">
                <a:latin typeface="Franklin Gothic Medium"/>
                <a:cs typeface="Franklin Gothic Medium"/>
              </a:rPr>
              <a:t>ПУБЛИКАЦИЯ </a:t>
            </a:r>
            <a:r>
              <a:rPr sz="1500" spc="-60" dirty="0">
                <a:latin typeface="Franklin Gothic Medium"/>
                <a:cs typeface="Franklin Gothic Medium"/>
              </a:rPr>
              <a:t>ЦИТАТ </a:t>
            </a:r>
            <a:r>
              <a:rPr sz="1500" spc="-30" dirty="0">
                <a:latin typeface="Franklin Gothic Medium"/>
                <a:cs typeface="Franklin Gothic Medium"/>
              </a:rPr>
              <a:t>А. </a:t>
            </a:r>
            <a:r>
              <a:rPr sz="1500" spc="-35" dirty="0">
                <a:latin typeface="Franklin Gothic Medium"/>
                <a:cs typeface="Franklin Gothic Medium"/>
              </a:rPr>
              <a:t>ГИТЛЕРА, </a:t>
            </a:r>
            <a:r>
              <a:rPr sz="1500" spc="-30" dirty="0">
                <a:latin typeface="Franklin Gothic Medium"/>
                <a:cs typeface="Franklin Gothic Medium"/>
              </a:rPr>
              <a:t>А. </a:t>
            </a:r>
            <a:r>
              <a:rPr sz="1500" spc="-20" dirty="0">
                <a:latin typeface="Franklin Gothic Medium"/>
                <a:cs typeface="Franklin Gothic Medium"/>
              </a:rPr>
              <a:t>БРЕЙВИКА, </a:t>
            </a:r>
            <a:r>
              <a:rPr sz="1500" spc="-15" dirty="0">
                <a:latin typeface="Franklin Gothic Medium"/>
                <a:cs typeface="Franklin Gothic Medium"/>
              </a:rPr>
              <a:t>Б. </a:t>
            </a:r>
            <a:r>
              <a:rPr sz="1500" spc="-50" dirty="0">
                <a:latin typeface="Franklin Gothic Medium"/>
                <a:cs typeface="Franklin Gothic Medium"/>
              </a:rPr>
              <a:t>ТАРРЕНТА, </a:t>
            </a:r>
            <a:r>
              <a:rPr sz="1500" spc="-15" dirty="0">
                <a:latin typeface="Franklin Gothic Medium"/>
                <a:cs typeface="Franklin Gothic Medium"/>
              </a:rPr>
              <a:t>Э. </a:t>
            </a:r>
            <a:r>
              <a:rPr sz="1500" spc="-50" dirty="0">
                <a:latin typeface="Franklin Gothic Medium"/>
                <a:cs typeface="Franklin Gothic Medium"/>
              </a:rPr>
              <a:t>ХАРРИСА, </a:t>
            </a:r>
            <a:r>
              <a:rPr sz="1500" spc="5" dirty="0">
                <a:latin typeface="Franklin Gothic Medium"/>
                <a:cs typeface="Franklin Gothic Medium"/>
              </a:rPr>
              <a:t>Д. </a:t>
            </a:r>
            <a:r>
              <a:rPr sz="1500" spc="-15" dirty="0">
                <a:latin typeface="Franklin Gothic Medium"/>
                <a:cs typeface="Franklin Gothic Medium"/>
              </a:rPr>
              <a:t>КЛИБОЛДА, 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5" dirty="0">
                <a:latin typeface="Franklin Gothic Medium"/>
                <a:cs typeface="Franklin Gothic Medium"/>
              </a:rPr>
              <a:t>Д.</a:t>
            </a:r>
            <a:r>
              <a:rPr sz="1500" spc="10" dirty="0">
                <a:latin typeface="Franklin Gothic Medium"/>
                <a:cs typeface="Franklin Gothic Medium"/>
              </a:rPr>
              <a:t> </a:t>
            </a:r>
            <a:r>
              <a:rPr sz="1500" spc="-50" dirty="0">
                <a:latin typeface="Franklin Gothic Medium"/>
                <a:cs typeface="Franklin Gothic Medium"/>
              </a:rPr>
              <a:t>РУФА,</a:t>
            </a:r>
            <a:r>
              <a:rPr sz="1500" spc="-45" dirty="0">
                <a:latin typeface="Franklin Gothic Medium"/>
                <a:cs typeface="Franklin Gothic Medium"/>
              </a:rPr>
              <a:t> </a:t>
            </a:r>
            <a:r>
              <a:rPr sz="1500" spc="-105" dirty="0">
                <a:latin typeface="Franklin Gothic Medium"/>
                <a:cs typeface="Franklin Gothic Medium"/>
              </a:rPr>
              <a:t>А</a:t>
            </a:r>
            <a:r>
              <a:rPr sz="1500" spc="-100" dirty="0">
                <a:latin typeface="Franklin Gothic Medium"/>
                <a:cs typeface="Franklin Gothic Medium"/>
              </a:rPr>
              <a:t> </a:t>
            </a:r>
            <a:r>
              <a:rPr sz="1500" spc="-40" dirty="0">
                <a:latin typeface="Franklin Gothic Medium"/>
                <a:cs typeface="Franklin Gothic Medium"/>
              </a:rPr>
              <a:t>ТАКЖЕ</a:t>
            </a:r>
            <a:r>
              <a:rPr sz="1500" spc="-35" dirty="0">
                <a:latin typeface="Franklin Gothic Medium"/>
                <a:cs typeface="Franklin Gothic Medium"/>
              </a:rPr>
              <a:t> ПРЯМЫХ</a:t>
            </a:r>
            <a:r>
              <a:rPr sz="1500" spc="-3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И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КОСВЕННЫХ</a:t>
            </a:r>
            <a:r>
              <a:rPr sz="1500" spc="-1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УГРОЗ,</a:t>
            </a:r>
            <a:r>
              <a:rPr sz="1500" spc="-15" dirty="0">
                <a:latin typeface="Franklin Gothic Medium"/>
                <a:cs typeface="Franklin Gothic Medium"/>
              </a:rPr>
              <a:t> </a:t>
            </a:r>
            <a:r>
              <a:rPr sz="1500" spc="-65" dirty="0">
                <a:latin typeface="Franklin Gothic Medium"/>
                <a:cs typeface="Franklin Gothic Medium"/>
              </a:rPr>
              <a:t>ВЫРАЖАЮЩИХ</a:t>
            </a:r>
            <a:r>
              <a:rPr sz="1500" spc="-6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ЖЕЛАНИЕ</a:t>
            </a:r>
            <a:r>
              <a:rPr sz="1500" spc="-1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ИЛИ </a:t>
            </a:r>
            <a:r>
              <a:rPr sz="1500" spc="-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ПОДГОТОВКУ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20" dirty="0">
                <a:latin typeface="Franklin Gothic Medium"/>
                <a:cs typeface="Franklin Gothic Medium"/>
              </a:rPr>
              <a:t>К</a:t>
            </a:r>
            <a:r>
              <a:rPr sz="1500" spc="2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СОВЕРШЕНИЮ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СКУЛШУТИНГА,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105" dirty="0">
                <a:latin typeface="Franklin Gothic Medium"/>
                <a:cs typeface="Franklin Gothic Medium"/>
              </a:rPr>
              <a:t>А</a:t>
            </a:r>
            <a:r>
              <a:rPr sz="1500" spc="-100" dirty="0">
                <a:latin typeface="Franklin Gothic Medium"/>
                <a:cs typeface="Franklin Gothic Medium"/>
              </a:rPr>
              <a:t> </a:t>
            </a:r>
            <a:r>
              <a:rPr sz="1500" spc="-45" dirty="0">
                <a:latin typeface="Franklin Gothic Medium"/>
                <a:cs typeface="Franklin Gothic Medium"/>
              </a:rPr>
              <a:t>ТАКЖЕ</a:t>
            </a:r>
            <a:r>
              <a:rPr sz="1500" spc="-40" dirty="0">
                <a:latin typeface="Franklin Gothic Medium"/>
                <a:cs typeface="Franklin Gothic Medium"/>
              </a:rPr>
              <a:t> </a:t>
            </a:r>
            <a:r>
              <a:rPr sz="1500" spc="-35" dirty="0">
                <a:latin typeface="Franklin Gothic Medium"/>
                <a:cs typeface="Franklin Gothic Medium"/>
              </a:rPr>
              <a:t>СОЛИДАРИЗАЦИЮ</a:t>
            </a:r>
            <a:r>
              <a:rPr sz="1500" spc="-3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СО 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ВЗГЛЯДАМИ</a:t>
            </a:r>
            <a:r>
              <a:rPr sz="1500" spc="-15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ПРЕСТУПНИКОВ</a:t>
            </a:r>
            <a:endParaRPr sz="1500">
              <a:latin typeface="Franklin Gothic Medium"/>
              <a:cs typeface="Franklin Gothic Medium"/>
            </a:endParaRPr>
          </a:p>
          <a:p>
            <a:pPr marL="355600" indent="-342900" algn="just">
              <a:lnSpc>
                <a:spcPts val="1620"/>
              </a:lnSpc>
              <a:spcBef>
                <a:spcPts val="434"/>
              </a:spcBef>
              <a:buFont typeface="Arial MT"/>
              <a:buChar char="•"/>
              <a:tabLst>
                <a:tab pos="355600" algn="l"/>
              </a:tabLst>
            </a:pPr>
            <a:r>
              <a:rPr sz="1500" spc="-20" dirty="0">
                <a:latin typeface="Franklin Gothic Medium"/>
                <a:cs typeface="Franklin Gothic Medium"/>
              </a:rPr>
              <a:t>ПУБЛИКАЦИЯ</a:t>
            </a:r>
            <a:r>
              <a:rPr sz="1500" spc="590" dirty="0">
                <a:latin typeface="Franklin Gothic Medium"/>
                <a:cs typeface="Franklin Gothic Medium"/>
              </a:rPr>
              <a:t>  </a:t>
            </a:r>
            <a:r>
              <a:rPr sz="1500" spc="-5" dirty="0">
                <a:latin typeface="Franklin Gothic Medium"/>
                <a:cs typeface="Franklin Gothic Medium"/>
              </a:rPr>
              <a:t>ИЛИ</a:t>
            </a:r>
            <a:r>
              <a:rPr sz="1500" spc="585" dirty="0">
                <a:latin typeface="Franklin Gothic Medium"/>
                <a:cs typeface="Franklin Gothic Medium"/>
              </a:rPr>
              <a:t> </a:t>
            </a:r>
            <a:r>
              <a:rPr sz="1500" spc="590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ПОДПИСКИ</a:t>
            </a:r>
            <a:r>
              <a:rPr sz="1500" spc="590" dirty="0">
                <a:latin typeface="Franklin Gothic Medium"/>
                <a:cs typeface="Franklin Gothic Medium"/>
              </a:rPr>
              <a:t> </a:t>
            </a:r>
            <a:r>
              <a:rPr sz="1500" spc="595" dirty="0">
                <a:latin typeface="Franklin Gothic Medium"/>
                <a:cs typeface="Franklin Gothic Medium"/>
              </a:rPr>
              <a:t> </a:t>
            </a:r>
            <a:r>
              <a:rPr sz="1500" spc="-55" dirty="0">
                <a:latin typeface="Franklin Gothic Medium"/>
                <a:cs typeface="Franklin Gothic Medium"/>
              </a:rPr>
              <a:t>НА</a:t>
            </a:r>
            <a:r>
              <a:rPr sz="1500" spc="270" dirty="0">
                <a:latin typeface="Franklin Gothic Medium"/>
                <a:cs typeface="Franklin Gothic Medium"/>
              </a:rPr>
              <a:t>  </a:t>
            </a:r>
            <a:r>
              <a:rPr sz="1500" spc="275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ВИДЕОСЮЖЕТЫ</a:t>
            </a:r>
            <a:r>
              <a:rPr sz="1500" spc="595" dirty="0">
                <a:latin typeface="Franklin Gothic Medium"/>
                <a:cs typeface="Franklin Gothic Medium"/>
              </a:rPr>
              <a:t>  </a:t>
            </a:r>
            <a:r>
              <a:rPr sz="1500" spc="-30" dirty="0">
                <a:latin typeface="Franklin Gothic Medium"/>
                <a:cs typeface="Franklin Gothic Medium"/>
              </a:rPr>
              <a:t>СОДЕРЖАЩИЕ</a:t>
            </a:r>
            <a:r>
              <a:rPr sz="1500" spc="590" dirty="0">
                <a:latin typeface="Franklin Gothic Medium"/>
                <a:cs typeface="Franklin Gothic Medium"/>
              </a:rPr>
              <a:t> </a:t>
            </a:r>
            <a:r>
              <a:rPr sz="1500" spc="59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СЦЕНЫ</a:t>
            </a:r>
            <a:endParaRPr sz="1500">
              <a:latin typeface="Franklin Gothic Medium"/>
              <a:cs typeface="Franklin Gothic Medium"/>
            </a:endParaRPr>
          </a:p>
          <a:p>
            <a:pPr marL="355600" algn="just">
              <a:lnSpc>
                <a:spcPts val="1440"/>
              </a:lnSpc>
            </a:pPr>
            <a:r>
              <a:rPr sz="1500" spc="-15" dirty="0">
                <a:latin typeface="Franklin Gothic Medium"/>
                <a:cs typeface="Franklin Gothic Medium"/>
              </a:rPr>
              <a:t>СКУЛШУТИНГА;</a:t>
            </a:r>
            <a:r>
              <a:rPr sz="1500" spc="38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ФИЛЬМЫ,</a:t>
            </a:r>
            <a:r>
              <a:rPr sz="1500" spc="39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ПОСВЯЩЕННЫЕ</a:t>
            </a:r>
            <a:r>
              <a:rPr sz="1500" spc="385" dirty="0">
                <a:latin typeface="Franklin Gothic Medium"/>
                <a:cs typeface="Franklin Gothic Medium"/>
              </a:rPr>
              <a:t> </a:t>
            </a:r>
            <a:r>
              <a:rPr sz="1500" spc="-25" dirty="0">
                <a:latin typeface="Franklin Gothic Medium"/>
                <a:cs typeface="Franklin Gothic Medium"/>
              </a:rPr>
              <a:t>ДАННОЙ</a:t>
            </a:r>
            <a:r>
              <a:rPr sz="1500" spc="395" dirty="0">
                <a:latin typeface="Franklin Gothic Medium"/>
                <a:cs typeface="Franklin Gothic Medium"/>
              </a:rPr>
              <a:t> </a:t>
            </a:r>
            <a:r>
              <a:rPr sz="1500" spc="-5" dirty="0">
                <a:latin typeface="Franklin Gothic Medium"/>
                <a:cs typeface="Franklin Gothic Medium"/>
              </a:rPr>
              <a:t>ПРОБЛЕМЕ,</a:t>
            </a:r>
            <a:r>
              <a:rPr sz="1500" spc="390" dirty="0">
                <a:latin typeface="Franklin Gothic Medium"/>
                <a:cs typeface="Franklin Gothic Medium"/>
              </a:rPr>
              <a:t> </a:t>
            </a:r>
            <a:r>
              <a:rPr sz="1500" spc="-40" dirty="0">
                <a:latin typeface="Franklin Gothic Medium"/>
                <a:cs typeface="Franklin Gothic Medium"/>
              </a:rPr>
              <a:t>НАПРИМЕР,</a:t>
            </a:r>
            <a:r>
              <a:rPr sz="1500" spc="385" dirty="0">
                <a:latin typeface="Franklin Gothic Medium"/>
                <a:cs typeface="Franklin Gothic Medium"/>
              </a:rPr>
              <a:t> </a:t>
            </a:r>
            <a:r>
              <a:rPr sz="1500" dirty="0">
                <a:latin typeface="Franklin Gothic Medium"/>
                <a:cs typeface="Franklin Gothic Medium"/>
              </a:rPr>
              <a:t>«СЛОН»,</a:t>
            </a:r>
            <a:endParaRPr sz="1500">
              <a:latin typeface="Franklin Gothic Medium"/>
              <a:cs typeface="Franklin Gothic Medium"/>
            </a:endParaRPr>
          </a:p>
          <a:p>
            <a:pPr marL="355600" algn="just">
              <a:lnSpc>
                <a:spcPts val="1620"/>
              </a:lnSpc>
            </a:pPr>
            <a:r>
              <a:rPr sz="1500" spc="-20" dirty="0">
                <a:latin typeface="Franklin Gothic Medium"/>
                <a:cs typeface="Franklin Gothic Medium"/>
              </a:rPr>
              <a:t>«БОУЛИНГ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spc="-10" dirty="0">
                <a:latin typeface="Franklin Gothic Medium"/>
                <a:cs typeface="Franklin Gothic Medium"/>
              </a:rPr>
              <a:t>ДЛЯ </a:t>
            </a:r>
            <a:r>
              <a:rPr sz="1500" spc="-15" dirty="0">
                <a:latin typeface="Franklin Gothic Medium"/>
                <a:cs typeface="Franklin Gothic Medium"/>
              </a:rPr>
              <a:t>КОЛУМБИНЫ»,</a:t>
            </a:r>
            <a:r>
              <a:rPr sz="1500" spc="-10" dirty="0">
                <a:latin typeface="Franklin Gothic Medium"/>
                <a:cs typeface="Franklin Gothic Medium"/>
              </a:rPr>
              <a:t> «КЛАСС»</a:t>
            </a:r>
            <a:r>
              <a:rPr sz="1500" spc="-35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И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65" dirty="0">
                <a:latin typeface="Franklin Gothic Medium"/>
                <a:cs typeface="Franklin Gothic Medium"/>
              </a:rPr>
              <a:t>ДР.</a:t>
            </a:r>
            <a:endParaRPr sz="1500">
              <a:latin typeface="Franklin Gothic Medium"/>
              <a:cs typeface="Franklin Gothic Medium"/>
            </a:endParaRPr>
          </a:p>
          <a:p>
            <a:pPr marL="355600" marR="5080" indent="-342900" algn="just">
              <a:lnSpc>
                <a:spcPts val="1440"/>
              </a:lnSpc>
              <a:spcBef>
                <a:spcPts val="790"/>
              </a:spcBef>
              <a:buFont typeface="Arial MT"/>
              <a:buChar char="•"/>
              <a:tabLst>
                <a:tab pos="355600" algn="l"/>
              </a:tabLst>
            </a:pPr>
            <a:r>
              <a:rPr sz="1500" spc="-25" dirty="0">
                <a:latin typeface="Franklin Gothic Medium"/>
                <a:cs typeface="Franklin Gothic Medium"/>
              </a:rPr>
              <a:t>УЧАСТИЕ </a:t>
            </a:r>
            <a:r>
              <a:rPr sz="1500" spc="-5" dirty="0">
                <a:latin typeface="Franklin Gothic Medium"/>
                <a:cs typeface="Franklin Gothic Medium"/>
              </a:rPr>
              <a:t>В </a:t>
            </a:r>
            <a:r>
              <a:rPr sz="1500" spc="-30" dirty="0">
                <a:latin typeface="Franklin Gothic Medium"/>
                <a:cs typeface="Franklin Gothic Medium"/>
              </a:rPr>
              <a:t>ФОРУМНЫХ </a:t>
            </a:r>
            <a:r>
              <a:rPr sz="1500" spc="-70" dirty="0">
                <a:latin typeface="Franklin Gothic Medium"/>
                <a:cs typeface="Franklin Gothic Medium"/>
              </a:rPr>
              <a:t>ИГРАХ </a:t>
            </a:r>
            <a:r>
              <a:rPr sz="1500" spc="-30" dirty="0">
                <a:latin typeface="Franklin Gothic Medium"/>
                <a:cs typeface="Franklin Gothic Medium"/>
              </a:rPr>
              <a:t>(ПРОИГРЫВАНИЕ </a:t>
            </a:r>
            <a:r>
              <a:rPr sz="1500" spc="5" dirty="0">
                <a:latin typeface="Franklin Gothic Medium"/>
                <a:cs typeface="Franklin Gothic Medium"/>
              </a:rPr>
              <a:t>СЦЕН </a:t>
            </a:r>
            <a:r>
              <a:rPr sz="1500" spc="-20" dirty="0">
                <a:latin typeface="Franklin Gothic Medium"/>
                <a:cs typeface="Franklin Gothic Medium"/>
              </a:rPr>
              <a:t>ПОДГОТОВКИ </a:t>
            </a:r>
            <a:r>
              <a:rPr sz="1500" spc="20" dirty="0">
                <a:latin typeface="Franklin Gothic Medium"/>
                <a:cs typeface="Franklin Gothic Medium"/>
              </a:rPr>
              <a:t>К </a:t>
            </a:r>
            <a:r>
              <a:rPr sz="1500" spc="-5" dirty="0">
                <a:latin typeface="Franklin Gothic Medium"/>
                <a:cs typeface="Franklin Gothic Medium"/>
              </a:rPr>
              <a:t>СКУЛШУТИНГУ). </a:t>
            </a:r>
            <a:r>
              <a:rPr sz="1500" dirty="0">
                <a:latin typeface="Franklin Gothic Medium"/>
                <a:cs typeface="Franklin Gothic Medium"/>
              </a:rPr>
              <a:t> </a:t>
            </a:r>
            <a:r>
              <a:rPr sz="1500" spc="-35" dirty="0">
                <a:latin typeface="Franklin Gothic Medium"/>
                <a:cs typeface="Franklin Gothic Medium"/>
              </a:rPr>
              <a:t>РОМАНТИЗАЦИЯ</a:t>
            </a:r>
            <a:r>
              <a:rPr sz="1500" spc="-30" dirty="0">
                <a:latin typeface="Franklin Gothic Medium"/>
                <a:cs typeface="Franklin Gothic Medium"/>
              </a:rPr>
              <a:t> </a:t>
            </a:r>
            <a:r>
              <a:rPr sz="1500" spc="-45" dirty="0">
                <a:latin typeface="Franklin Gothic Medium"/>
                <a:cs typeface="Franklin Gothic Medium"/>
              </a:rPr>
              <a:t>ОБРАЗОВ</a:t>
            </a:r>
            <a:r>
              <a:rPr sz="1500" spc="290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СКУЛШУТЕРОВ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ЧЕРЕЗ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20" dirty="0">
                <a:latin typeface="Franklin Gothic Medium"/>
                <a:cs typeface="Franklin Gothic Medium"/>
              </a:rPr>
              <a:t>ПУБЛИКАЦИЮ</a:t>
            </a:r>
            <a:r>
              <a:rPr sz="1500" spc="340" dirty="0">
                <a:latin typeface="Franklin Gothic Medium"/>
                <a:cs typeface="Franklin Gothic Medium"/>
              </a:rPr>
              <a:t> </a:t>
            </a:r>
            <a:r>
              <a:rPr sz="1500" spc="-60" dirty="0">
                <a:latin typeface="Franklin Gothic Medium"/>
                <a:cs typeface="Franklin Gothic Medium"/>
              </a:rPr>
              <a:t>ЦИТАТ,</a:t>
            </a:r>
            <a:r>
              <a:rPr sz="1500" spc="-55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ФОТО-</a:t>
            </a:r>
            <a:r>
              <a:rPr sz="1500" spc="-25" dirty="0">
                <a:latin typeface="Franklin Gothic Medium"/>
                <a:cs typeface="Franklin Gothic Medium"/>
              </a:rPr>
              <a:t> </a:t>
            </a:r>
            <a:r>
              <a:rPr sz="1500" spc="-15" dirty="0">
                <a:latin typeface="Franklin Gothic Medium"/>
                <a:cs typeface="Franklin Gothic Medium"/>
              </a:rPr>
              <a:t>И </a:t>
            </a:r>
            <a:r>
              <a:rPr sz="1500" spc="-10" dirty="0">
                <a:latin typeface="Franklin Gothic Medium"/>
                <a:cs typeface="Franklin Gothic Medium"/>
              </a:rPr>
              <a:t> </a:t>
            </a:r>
            <a:r>
              <a:rPr sz="1500" spc="-30" dirty="0">
                <a:latin typeface="Franklin Gothic Medium"/>
                <a:cs typeface="Franklin Gothic Medium"/>
              </a:rPr>
              <a:t>ВИДЕОИЗОБРАЖЕНИЙ</a:t>
            </a:r>
            <a:endParaRPr sz="15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32782" y="5627928"/>
            <a:ext cx="41859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Franklin Gothic Medium"/>
                <a:cs typeface="Franklin Gothic Medium"/>
              </a:rPr>
              <a:t>МАРКЕРЫ</a:t>
            </a:r>
            <a:r>
              <a:rPr sz="2800" spc="-60" dirty="0">
                <a:latin typeface="Franklin Gothic Medium"/>
                <a:cs typeface="Franklin Gothic Medium"/>
              </a:rPr>
              <a:t> </a:t>
            </a:r>
            <a:r>
              <a:rPr sz="2800" spc="-25" dirty="0">
                <a:latin typeface="Franklin Gothic Medium"/>
                <a:cs typeface="Franklin Gothic Medium"/>
              </a:rPr>
              <a:t>(ИНДИКАТОРЫ)</a:t>
            </a:r>
            <a:endParaRPr sz="2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731" y="4421060"/>
            <a:ext cx="9154795" cy="2437130"/>
            <a:chOff x="-10731" y="4421060"/>
            <a:chExt cx="9154795" cy="2437130"/>
          </a:xfrm>
        </p:grpSpPr>
        <p:sp>
          <p:nvSpPr>
            <p:cNvPr id="3" name="object 3"/>
            <p:cNvSpPr/>
            <p:nvPr/>
          </p:nvSpPr>
          <p:spPr>
            <a:xfrm>
              <a:off x="2285" y="4434077"/>
              <a:ext cx="2557780" cy="1308100"/>
            </a:xfrm>
            <a:custGeom>
              <a:avLst/>
              <a:gdLst/>
              <a:ahLst/>
              <a:cxnLst/>
              <a:rect l="l" t="t" r="r" b="b"/>
              <a:pathLst>
                <a:path w="2557780" h="1308100">
                  <a:moveTo>
                    <a:pt x="1903476" y="0"/>
                  </a:moveTo>
                  <a:lnTo>
                    <a:pt x="0" y="0"/>
                  </a:lnTo>
                  <a:lnTo>
                    <a:pt x="653796" y="653796"/>
                  </a:lnTo>
                  <a:lnTo>
                    <a:pt x="0" y="1307592"/>
                  </a:lnTo>
                  <a:lnTo>
                    <a:pt x="1903476" y="1307592"/>
                  </a:lnTo>
                  <a:lnTo>
                    <a:pt x="2557272" y="653796"/>
                  </a:lnTo>
                  <a:lnTo>
                    <a:pt x="1903476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285" y="4434077"/>
              <a:ext cx="2557780" cy="1308100"/>
            </a:xfrm>
            <a:custGeom>
              <a:avLst/>
              <a:gdLst/>
              <a:ahLst/>
              <a:cxnLst/>
              <a:rect l="l" t="t" r="r" b="b"/>
              <a:pathLst>
                <a:path w="2557780" h="1308100">
                  <a:moveTo>
                    <a:pt x="0" y="0"/>
                  </a:moveTo>
                  <a:lnTo>
                    <a:pt x="1903476" y="0"/>
                  </a:lnTo>
                  <a:lnTo>
                    <a:pt x="2557272" y="653796"/>
                  </a:lnTo>
                  <a:lnTo>
                    <a:pt x="1903476" y="1307592"/>
                  </a:lnTo>
                  <a:lnTo>
                    <a:pt x="0" y="1307592"/>
                  </a:lnTo>
                  <a:lnTo>
                    <a:pt x="653796" y="653796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ОЦЕНКА</a:t>
            </a:r>
            <a:r>
              <a:rPr spc="10" dirty="0"/>
              <a:t> </a:t>
            </a:r>
            <a:r>
              <a:rPr spc="-5" dirty="0"/>
              <a:t>УРОВНЯ</a:t>
            </a:r>
            <a:r>
              <a:rPr spc="-10" dirty="0"/>
              <a:t> </a:t>
            </a:r>
            <a:r>
              <a:rPr spc="-15" dirty="0"/>
              <a:t>ГОТОВНОСТИ</a:t>
            </a:r>
            <a:r>
              <a:rPr spc="-5" dirty="0"/>
              <a:t> К </a:t>
            </a:r>
            <a:r>
              <a:rPr dirty="0"/>
              <a:t> </a:t>
            </a:r>
            <a:r>
              <a:rPr spc="-10" dirty="0"/>
              <a:t>СОВЕРШЕНИЮ</a:t>
            </a:r>
            <a:r>
              <a:rPr spc="-20" dirty="0"/>
              <a:t> </a:t>
            </a:r>
            <a:r>
              <a:rPr spc="-5" dirty="0"/>
              <a:t>ДЕСТРУКТИВНОГО</a:t>
            </a:r>
            <a:r>
              <a:rPr spc="-25" dirty="0"/>
              <a:t> </a:t>
            </a:r>
            <a:r>
              <a:rPr spc="-5" dirty="0"/>
              <a:t>ДЕЙСТВИЯ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-10731" y="1440116"/>
            <a:ext cx="2616835" cy="1334135"/>
            <a:chOff x="-10731" y="1440116"/>
            <a:chExt cx="2616835" cy="1334135"/>
          </a:xfrm>
        </p:grpSpPr>
        <p:sp>
          <p:nvSpPr>
            <p:cNvPr id="7" name="object 7"/>
            <p:cNvSpPr/>
            <p:nvPr/>
          </p:nvSpPr>
          <p:spPr>
            <a:xfrm>
              <a:off x="2285" y="1453133"/>
              <a:ext cx="2590800" cy="1308100"/>
            </a:xfrm>
            <a:custGeom>
              <a:avLst/>
              <a:gdLst/>
              <a:ahLst/>
              <a:cxnLst/>
              <a:rect l="l" t="t" r="r" b="b"/>
              <a:pathLst>
                <a:path w="2590800" h="1308100">
                  <a:moveTo>
                    <a:pt x="1937003" y="0"/>
                  </a:moveTo>
                  <a:lnTo>
                    <a:pt x="0" y="0"/>
                  </a:lnTo>
                  <a:lnTo>
                    <a:pt x="653796" y="653795"/>
                  </a:lnTo>
                  <a:lnTo>
                    <a:pt x="0" y="1307591"/>
                  </a:lnTo>
                  <a:lnTo>
                    <a:pt x="1937003" y="1307591"/>
                  </a:lnTo>
                  <a:lnTo>
                    <a:pt x="2590800" y="653795"/>
                  </a:lnTo>
                  <a:lnTo>
                    <a:pt x="1937003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5" y="1453133"/>
              <a:ext cx="2590800" cy="1308100"/>
            </a:xfrm>
            <a:custGeom>
              <a:avLst/>
              <a:gdLst/>
              <a:ahLst/>
              <a:cxnLst/>
              <a:rect l="l" t="t" r="r" b="b"/>
              <a:pathLst>
                <a:path w="2590800" h="1308100">
                  <a:moveTo>
                    <a:pt x="0" y="0"/>
                  </a:moveTo>
                  <a:lnTo>
                    <a:pt x="1937003" y="0"/>
                  </a:lnTo>
                  <a:lnTo>
                    <a:pt x="2590800" y="653795"/>
                  </a:lnTo>
                  <a:lnTo>
                    <a:pt x="1937003" y="1307591"/>
                  </a:lnTo>
                  <a:lnTo>
                    <a:pt x="0" y="1307591"/>
                  </a:lnTo>
                  <a:lnTo>
                    <a:pt x="653796" y="653795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91692" y="1832863"/>
            <a:ext cx="124650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первый</a:t>
            </a:r>
            <a:endParaRPr sz="29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54872" y="1551368"/>
            <a:ext cx="2740660" cy="1111250"/>
            <a:chOff x="2154872" y="1551368"/>
            <a:chExt cx="2740660" cy="1111250"/>
          </a:xfrm>
        </p:grpSpPr>
        <p:sp>
          <p:nvSpPr>
            <p:cNvPr id="11" name="object 11"/>
            <p:cNvSpPr/>
            <p:nvPr/>
          </p:nvSpPr>
          <p:spPr>
            <a:xfrm>
              <a:off x="2167890" y="1564385"/>
              <a:ext cx="2714625" cy="1085215"/>
            </a:xfrm>
            <a:custGeom>
              <a:avLst/>
              <a:gdLst/>
              <a:ahLst/>
              <a:cxnLst/>
              <a:rect l="l" t="t" r="r" b="b"/>
              <a:pathLst>
                <a:path w="2714625" h="1085214">
                  <a:moveTo>
                    <a:pt x="2171700" y="0"/>
                  </a:moveTo>
                  <a:lnTo>
                    <a:pt x="0" y="0"/>
                  </a:lnTo>
                  <a:lnTo>
                    <a:pt x="542544" y="542543"/>
                  </a:lnTo>
                  <a:lnTo>
                    <a:pt x="0" y="1085088"/>
                  </a:lnTo>
                  <a:lnTo>
                    <a:pt x="2171700" y="1085088"/>
                  </a:lnTo>
                  <a:lnTo>
                    <a:pt x="2714244" y="542543"/>
                  </a:lnTo>
                  <a:lnTo>
                    <a:pt x="2171700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67890" y="1564385"/>
              <a:ext cx="2714625" cy="1085215"/>
            </a:xfrm>
            <a:custGeom>
              <a:avLst/>
              <a:gdLst/>
              <a:ahLst/>
              <a:cxnLst/>
              <a:rect l="l" t="t" r="r" b="b"/>
              <a:pathLst>
                <a:path w="2714625" h="1085214">
                  <a:moveTo>
                    <a:pt x="0" y="0"/>
                  </a:moveTo>
                  <a:lnTo>
                    <a:pt x="2171700" y="0"/>
                  </a:lnTo>
                  <a:lnTo>
                    <a:pt x="2714244" y="542543"/>
                  </a:lnTo>
                  <a:lnTo>
                    <a:pt x="2171700" y="1085088"/>
                  </a:lnTo>
                  <a:lnTo>
                    <a:pt x="0" y="1085088"/>
                  </a:lnTo>
                  <a:lnTo>
                    <a:pt x="542544" y="542543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15844" y="1535379"/>
            <a:ext cx="1438910" cy="10985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37160" marR="5080" indent="-125095">
              <a:lnSpc>
                <a:spcPts val="1630"/>
              </a:lnSpc>
              <a:spcBef>
                <a:spcPts val="395"/>
              </a:spcBef>
            </a:pPr>
            <a:r>
              <a:rPr sz="1600" spc="-30" dirty="0">
                <a:latin typeface="Franklin Gothic Medium"/>
                <a:cs typeface="Franklin Gothic Medium"/>
              </a:rPr>
              <a:t>размышление</a:t>
            </a:r>
            <a:r>
              <a:rPr sz="1600" spc="-6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о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возможности </a:t>
            </a:r>
            <a:r>
              <a:rPr sz="1600" spc="-25" dirty="0">
                <a:latin typeface="Franklin Gothic Medium"/>
                <a:cs typeface="Franklin Gothic Medium"/>
              </a:rPr>
              <a:t> совершения</a:t>
            </a:r>
            <a:endParaRPr sz="1600">
              <a:latin typeface="Franklin Gothic Medium"/>
              <a:cs typeface="Franklin Gothic Medium"/>
            </a:endParaRPr>
          </a:p>
          <a:p>
            <a:pPr marL="321945" marR="47625" indent="-268605">
              <a:lnSpc>
                <a:spcPts val="1630"/>
              </a:lnSpc>
              <a:spcBef>
                <a:spcPts val="5"/>
              </a:spcBef>
            </a:pPr>
            <a:r>
              <a:rPr sz="1600" spc="-20" dirty="0">
                <a:latin typeface="Franklin Gothic Medium"/>
                <a:cs typeface="Franklin Gothic Medium"/>
              </a:rPr>
              <a:t>дест</a:t>
            </a:r>
            <a:r>
              <a:rPr sz="1600" spc="-30" dirty="0">
                <a:latin typeface="Franklin Gothic Medium"/>
                <a:cs typeface="Franklin Gothic Medium"/>
              </a:rPr>
              <a:t>р</a:t>
            </a:r>
            <a:r>
              <a:rPr sz="1600" spc="-40" dirty="0">
                <a:latin typeface="Franklin Gothic Medium"/>
                <a:cs typeface="Franklin Gothic Medium"/>
              </a:rPr>
              <a:t>укти</a:t>
            </a:r>
            <a:r>
              <a:rPr sz="1600" spc="-35" dirty="0">
                <a:latin typeface="Franklin Gothic Medium"/>
                <a:cs typeface="Franklin Gothic Medium"/>
              </a:rPr>
              <a:t>в</a:t>
            </a:r>
            <a:r>
              <a:rPr sz="1600" spc="-30" dirty="0">
                <a:latin typeface="Franklin Gothic Medium"/>
                <a:cs typeface="Franklin Gothic Medium"/>
              </a:rPr>
              <a:t>но</a:t>
            </a:r>
            <a:r>
              <a:rPr sz="1600" spc="-50" dirty="0">
                <a:latin typeface="Franklin Gothic Medium"/>
                <a:cs typeface="Franklin Gothic Medium"/>
              </a:rPr>
              <a:t>г</a:t>
            </a:r>
            <a:r>
              <a:rPr sz="1600" spc="-15" dirty="0">
                <a:latin typeface="Franklin Gothic Medium"/>
                <a:cs typeface="Franklin Gothic Medium"/>
              </a:rPr>
              <a:t>о  </a:t>
            </a:r>
            <a:r>
              <a:rPr sz="1600" spc="-25" dirty="0">
                <a:latin typeface="Franklin Gothic Medium"/>
                <a:cs typeface="Franklin Gothic Medium"/>
              </a:rPr>
              <a:t>действия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488179" y="1551432"/>
            <a:ext cx="4345305" cy="1111250"/>
            <a:chOff x="4488179" y="1551432"/>
            <a:chExt cx="4345305" cy="1111250"/>
          </a:xfrm>
        </p:grpSpPr>
        <p:sp>
          <p:nvSpPr>
            <p:cNvPr id="15" name="object 15"/>
            <p:cNvSpPr/>
            <p:nvPr/>
          </p:nvSpPr>
          <p:spPr>
            <a:xfrm>
              <a:off x="4501133" y="1564386"/>
              <a:ext cx="4319270" cy="1085215"/>
            </a:xfrm>
            <a:custGeom>
              <a:avLst/>
              <a:gdLst/>
              <a:ahLst/>
              <a:cxnLst/>
              <a:rect l="l" t="t" r="r" b="b"/>
              <a:pathLst>
                <a:path w="4319270" h="1085214">
                  <a:moveTo>
                    <a:pt x="3776471" y="0"/>
                  </a:moveTo>
                  <a:lnTo>
                    <a:pt x="0" y="0"/>
                  </a:lnTo>
                  <a:lnTo>
                    <a:pt x="542543" y="542543"/>
                  </a:lnTo>
                  <a:lnTo>
                    <a:pt x="0" y="1085088"/>
                  </a:lnTo>
                  <a:lnTo>
                    <a:pt x="3776471" y="1085088"/>
                  </a:lnTo>
                  <a:lnTo>
                    <a:pt x="4319016" y="542543"/>
                  </a:lnTo>
                  <a:lnTo>
                    <a:pt x="3776471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01133" y="1564386"/>
              <a:ext cx="4319270" cy="1085215"/>
            </a:xfrm>
            <a:custGeom>
              <a:avLst/>
              <a:gdLst/>
              <a:ahLst/>
              <a:cxnLst/>
              <a:rect l="l" t="t" r="r" b="b"/>
              <a:pathLst>
                <a:path w="4319270" h="1085214">
                  <a:moveTo>
                    <a:pt x="0" y="0"/>
                  </a:moveTo>
                  <a:lnTo>
                    <a:pt x="3776471" y="0"/>
                  </a:lnTo>
                  <a:lnTo>
                    <a:pt x="4319016" y="542543"/>
                  </a:lnTo>
                  <a:lnTo>
                    <a:pt x="3776471" y="1085088"/>
                  </a:lnTo>
                  <a:lnTo>
                    <a:pt x="0" y="1085088"/>
                  </a:lnTo>
                  <a:lnTo>
                    <a:pt x="542543" y="542543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212460" y="1605152"/>
            <a:ext cx="2915285" cy="9652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99060" marR="91440" algn="ctr">
              <a:lnSpc>
                <a:spcPts val="1430"/>
              </a:lnSpc>
              <a:spcBef>
                <a:spcPts val="360"/>
              </a:spcBef>
            </a:pPr>
            <a:r>
              <a:rPr sz="1400" spc="-15" dirty="0">
                <a:latin typeface="Franklin Gothic Medium"/>
                <a:cs typeface="Franklin Gothic Medium"/>
              </a:rPr>
              <a:t>поведенческие </a:t>
            </a:r>
            <a:r>
              <a:rPr sz="1400" spc="-25" dirty="0">
                <a:latin typeface="Franklin Gothic Medium"/>
                <a:cs typeface="Franklin Gothic Medium"/>
              </a:rPr>
              <a:t>признаки участия </a:t>
            </a:r>
            <a:r>
              <a:rPr sz="1400" spc="-10" dirty="0">
                <a:latin typeface="Franklin Gothic Medium"/>
                <a:cs typeface="Franklin Gothic Medium"/>
              </a:rPr>
              <a:t>в </a:t>
            </a:r>
            <a:r>
              <a:rPr sz="1400" spc="-335" dirty="0">
                <a:latin typeface="Franklin Gothic Medium"/>
                <a:cs typeface="Franklin Gothic Medium"/>
              </a:rPr>
              <a:t> </a:t>
            </a:r>
            <a:r>
              <a:rPr sz="1400" spc="-30" dirty="0">
                <a:latin typeface="Franklin Gothic Medium"/>
                <a:cs typeface="Franklin Gothic Medium"/>
              </a:rPr>
              <a:t>течении</a:t>
            </a:r>
            <a:r>
              <a:rPr sz="1400" spc="-10" dirty="0">
                <a:latin typeface="Franklin Gothic Medium"/>
                <a:cs typeface="Franklin Gothic Medium"/>
              </a:rPr>
              <a:t> </a:t>
            </a:r>
            <a:r>
              <a:rPr sz="1400" spc="-20" dirty="0">
                <a:latin typeface="Franklin Gothic Medium"/>
                <a:cs typeface="Franklin Gothic Medium"/>
              </a:rPr>
              <a:t>единичны,</a:t>
            </a:r>
            <a:r>
              <a:rPr sz="1400" spc="-25" dirty="0">
                <a:latin typeface="Franklin Gothic Medium"/>
                <a:cs typeface="Franklin Gothic Medium"/>
              </a:rPr>
              <a:t> </a:t>
            </a:r>
            <a:r>
              <a:rPr sz="1400" spc="-20" dirty="0">
                <a:latin typeface="Franklin Gothic Medium"/>
                <a:cs typeface="Franklin Gothic Medium"/>
              </a:rPr>
              <a:t>подросток</a:t>
            </a:r>
            <a:endParaRPr sz="1400">
              <a:latin typeface="Franklin Gothic Medium"/>
              <a:cs typeface="Franklin Gothic Medium"/>
            </a:endParaRPr>
          </a:p>
          <a:p>
            <a:pPr algn="ctr">
              <a:lnSpc>
                <a:spcPts val="1295"/>
              </a:lnSpc>
            </a:pPr>
            <a:r>
              <a:rPr sz="1400" spc="-25" dirty="0">
                <a:latin typeface="Franklin Gothic Medium"/>
                <a:cs typeface="Franklin Gothic Medium"/>
              </a:rPr>
              <a:t>размышляет</a:t>
            </a:r>
            <a:r>
              <a:rPr sz="1400" spc="-40" dirty="0">
                <a:latin typeface="Franklin Gothic Medium"/>
                <a:cs typeface="Franklin Gothic Medium"/>
              </a:rPr>
              <a:t> </a:t>
            </a:r>
            <a:r>
              <a:rPr sz="1400" spc="-15" dirty="0">
                <a:latin typeface="Franklin Gothic Medium"/>
                <a:cs typeface="Franklin Gothic Medium"/>
              </a:rPr>
              <a:t>о</a:t>
            </a:r>
            <a:r>
              <a:rPr sz="1400" spc="-5" dirty="0">
                <a:latin typeface="Franklin Gothic Medium"/>
                <a:cs typeface="Franklin Gothic Medium"/>
              </a:rPr>
              <a:t> </a:t>
            </a:r>
            <a:r>
              <a:rPr sz="1400" spc="-20" dirty="0">
                <a:latin typeface="Franklin Gothic Medium"/>
                <a:cs typeface="Franklin Gothic Medium"/>
              </a:rPr>
              <a:t>возможности</a:t>
            </a:r>
            <a:r>
              <a:rPr sz="1400" spc="-55" dirty="0">
                <a:latin typeface="Franklin Gothic Medium"/>
                <a:cs typeface="Franklin Gothic Medium"/>
              </a:rPr>
              <a:t> </a:t>
            </a:r>
            <a:r>
              <a:rPr sz="1400" spc="-25" dirty="0">
                <a:latin typeface="Franklin Gothic Medium"/>
                <a:cs typeface="Franklin Gothic Medium"/>
              </a:rPr>
              <a:t>того,</a:t>
            </a:r>
            <a:r>
              <a:rPr sz="1400" spc="-5" dirty="0">
                <a:latin typeface="Franklin Gothic Medium"/>
                <a:cs typeface="Franklin Gothic Medium"/>
              </a:rPr>
              <a:t> </a:t>
            </a:r>
            <a:r>
              <a:rPr sz="1400" spc="-35" dirty="0">
                <a:latin typeface="Franklin Gothic Medium"/>
                <a:cs typeface="Franklin Gothic Medium"/>
              </a:rPr>
              <a:t>что</a:t>
            </a:r>
            <a:endParaRPr sz="1400">
              <a:latin typeface="Franklin Gothic Medium"/>
              <a:cs typeface="Franklin Gothic Medium"/>
            </a:endParaRPr>
          </a:p>
          <a:p>
            <a:pPr marL="12065" marR="5080" algn="ctr">
              <a:lnSpc>
                <a:spcPts val="1430"/>
              </a:lnSpc>
              <a:spcBef>
                <a:spcPts val="130"/>
              </a:spcBef>
            </a:pPr>
            <a:r>
              <a:rPr sz="1400" spc="-20" dirty="0">
                <a:latin typeface="Franklin Gothic Medium"/>
                <a:cs typeface="Franklin Gothic Medium"/>
              </a:rPr>
              <a:t>подобный </a:t>
            </a:r>
            <a:r>
              <a:rPr sz="1400" spc="-25" dirty="0">
                <a:latin typeface="Franklin Gothic Medium"/>
                <a:cs typeface="Franklin Gothic Medium"/>
              </a:rPr>
              <a:t>инцидент может произойти </a:t>
            </a:r>
            <a:r>
              <a:rPr sz="1400" spc="-335" dirty="0">
                <a:latin typeface="Franklin Gothic Medium"/>
                <a:cs typeface="Franklin Gothic Medium"/>
              </a:rPr>
              <a:t> </a:t>
            </a:r>
            <a:r>
              <a:rPr sz="1400" spc="-20" dirty="0">
                <a:latin typeface="Franklin Gothic Medium"/>
                <a:cs typeface="Franklin Gothic Medium"/>
              </a:rPr>
              <a:t>поблизости</a:t>
            </a:r>
            <a:endParaRPr sz="1400">
              <a:latin typeface="Franklin Gothic Medium"/>
              <a:cs typeface="Franklin Gothic Medium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-10731" y="2930588"/>
            <a:ext cx="2520950" cy="1334135"/>
            <a:chOff x="-10731" y="2930588"/>
            <a:chExt cx="2520950" cy="1334135"/>
          </a:xfrm>
        </p:grpSpPr>
        <p:sp>
          <p:nvSpPr>
            <p:cNvPr id="19" name="object 19"/>
            <p:cNvSpPr/>
            <p:nvPr/>
          </p:nvSpPr>
          <p:spPr>
            <a:xfrm>
              <a:off x="2285" y="2943606"/>
              <a:ext cx="2494915" cy="1308100"/>
            </a:xfrm>
            <a:custGeom>
              <a:avLst/>
              <a:gdLst/>
              <a:ahLst/>
              <a:cxnLst/>
              <a:rect l="l" t="t" r="r" b="b"/>
              <a:pathLst>
                <a:path w="2494915" h="1308100">
                  <a:moveTo>
                    <a:pt x="1840991" y="0"/>
                  </a:moveTo>
                  <a:lnTo>
                    <a:pt x="0" y="0"/>
                  </a:lnTo>
                  <a:lnTo>
                    <a:pt x="653796" y="653796"/>
                  </a:lnTo>
                  <a:lnTo>
                    <a:pt x="0" y="1307592"/>
                  </a:lnTo>
                  <a:lnTo>
                    <a:pt x="1840991" y="1307592"/>
                  </a:lnTo>
                  <a:lnTo>
                    <a:pt x="2494788" y="653796"/>
                  </a:lnTo>
                  <a:lnTo>
                    <a:pt x="1840991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85" y="2943606"/>
              <a:ext cx="2494915" cy="1308100"/>
            </a:xfrm>
            <a:custGeom>
              <a:avLst/>
              <a:gdLst/>
              <a:ahLst/>
              <a:cxnLst/>
              <a:rect l="l" t="t" r="r" b="b"/>
              <a:pathLst>
                <a:path w="2494915" h="1308100">
                  <a:moveTo>
                    <a:pt x="0" y="0"/>
                  </a:moveTo>
                  <a:lnTo>
                    <a:pt x="1840991" y="0"/>
                  </a:lnTo>
                  <a:lnTo>
                    <a:pt x="2494788" y="653796"/>
                  </a:lnTo>
                  <a:lnTo>
                    <a:pt x="1840991" y="1307592"/>
                  </a:lnTo>
                  <a:lnTo>
                    <a:pt x="0" y="1307592"/>
                  </a:lnTo>
                  <a:lnTo>
                    <a:pt x="653796" y="653796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706932" y="3323590"/>
            <a:ext cx="112141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spc="-5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</a:t>
            </a:r>
            <a:r>
              <a:rPr sz="2900" spc="-7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</a:t>
            </a:r>
            <a:r>
              <a:rPr sz="29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орой</a:t>
            </a:r>
            <a:endParaRPr sz="2900">
              <a:latin typeface="Franklin Gothic Medium"/>
              <a:cs typeface="Franklin Gothic Medium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060384" y="3041840"/>
            <a:ext cx="2738755" cy="1111250"/>
            <a:chOff x="2060384" y="3041840"/>
            <a:chExt cx="2738755" cy="1111250"/>
          </a:xfrm>
        </p:grpSpPr>
        <p:sp>
          <p:nvSpPr>
            <p:cNvPr id="23" name="object 23"/>
            <p:cNvSpPr/>
            <p:nvPr/>
          </p:nvSpPr>
          <p:spPr>
            <a:xfrm>
              <a:off x="2073402" y="3054857"/>
              <a:ext cx="2712720" cy="1085215"/>
            </a:xfrm>
            <a:custGeom>
              <a:avLst/>
              <a:gdLst/>
              <a:ahLst/>
              <a:cxnLst/>
              <a:rect l="l" t="t" r="r" b="b"/>
              <a:pathLst>
                <a:path w="2712720" h="1085214">
                  <a:moveTo>
                    <a:pt x="2170176" y="0"/>
                  </a:moveTo>
                  <a:lnTo>
                    <a:pt x="0" y="0"/>
                  </a:lnTo>
                  <a:lnTo>
                    <a:pt x="542544" y="542543"/>
                  </a:lnTo>
                  <a:lnTo>
                    <a:pt x="0" y="1085087"/>
                  </a:lnTo>
                  <a:lnTo>
                    <a:pt x="2170176" y="1085087"/>
                  </a:lnTo>
                  <a:lnTo>
                    <a:pt x="2712720" y="542543"/>
                  </a:lnTo>
                  <a:lnTo>
                    <a:pt x="2170176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073402" y="3054857"/>
              <a:ext cx="2712720" cy="1085215"/>
            </a:xfrm>
            <a:custGeom>
              <a:avLst/>
              <a:gdLst/>
              <a:ahLst/>
              <a:cxnLst/>
              <a:rect l="l" t="t" r="r" b="b"/>
              <a:pathLst>
                <a:path w="2712720" h="1085214">
                  <a:moveTo>
                    <a:pt x="0" y="0"/>
                  </a:moveTo>
                  <a:lnTo>
                    <a:pt x="2170176" y="0"/>
                  </a:lnTo>
                  <a:lnTo>
                    <a:pt x="2712720" y="542543"/>
                  </a:lnTo>
                  <a:lnTo>
                    <a:pt x="2170176" y="1085087"/>
                  </a:lnTo>
                  <a:lnTo>
                    <a:pt x="0" y="1085087"/>
                  </a:lnTo>
                  <a:lnTo>
                    <a:pt x="542544" y="542543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2758185" y="3234054"/>
            <a:ext cx="1362075" cy="6832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40335" marR="5080" indent="-128270">
              <a:lnSpc>
                <a:spcPts val="1630"/>
              </a:lnSpc>
              <a:spcBef>
                <a:spcPts val="390"/>
              </a:spcBef>
            </a:pPr>
            <a:r>
              <a:rPr sz="1600" spc="-45" dirty="0">
                <a:latin typeface="Franklin Gothic Medium"/>
                <a:cs typeface="Franklin Gothic Medium"/>
              </a:rPr>
              <a:t>ф</a:t>
            </a:r>
            <a:r>
              <a:rPr sz="1600" spc="-40" dirty="0">
                <a:latin typeface="Franklin Gothic Medium"/>
                <a:cs typeface="Franklin Gothic Medium"/>
              </a:rPr>
              <a:t>орм</a:t>
            </a:r>
            <a:r>
              <a:rPr sz="1600" spc="-30" dirty="0">
                <a:latin typeface="Franklin Gothic Medium"/>
                <a:cs typeface="Franklin Gothic Medium"/>
              </a:rPr>
              <a:t>и</a:t>
            </a:r>
            <a:r>
              <a:rPr sz="1600" spc="-25" dirty="0">
                <a:latin typeface="Franklin Gothic Medium"/>
                <a:cs typeface="Franklin Gothic Medium"/>
              </a:rPr>
              <a:t>рование  желания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его</a:t>
            </a:r>
            <a:endParaRPr sz="1600">
              <a:latin typeface="Franklin Gothic Medium"/>
              <a:cs typeface="Franklin Gothic Medium"/>
            </a:endParaRPr>
          </a:p>
          <a:p>
            <a:pPr marL="15240">
              <a:lnSpc>
                <a:spcPts val="1630"/>
              </a:lnSpc>
            </a:pPr>
            <a:r>
              <a:rPr sz="1600" spc="-25" dirty="0">
                <a:latin typeface="Franklin Gothic Medium"/>
                <a:cs typeface="Franklin Gothic Medium"/>
              </a:rPr>
              <a:t>осуществления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93691" y="3041904"/>
            <a:ext cx="4395470" cy="1111250"/>
            <a:chOff x="4393691" y="3041904"/>
            <a:chExt cx="4395470" cy="1111250"/>
          </a:xfrm>
        </p:grpSpPr>
        <p:sp>
          <p:nvSpPr>
            <p:cNvPr id="27" name="object 27"/>
            <p:cNvSpPr/>
            <p:nvPr/>
          </p:nvSpPr>
          <p:spPr>
            <a:xfrm>
              <a:off x="4406645" y="3054858"/>
              <a:ext cx="4369435" cy="1085215"/>
            </a:xfrm>
            <a:custGeom>
              <a:avLst/>
              <a:gdLst/>
              <a:ahLst/>
              <a:cxnLst/>
              <a:rect l="l" t="t" r="r" b="b"/>
              <a:pathLst>
                <a:path w="4369434" h="1085214">
                  <a:moveTo>
                    <a:pt x="3826763" y="0"/>
                  </a:moveTo>
                  <a:lnTo>
                    <a:pt x="0" y="0"/>
                  </a:lnTo>
                  <a:lnTo>
                    <a:pt x="542543" y="542543"/>
                  </a:lnTo>
                  <a:lnTo>
                    <a:pt x="0" y="1085087"/>
                  </a:lnTo>
                  <a:lnTo>
                    <a:pt x="3826763" y="1085087"/>
                  </a:lnTo>
                  <a:lnTo>
                    <a:pt x="4369308" y="542543"/>
                  </a:lnTo>
                  <a:lnTo>
                    <a:pt x="3826763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06645" y="3054858"/>
              <a:ext cx="4369435" cy="1085215"/>
            </a:xfrm>
            <a:custGeom>
              <a:avLst/>
              <a:gdLst/>
              <a:ahLst/>
              <a:cxnLst/>
              <a:rect l="l" t="t" r="r" b="b"/>
              <a:pathLst>
                <a:path w="4369434" h="1085214">
                  <a:moveTo>
                    <a:pt x="0" y="0"/>
                  </a:moveTo>
                  <a:lnTo>
                    <a:pt x="3826763" y="0"/>
                  </a:lnTo>
                  <a:lnTo>
                    <a:pt x="4369308" y="542543"/>
                  </a:lnTo>
                  <a:lnTo>
                    <a:pt x="3826763" y="1085087"/>
                  </a:lnTo>
                  <a:lnTo>
                    <a:pt x="0" y="1085087"/>
                  </a:lnTo>
                  <a:lnTo>
                    <a:pt x="542543" y="542543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968621" y="3130423"/>
            <a:ext cx="3263265" cy="8909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algn="ctr">
              <a:lnSpc>
                <a:spcPts val="1630"/>
              </a:lnSpc>
              <a:spcBef>
                <a:spcPts val="390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поведенческие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признаки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становятся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более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выраженными,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подросток</a:t>
            </a:r>
            <a:endParaRPr sz="1600">
              <a:latin typeface="Franklin Gothic Medium"/>
              <a:cs typeface="Franklin Gothic Medium"/>
            </a:endParaRPr>
          </a:p>
          <a:p>
            <a:pPr algn="ctr">
              <a:lnSpc>
                <a:spcPts val="1485"/>
              </a:lnSpc>
            </a:pPr>
            <a:r>
              <a:rPr sz="1600" spc="-30" dirty="0">
                <a:latin typeface="Franklin Gothic Medium"/>
                <a:cs typeface="Franklin Gothic Medium"/>
              </a:rPr>
              <a:t>сообщает</a:t>
            </a:r>
            <a:r>
              <a:rPr sz="1600" spc="2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об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угрозе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совершения</a:t>
            </a:r>
            <a:endParaRPr sz="1600">
              <a:latin typeface="Franklin Gothic Medium"/>
              <a:cs typeface="Franklin Gothic Medium"/>
            </a:endParaRPr>
          </a:p>
          <a:p>
            <a:pPr marL="1270" algn="ctr">
              <a:lnSpc>
                <a:spcPts val="1775"/>
              </a:lnSpc>
            </a:pPr>
            <a:r>
              <a:rPr sz="1600" spc="-30" dirty="0">
                <a:latin typeface="Franklin Gothic Medium"/>
                <a:cs typeface="Franklin Gothic Medium"/>
              </a:rPr>
              <a:t>деструктивного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деяния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64844" y="4814696"/>
            <a:ext cx="106743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третий</a:t>
            </a:r>
            <a:endParaRPr sz="2900">
              <a:latin typeface="Franklin Gothic Medium"/>
              <a:cs typeface="Franklin Gothic Medium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122868" y="4532312"/>
            <a:ext cx="2738755" cy="1111250"/>
            <a:chOff x="2122868" y="4532312"/>
            <a:chExt cx="2738755" cy="1111250"/>
          </a:xfrm>
        </p:grpSpPr>
        <p:sp>
          <p:nvSpPr>
            <p:cNvPr id="32" name="object 32"/>
            <p:cNvSpPr/>
            <p:nvPr/>
          </p:nvSpPr>
          <p:spPr>
            <a:xfrm>
              <a:off x="2135885" y="4545329"/>
              <a:ext cx="2712720" cy="1085215"/>
            </a:xfrm>
            <a:custGeom>
              <a:avLst/>
              <a:gdLst/>
              <a:ahLst/>
              <a:cxnLst/>
              <a:rect l="l" t="t" r="r" b="b"/>
              <a:pathLst>
                <a:path w="2712720" h="1085214">
                  <a:moveTo>
                    <a:pt x="2170176" y="0"/>
                  </a:moveTo>
                  <a:lnTo>
                    <a:pt x="0" y="0"/>
                  </a:lnTo>
                  <a:lnTo>
                    <a:pt x="542544" y="542544"/>
                  </a:lnTo>
                  <a:lnTo>
                    <a:pt x="0" y="1085088"/>
                  </a:lnTo>
                  <a:lnTo>
                    <a:pt x="2170176" y="1085088"/>
                  </a:lnTo>
                  <a:lnTo>
                    <a:pt x="2712719" y="542544"/>
                  </a:lnTo>
                  <a:lnTo>
                    <a:pt x="2170176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35885" y="4545329"/>
              <a:ext cx="2712720" cy="1085215"/>
            </a:xfrm>
            <a:custGeom>
              <a:avLst/>
              <a:gdLst/>
              <a:ahLst/>
              <a:cxnLst/>
              <a:rect l="l" t="t" r="r" b="b"/>
              <a:pathLst>
                <a:path w="2712720" h="1085214">
                  <a:moveTo>
                    <a:pt x="0" y="0"/>
                  </a:moveTo>
                  <a:lnTo>
                    <a:pt x="2170176" y="0"/>
                  </a:lnTo>
                  <a:lnTo>
                    <a:pt x="2712719" y="542544"/>
                  </a:lnTo>
                  <a:lnTo>
                    <a:pt x="2170176" y="1085088"/>
                  </a:lnTo>
                  <a:lnTo>
                    <a:pt x="0" y="1085088"/>
                  </a:lnTo>
                  <a:lnTo>
                    <a:pt x="542544" y="542544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2701798" y="4517516"/>
            <a:ext cx="1600200" cy="109855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indent="-2540" algn="ctr">
              <a:lnSpc>
                <a:spcPct val="85000"/>
              </a:lnSpc>
              <a:spcBef>
                <a:spcPts val="384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планирование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деструктивного </a:t>
            </a:r>
            <a:r>
              <a:rPr sz="1600" spc="-2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действия,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затем</a:t>
            </a:r>
            <a:r>
              <a:rPr sz="1600" spc="-5" dirty="0">
                <a:latin typeface="Franklin Gothic Medium"/>
                <a:cs typeface="Franklin Gothic Medium"/>
              </a:rPr>
              <a:t> –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совершение 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преступления</a:t>
            </a:r>
            <a:endParaRPr sz="1600">
              <a:latin typeface="Franklin Gothic Medium"/>
              <a:cs typeface="Franklin Gothic Medium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456176" y="4532376"/>
            <a:ext cx="4290060" cy="1111250"/>
            <a:chOff x="4456176" y="4532376"/>
            <a:chExt cx="4290060" cy="1111250"/>
          </a:xfrm>
        </p:grpSpPr>
        <p:sp>
          <p:nvSpPr>
            <p:cNvPr id="36" name="object 36"/>
            <p:cNvSpPr/>
            <p:nvPr/>
          </p:nvSpPr>
          <p:spPr>
            <a:xfrm>
              <a:off x="4469130" y="4545330"/>
              <a:ext cx="4264660" cy="1085215"/>
            </a:xfrm>
            <a:custGeom>
              <a:avLst/>
              <a:gdLst/>
              <a:ahLst/>
              <a:cxnLst/>
              <a:rect l="l" t="t" r="r" b="b"/>
              <a:pathLst>
                <a:path w="4264659" h="1085214">
                  <a:moveTo>
                    <a:pt x="3721608" y="0"/>
                  </a:moveTo>
                  <a:lnTo>
                    <a:pt x="0" y="0"/>
                  </a:lnTo>
                  <a:lnTo>
                    <a:pt x="542544" y="542544"/>
                  </a:lnTo>
                  <a:lnTo>
                    <a:pt x="0" y="1085088"/>
                  </a:lnTo>
                  <a:lnTo>
                    <a:pt x="3721608" y="1085088"/>
                  </a:lnTo>
                  <a:lnTo>
                    <a:pt x="4264152" y="542544"/>
                  </a:lnTo>
                  <a:lnTo>
                    <a:pt x="3721608" y="0"/>
                  </a:lnTo>
                  <a:close/>
                </a:path>
              </a:pathLst>
            </a:custGeom>
            <a:solidFill>
              <a:srgbClr val="F8D7C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69130" y="4545330"/>
              <a:ext cx="4264660" cy="1085215"/>
            </a:xfrm>
            <a:custGeom>
              <a:avLst/>
              <a:gdLst/>
              <a:ahLst/>
              <a:cxnLst/>
              <a:rect l="l" t="t" r="r" b="b"/>
              <a:pathLst>
                <a:path w="4264659" h="1085214">
                  <a:moveTo>
                    <a:pt x="0" y="0"/>
                  </a:moveTo>
                  <a:lnTo>
                    <a:pt x="3721608" y="0"/>
                  </a:lnTo>
                  <a:lnTo>
                    <a:pt x="4264152" y="542544"/>
                  </a:lnTo>
                  <a:lnTo>
                    <a:pt x="3721608" y="1085088"/>
                  </a:lnTo>
                  <a:lnTo>
                    <a:pt x="0" y="1085088"/>
                  </a:lnTo>
                  <a:lnTo>
                    <a:pt x="542544" y="542544"/>
                  </a:lnTo>
                  <a:lnTo>
                    <a:pt x="0" y="0"/>
                  </a:lnTo>
                  <a:close/>
                </a:path>
              </a:pathLst>
            </a:custGeom>
            <a:ln w="25908">
              <a:solidFill>
                <a:srgbClr val="F8D7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043296" y="4620844"/>
            <a:ext cx="3134360" cy="89154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12700" marR="5080" algn="ctr">
              <a:lnSpc>
                <a:spcPct val="85100"/>
              </a:lnSpc>
              <a:spcBef>
                <a:spcPts val="384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присутствует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многие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из </a:t>
            </a:r>
            <a:r>
              <a:rPr sz="1600" spc="-40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поведенческих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признаков, </a:t>
            </a:r>
            <a:r>
              <a:rPr sz="1600" spc="-25" dirty="0">
                <a:latin typeface="Franklin Gothic Medium"/>
                <a:cs typeface="Franklin Gothic Medium"/>
              </a:rPr>
              <a:t> подросток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сообщает</a:t>
            </a:r>
            <a:r>
              <a:rPr sz="1600" spc="2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о </a:t>
            </a:r>
            <a:r>
              <a:rPr sz="1600" spc="-30" dirty="0">
                <a:latin typeface="Franklin Gothic Medium"/>
                <a:cs typeface="Franklin Gothic Medium"/>
              </a:rPr>
              <a:t>подготовке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50" dirty="0">
                <a:latin typeface="Franklin Gothic Medium"/>
                <a:cs typeface="Franklin Gothic Medium"/>
              </a:rPr>
              <a:t>к </a:t>
            </a:r>
            <a:r>
              <a:rPr sz="1600" spc="-38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инциденту</a:t>
            </a:r>
            <a:r>
              <a:rPr sz="1600" spc="1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напрямую</a:t>
            </a:r>
            <a:endParaRPr sz="16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95616" y="5373623"/>
            <a:ext cx="1191768" cy="11902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52266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КАК</a:t>
            </a:r>
            <a:r>
              <a:rPr spc="-35" dirty="0"/>
              <a:t> </a:t>
            </a:r>
            <a:r>
              <a:rPr spc="-5" dirty="0"/>
              <a:t>ПРЕДУПРЕДИТЬ</a:t>
            </a:r>
            <a:r>
              <a:rPr spc="5" dirty="0"/>
              <a:t> </a:t>
            </a:r>
            <a:r>
              <a:rPr spc="-15" dirty="0"/>
              <a:t>ОПАСНОСТЬ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02004" y="1127886"/>
            <a:ext cx="7363459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95"/>
              </a:spcBef>
            </a:pPr>
            <a:r>
              <a:rPr sz="1600" spc="10" dirty="0">
                <a:latin typeface="Franklin Gothic Medium"/>
                <a:cs typeface="Franklin Gothic Medium"/>
              </a:rPr>
              <a:t>-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30" dirty="0">
                <a:latin typeface="Franklin Gothic Medium"/>
                <a:cs typeface="Franklin Gothic Medium"/>
              </a:rPr>
              <a:t>усилить охрану </a:t>
            </a:r>
            <a:r>
              <a:rPr sz="1600" spc="-35" dirty="0">
                <a:latin typeface="Franklin Gothic Medium"/>
                <a:cs typeface="Franklin Gothic Medium"/>
              </a:rPr>
              <a:t>и </a:t>
            </a:r>
            <a:r>
              <a:rPr sz="1600" spc="-25" dirty="0">
                <a:latin typeface="Franklin Gothic Medium"/>
                <a:cs typeface="Franklin Gothic Medium"/>
              </a:rPr>
              <a:t>обеспечить проверку на предмет наличия </a:t>
            </a:r>
            <a:r>
              <a:rPr sz="1600" spc="-20" dirty="0">
                <a:latin typeface="Franklin Gothic Medium"/>
                <a:cs typeface="Franklin Gothic Medium"/>
              </a:rPr>
              <a:t>всех видов </a:t>
            </a:r>
            <a:r>
              <a:rPr sz="1600" spc="-25" dirty="0">
                <a:latin typeface="Franklin Gothic Medium"/>
                <a:cs typeface="Franklin Gothic Medium"/>
              </a:rPr>
              <a:t>оружия, 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45" dirty="0">
                <a:latin typeface="Franklin Gothic Medium"/>
                <a:cs typeface="Franklin Gothic Medium"/>
              </a:rPr>
              <a:t>любых</a:t>
            </a:r>
            <a:r>
              <a:rPr sz="1600" spc="31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колющих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режущих</a:t>
            </a:r>
            <a:r>
              <a:rPr sz="1600" spc="-30" dirty="0">
                <a:latin typeface="Franklin Gothic Medium"/>
                <a:cs typeface="Franklin Gothic Medium"/>
              </a:rPr>
              <a:t> </a:t>
            </a:r>
            <a:r>
              <a:rPr sz="1600" spc="-20" dirty="0">
                <a:latin typeface="Franklin Gothic Medium"/>
                <a:cs typeface="Franklin Gothic Medium"/>
              </a:rPr>
              <a:t>предметов,</a:t>
            </a:r>
            <a:r>
              <a:rPr sz="1600" spc="-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взрывоопасных</a:t>
            </a:r>
            <a:r>
              <a:rPr sz="1600" spc="-20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веществ,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любых </a:t>
            </a:r>
            <a:r>
              <a:rPr sz="1600" spc="-3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самодельных предметов </a:t>
            </a:r>
            <a:r>
              <a:rPr sz="1600" spc="-35" dirty="0">
                <a:latin typeface="Franklin Gothic Medium"/>
                <a:cs typeface="Franklin Gothic Medium"/>
              </a:rPr>
              <a:t>и </a:t>
            </a:r>
            <a:r>
              <a:rPr sz="1600" spc="-30" dirty="0">
                <a:latin typeface="Franklin Gothic Medium"/>
                <a:cs typeface="Franklin Gothic Medium"/>
              </a:rPr>
              <a:t>инструментов </a:t>
            </a:r>
            <a:r>
              <a:rPr sz="1600" spc="-10" dirty="0">
                <a:latin typeface="Franklin Gothic Medium"/>
                <a:cs typeface="Franklin Gothic Medium"/>
              </a:rPr>
              <a:t>для </a:t>
            </a:r>
            <a:r>
              <a:rPr sz="1600" spc="-35" dirty="0">
                <a:latin typeface="Franklin Gothic Medium"/>
                <a:cs typeface="Franklin Gothic Medium"/>
              </a:rPr>
              <a:t>их </a:t>
            </a:r>
            <a:r>
              <a:rPr sz="1600" spc="-25" dirty="0">
                <a:latin typeface="Franklin Gothic Medium"/>
                <a:cs typeface="Franklin Gothic Medium"/>
              </a:rPr>
              <a:t>создания </a:t>
            </a:r>
            <a:r>
              <a:rPr sz="1600" spc="-20" dirty="0">
                <a:latin typeface="Franklin Gothic Medium"/>
                <a:cs typeface="Franklin Gothic Medium"/>
              </a:rPr>
              <a:t>(изолента, </a:t>
            </a:r>
            <a:r>
              <a:rPr sz="1600" spc="-10" dirty="0">
                <a:latin typeface="Franklin Gothic Medium"/>
                <a:cs typeface="Franklin Gothic Medium"/>
              </a:rPr>
              <a:t>веревка, 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гайки,</a:t>
            </a:r>
            <a:r>
              <a:rPr sz="1600" spc="1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гвозди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и</a:t>
            </a:r>
            <a:r>
              <a:rPr sz="1600" spc="-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т.д.);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2205608"/>
            <a:ext cx="73621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1443355" algn="l"/>
                <a:tab pos="2411730" algn="l"/>
                <a:tab pos="3903979" algn="l"/>
                <a:tab pos="4284980" algn="l"/>
                <a:tab pos="6260465" algn="l"/>
              </a:tabLst>
            </a:pPr>
            <a:r>
              <a:rPr sz="1600" spc="10" dirty="0">
                <a:latin typeface="Franklin Gothic Medium"/>
                <a:cs typeface="Franklin Gothic Medium"/>
              </a:rPr>
              <a:t>-	</a:t>
            </a:r>
            <a:r>
              <a:rPr sz="1600" spc="-20" dirty="0">
                <a:latin typeface="Franklin Gothic Medium"/>
                <a:cs typeface="Franklin Gothic Medium"/>
              </a:rPr>
              <a:t>усиление	</a:t>
            </a:r>
            <a:r>
              <a:rPr sz="1600" spc="-40" dirty="0">
                <a:latin typeface="Franklin Gothic Medium"/>
                <a:cs typeface="Franklin Gothic Medium"/>
              </a:rPr>
              <a:t>техники	</a:t>
            </a:r>
            <a:r>
              <a:rPr sz="1600" spc="-20" dirty="0">
                <a:latin typeface="Franklin Gothic Medium"/>
                <a:cs typeface="Franklin Gothic Medium"/>
              </a:rPr>
              <a:t>безопасности	</a:t>
            </a:r>
            <a:r>
              <a:rPr sz="1600" spc="-5" dirty="0">
                <a:latin typeface="Franklin Gothic Medium"/>
                <a:cs typeface="Franklin Gothic Medium"/>
              </a:rPr>
              <a:t>с	</a:t>
            </a:r>
            <a:r>
              <a:rPr sz="1600" spc="-35" dirty="0">
                <a:latin typeface="Franklin Gothic Medium"/>
                <a:cs typeface="Franklin Gothic Medium"/>
              </a:rPr>
              <a:t>колюще-режущими	</a:t>
            </a:r>
            <a:r>
              <a:rPr sz="1600" spc="-30" dirty="0">
                <a:latin typeface="Franklin Gothic Medium"/>
                <a:cs typeface="Franklin Gothic Medium"/>
              </a:rPr>
              <a:t>предметами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05"/>
              </a:spcBef>
            </a:pPr>
            <a:r>
              <a:rPr spc="-25" dirty="0"/>
              <a:t>(канцелярские</a:t>
            </a:r>
            <a:r>
              <a:rPr spc="65" dirty="0"/>
              <a:t> </a:t>
            </a:r>
            <a:r>
              <a:rPr spc="-25" dirty="0"/>
              <a:t>ножи,</a:t>
            </a:r>
            <a:r>
              <a:rPr spc="25" dirty="0"/>
              <a:t> </a:t>
            </a:r>
            <a:r>
              <a:rPr spc="-40" dirty="0"/>
              <a:t>ножницы</a:t>
            </a:r>
            <a:r>
              <a:rPr spc="20" dirty="0"/>
              <a:t> </a:t>
            </a:r>
            <a:r>
              <a:rPr spc="-35" dirty="0"/>
              <a:t>и</a:t>
            </a:r>
            <a:r>
              <a:rPr spc="-5" dirty="0"/>
              <a:t> </a:t>
            </a:r>
            <a:r>
              <a:rPr spc="-15" dirty="0"/>
              <a:t>т.д.);</a:t>
            </a:r>
          </a:p>
          <a:p>
            <a:pPr marL="355600" marR="5080" indent="-342900">
              <a:lnSpc>
                <a:spcPct val="100000"/>
              </a:lnSpc>
              <a:spcBef>
                <a:spcPts val="800"/>
              </a:spcBef>
              <a:buChar char="-"/>
              <a:tabLst>
                <a:tab pos="354965" algn="l"/>
                <a:tab pos="355600" algn="l"/>
              </a:tabLst>
            </a:pPr>
            <a:r>
              <a:rPr spc="-35" dirty="0"/>
              <a:t>инструктаж</a:t>
            </a:r>
            <a:r>
              <a:rPr spc="50" dirty="0"/>
              <a:t> </a:t>
            </a:r>
            <a:r>
              <a:rPr spc="-25" dirty="0"/>
              <a:t>учителей</a:t>
            </a:r>
            <a:r>
              <a:rPr spc="45" dirty="0"/>
              <a:t> </a:t>
            </a:r>
            <a:r>
              <a:rPr spc="-20" dirty="0"/>
              <a:t>на</a:t>
            </a:r>
            <a:r>
              <a:rPr spc="30" dirty="0"/>
              <a:t> </a:t>
            </a:r>
            <a:r>
              <a:rPr spc="-25" dirty="0"/>
              <a:t>предмет</a:t>
            </a:r>
            <a:r>
              <a:rPr spc="40" dirty="0"/>
              <a:t> </a:t>
            </a:r>
            <a:r>
              <a:rPr spc="-25" dirty="0"/>
              <a:t>выявления</a:t>
            </a:r>
            <a:r>
              <a:rPr spc="40" dirty="0"/>
              <a:t> </a:t>
            </a:r>
            <a:r>
              <a:rPr spc="-30" dirty="0"/>
              <a:t>признаков</a:t>
            </a:r>
            <a:r>
              <a:rPr spc="40" dirty="0"/>
              <a:t> </a:t>
            </a:r>
            <a:r>
              <a:rPr spc="-25" dirty="0"/>
              <a:t>риска</a:t>
            </a:r>
            <a:r>
              <a:rPr spc="40" dirty="0"/>
              <a:t> </a:t>
            </a:r>
            <a:r>
              <a:rPr spc="-15" dirty="0"/>
              <a:t>в</a:t>
            </a:r>
            <a:r>
              <a:rPr spc="20" dirty="0"/>
              <a:t> </a:t>
            </a:r>
            <a:r>
              <a:rPr spc="-20" dirty="0"/>
              <a:t>поведении </a:t>
            </a:r>
            <a:r>
              <a:rPr spc="-385" dirty="0"/>
              <a:t> </a:t>
            </a:r>
            <a:r>
              <a:rPr spc="-25" dirty="0"/>
              <a:t>учеников;</a:t>
            </a:r>
          </a:p>
          <a:p>
            <a:pPr marL="355600" indent="-342900">
              <a:lnSpc>
                <a:spcPct val="100000"/>
              </a:lnSpc>
              <a:spcBef>
                <a:spcPts val="795"/>
              </a:spcBef>
              <a:buChar char="-"/>
              <a:tabLst>
                <a:tab pos="354965" algn="l"/>
                <a:tab pos="355600" algn="l"/>
              </a:tabLst>
            </a:pPr>
            <a:r>
              <a:rPr spc="-20" dirty="0"/>
              <a:t>привлечение</a:t>
            </a:r>
            <a:r>
              <a:rPr spc="310" dirty="0"/>
              <a:t> </a:t>
            </a:r>
            <a:r>
              <a:rPr spc="-20" dirty="0"/>
              <a:t>психолога</a:t>
            </a:r>
            <a:r>
              <a:rPr spc="310" dirty="0"/>
              <a:t> </a:t>
            </a:r>
            <a:r>
              <a:rPr spc="-50" dirty="0"/>
              <a:t>к</a:t>
            </a:r>
            <a:r>
              <a:rPr spc="320" dirty="0"/>
              <a:t> </a:t>
            </a:r>
            <a:r>
              <a:rPr spc="-30" dirty="0"/>
              <a:t>анализу</a:t>
            </a:r>
            <a:r>
              <a:rPr spc="315" dirty="0"/>
              <a:t> </a:t>
            </a:r>
            <a:r>
              <a:rPr spc="-20" dirty="0"/>
              <a:t>поведения</a:t>
            </a:r>
            <a:r>
              <a:rPr spc="310" dirty="0"/>
              <a:t> </a:t>
            </a:r>
            <a:r>
              <a:rPr spc="-35" dirty="0"/>
              <a:t>учащихся</a:t>
            </a:r>
            <a:r>
              <a:rPr spc="320" dirty="0"/>
              <a:t> </a:t>
            </a:r>
            <a:r>
              <a:rPr spc="-20" dirty="0"/>
              <a:t>на</a:t>
            </a:r>
            <a:r>
              <a:rPr spc="305" dirty="0"/>
              <a:t> </a:t>
            </a:r>
            <a:r>
              <a:rPr spc="-25" dirty="0"/>
              <a:t>предмет</a:t>
            </a:r>
            <a:r>
              <a:rPr spc="315" dirty="0"/>
              <a:t> </a:t>
            </a:r>
            <a:r>
              <a:rPr spc="-20" dirty="0"/>
              <a:t>наличия</a:t>
            </a:r>
          </a:p>
          <a:p>
            <a:pPr marL="355600">
              <a:lnSpc>
                <a:spcPct val="100000"/>
              </a:lnSpc>
            </a:pPr>
            <a:r>
              <a:rPr spc="-30" dirty="0"/>
              <a:t>признаков</a:t>
            </a:r>
            <a:r>
              <a:rPr spc="-5" dirty="0"/>
              <a:t> </a:t>
            </a:r>
            <a:r>
              <a:rPr spc="-20" dirty="0"/>
              <a:t>риска;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02004" y="3973829"/>
            <a:ext cx="73640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  <a:tab pos="1888489" algn="l"/>
                <a:tab pos="4586605" algn="l"/>
                <a:tab pos="5961380" algn="l"/>
              </a:tabLst>
            </a:pPr>
            <a:r>
              <a:rPr sz="1600" spc="10" dirty="0">
                <a:latin typeface="Franklin Gothic Medium"/>
                <a:cs typeface="Franklin Gothic Medium"/>
              </a:rPr>
              <a:t>-	</a:t>
            </a:r>
            <a:r>
              <a:rPr sz="1600" spc="-30" dirty="0">
                <a:latin typeface="Franklin Gothic Medium"/>
                <a:cs typeface="Franklin Gothic Medium"/>
              </a:rPr>
              <a:t>организовать	</a:t>
            </a:r>
            <a:r>
              <a:rPr sz="1600" spc="-20" dirty="0">
                <a:latin typeface="Franklin Gothic Medium"/>
                <a:cs typeface="Franklin Gothic Medium"/>
              </a:rPr>
              <a:t>психолого-педагогическое,	социальное	</a:t>
            </a:r>
            <a:r>
              <a:rPr sz="1600" spc="-15" dirty="0">
                <a:latin typeface="Franklin Gothic Medium"/>
                <a:cs typeface="Franklin Gothic Medium"/>
              </a:rPr>
              <a:t>сопровождение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2004" y="4114952"/>
            <a:ext cx="5713095" cy="71755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05"/>
              </a:spcBef>
            </a:pPr>
            <a:r>
              <a:rPr sz="1600" spc="-25" dirty="0">
                <a:latin typeface="Franklin Gothic Medium"/>
                <a:cs typeface="Franklin Gothic Medium"/>
              </a:rPr>
              <a:t>подростков</a:t>
            </a:r>
            <a:r>
              <a:rPr sz="1600" spc="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из</a:t>
            </a:r>
            <a:r>
              <a:rPr sz="1600" spc="-1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группы</a:t>
            </a:r>
            <a:r>
              <a:rPr sz="1600" spc="-25" dirty="0">
                <a:latin typeface="Franklin Gothic Medium"/>
                <a:cs typeface="Franklin Gothic Medium"/>
              </a:rPr>
              <a:t> риска</a:t>
            </a:r>
            <a:endParaRPr sz="16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  <a:tabLst>
                <a:tab pos="354965" algn="l"/>
              </a:tabLst>
            </a:pPr>
            <a:r>
              <a:rPr sz="1600" spc="10" dirty="0">
                <a:latin typeface="Franklin Gothic Medium"/>
                <a:cs typeface="Franklin Gothic Medium"/>
              </a:rPr>
              <a:t>-	</a:t>
            </a:r>
            <a:r>
              <a:rPr sz="1600" spc="-25" dirty="0">
                <a:latin typeface="Franklin Gothic Medium"/>
                <a:cs typeface="Franklin Gothic Medium"/>
              </a:rPr>
              <a:t>обеспечить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40" dirty="0">
                <a:latin typeface="Franklin Gothic Medium"/>
                <a:cs typeface="Franklin Gothic Medium"/>
              </a:rPr>
              <a:t>эффективную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профилактическую</a:t>
            </a:r>
            <a:r>
              <a:rPr sz="1600" spc="55" dirty="0">
                <a:latin typeface="Franklin Gothic Medium"/>
                <a:cs typeface="Franklin Gothic Medium"/>
              </a:rPr>
              <a:t> </a:t>
            </a:r>
            <a:r>
              <a:rPr sz="1600" spc="-25" dirty="0">
                <a:latin typeface="Franklin Gothic Medium"/>
                <a:cs typeface="Franklin Gothic Medium"/>
              </a:rPr>
              <a:t>работу</a:t>
            </a:r>
            <a:r>
              <a:rPr sz="1600" spc="35" dirty="0">
                <a:latin typeface="Franklin Gothic Medium"/>
                <a:cs typeface="Franklin Gothic Medium"/>
              </a:rPr>
              <a:t> </a:t>
            </a:r>
            <a:r>
              <a:rPr sz="1600" spc="-15" dirty="0">
                <a:latin typeface="Franklin Gothic Medium"/>
                <a:cs typeface="Franklin Gothic Medium"/>
              </a:rPr>
              <a:t>в</a:t>
            </a:r>
            <a:r>
              <a:rPr sz="1600" dirty="0">
                <a:latin typeface="Franklin Gothic Medium"/>
                <a:cs typeface="Franklin Gothic Medium"/>
              </a:rPr>
              <a:t> </a:t>
            </a:r>
            <a:r>
              <a:rPr sz="1600" spc="-35" dirty="0">
                <a:latin typeface="Franklin Gothic Medium"/>
                <a:cs typeface="Franklin Gothic Medium"/>
              </a:rPr>
              <a:t>школе</a:t>
            </a:r>
            <a:endParaRPr sz="16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15258" y="5683402"/>
            <a:ext cx="2733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Franklin Gothic Medium"/>
                <a:cs typeface="Franklin Gothic Medium"/>
              </a:rPr>
              <a:t>Кто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несет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ответственность?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58940" y="5707379"/>
            <a:ext cx="515620" cy="268605"/>
            <a:chOff x="6758940" y="5707379"/>
            <a:chExt cx="515620" cy="268605"/>
          </a:xfrm>
        </p:grpSpPr>
        <p:sp>
          <p:nvSpPr>
            <p:cNvPr id="11" name="object 11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368046" y="0"/>
                  </a:moveTo>
                  <a:lnTo>
                    <a:pt x="368046" y="60578"/>
                  </a:lnTo>
                  <a:lnTo>
                    <a:pt x="0" y="60578"/>
                  </a:lnTo>
                  <a:lnTo>
                    <a:pt x="0" y="181736"/>
                  </a:lnTo>
                  <a:lnTo>
                    <a:pt x="368046" y="181736"/>
                  </a:lnTo>
                  <a:lnTo>
                    <a:pt x="368046" y="242315"/>
                  </a:lnTo>
                  <a:lnTo>
                    <a:pt x="489203" y="121157"/>
                  </a:lnTo>
                  <a:lnTo>
                    <a:pt x="368046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71894" y="5720333"/>
              <a:ext cx="489584" cy="242570"/>
            </a:xfrm>
            <a:custGeom>
              <a:avLst/>
              <a:gdLst/>
              <a:ahLst/>
              <a:cxnLst/>
              <a:rect l="l" t="t" r="r" b="b"/>
              <a:pathLst>
                <a:path w="489584" h="242570">
                  <a:moveTo>
                    <a:pt x="0" y="60578"/>
                  </a:moveTo>
                  <a:lnTo>
                    <a:pt x="368046" y="60578"/>
                  </a:lnTo>
                  <a:lnTo>
                    <a:pt x="368046" y="0"/>
                  </a:lnTo>
                  <a:lnTo>
                    <a:pt x="489203" y="121157"/>
                  </a:lnTo>
                  <a:lnTo>
                    <a:pt x="368046" y="242315"/>
                  </a:lnTo>
                  <a:lnTo>
                    <a:pt x="368046" y="181736"/>
                  </a:lnTo>
                  <a:lnTo>
                    <a:pt x="0" y="181736"/>
                  </a:lnTo>
                  <a:lnTo>
                    <a:pt x="0" y="60578"/>
                  </a:lnTo>
                  <a:close/>
                </a:path>
              </a:pathLst>
            </a:custGeom>
            <a:ln w="25908">
              <a:solidFill>
                <a:srgbClr val="AF5C0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200" y="287782"/>
            <a:ext cx="7429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15" dirty="0"/>
              <a:t>-	</a:t>
            </a:r>
            <a:r>
              <a:rPr sz="1800" spc="-20" dirty="0"/>
              <a:t>обеспечение</a:t>
            </a:r>
            <a:r>
              <a:rPr sz="1800" spc="10" dirty="0"/>
              <a:t> </a:t>
            </a:r>
            <a:r>
              <a:rPr sz="1800" spc="-30" dirty="0"/>
              <a:t>психологической</a:t>
            </a:r>
            <a:r>
              <a:rPr sz="1800" spc="35" dirty="0"/>
              <a:t> </a:t>
            </a:r>
            <a:r>
              <a:rPr sz="1800" spc="-25" dirty="0"/>
              <a:t>безопасности</a:t>
            </a:r>
            <a:r>
              <a:rPr sz="1800" spc="30" dirty="0"/>
              <a:t> </a:t>
            </a:r>
            <a:r>
              <a:rPr sz="1800" spc="-15" dirty="0"/>
              <a:t>в</a:t>
            </a:r>
            <a:r>
              <a:rPr sz="1800" spc="10" dirty="0"/>
              <a:t> </a:t>
            </a:r>
            <a:r>
              <a:rPr sz="1800" spc="-30" dirty="0"/>
              <a:t>образовательной</a:t>
            </a:r>
            <a:r>
              <a:rPr sz="1800" spc="15" dirty="0"/>
              <a:t> </a:t>
            </a:r>
            <a:r>
              <a:rPr sz="1800" spc="-5" dirty="0"/>
              <a:t>среде;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330200" y="560577"/>
            <a:ext cx="8428355" cy="77851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905"/>
              </a:spcBef>
              <a:buChar char="-"/>
              <a:tabLst>
                <a:tab pos="355600" algn="l"/>
                <a:tab pos="356235" algn="l"/>
              </a:tabLst>
            </a:pPr>
            <a:r>
              <a:rPr sz="1800" spc="-25" dirty="0">
                <a:latin typeface="Franklin Gothic Medium"/>
                <a:cs typeface="Franklin Gothic Medium"/>
              </a:rPr>
              <a:t>укрепление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ресурсов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семьи;</a:t>
            </a:r>
            <a:endParaRPr sz="1800">
              <a:latin typeface="Franklin Gothic Medium"/>
              <a:cs typeface="Franklin Gothic Medium"/>
            </a:endParaRPr>
          </a:p>
          <a:p>
            <a:pPr marL="355600" indent="-343535">
              <a:lnSpc>
                <a:spcPct val="100000"/>
              </a:lnSpc>
              <a:spcBef>
                <a:spcPts val="800"/>
              </a:spcBef>
              <a:buChar char="-"/>
              <a:tabLst>
                <a:tab pos="355600" algn="l"/>
                <a:tab pos="356235" algn="l"/>
                <a:tab pos="1624965" algn="l"/>
                <a:tab pos="3597275" algn="l"/>
                <a:tab pos="5045710" algn="l"/>
                <a:tab pos="5314950" algn="l"/>
                <a:tab pos="720217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интеграция	</a:t>
            </a:r>
            <a:r>
              <a:rPr sz="1800" spc="-30" dirty="0">
                <a:latin typeface="Franklin Gothic Medium"/>
                <a:cs typeface="Franklin Gothic Medium"/>
              </a:rPr>
              <a:t>профилактических	</a:t>
            </a:r>
            <a:r>
              <a:rPr sz="1800" spc="-35" dirty="0">
                <a:latin typeface="Franklin Gothic Medium"/>
                <a:cs typeface="Franklin Gothic Medium"/>
              </a:rPr>
              <a:t>компонентов	</a:t>
            </a:r>
            <a:r>
              <a:rPr sz="1800" spc="-15" dirty="0">
                <a:latin typeface="Franklin Gothic Medium"/>
                <a:cs typeface="Franklin Gothic Medium"/>
              </a:rPr>
              <a:t>в	</a:t>
            </a:r>
            <a:r>
              <a:rPr sz="1800" spc="-30" dirty="0">
                <a:latin typeface="Franklin Gothic Medium"/>
                <a:cs typeface="Franklin Gothic Medium"/>
              </a:rPr>
              <a:t>образовательные	</a:t>
            </a:r>
            <a:r>
              <a:rPr sz="1800" spc="-35" dirty="0">
                <a:latin typeface="Franklin Gothic Medium"/>
                <a:cs typeface="Franklin Gothic Medium"/>
              </a:rPr>
              <a:t>программы,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404" y="1313434"/>
            <a:ext cx="808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8765" algn="l"/>
                <a:tab pos="2013585" algn="l"/>
                <a:tab pos="3934460" algn="l"/>
                <a:tab pos="5614035" algn="l"/>
                <a:tab pos="6860540" algn="l"/>
              </a:tabLst>
            </a:pPr>
            <a:r>
              <a:rPr sz="1800" spc="-35" dirty="0">
                <a:latin typeface="Franklin Gothic Medium"/>
                <a:cs typeface="Franklin Gothic Medium"/>
              </a:rPr>
              <a:t>внеурочную	и	</a:t>
            </a:r>
            <a:r>
              <a:rPr sz="1800" spc="-30" dirty="0">
                <a:latin typeface="Franklin Gothic Medium"/>
                <a:cs typeface="Franklin Gothic Medium"/>
              </a:rPr>
              <a:t>воспитательную	</a:t>
            </a:r>
            <a:r>
              <a:rPr sz="1800" spc="-25" dirty="0">
                <a:latin typeface="Franklin Gothic Medium"/>
                <a:cs typeface="Franklin Gothic Medium"/>
              </a:rPr>
              <a:t>деятельность,	</a:t>
            </a:r>
            <a:r>
              <a:rPr sz="1800" spc="-40" dirty="0">
                <a:latin typeface="Franklin Gothic Medium"/>
                <a:cs typeface="Franklin Gothic Medium"/>
              </a:rPr>
              <a:t>практики	</a:t>
            </a:r>
            <a:r>
              <a:rPr sz="1800" spc="-20" dirty="0">
                <a:latin typeface="Franklin Gothic Medium"/>
                <a:cs typeface="Franklin Gothic Medium"/>
              </a:rPr>
              <a:t>гражданско-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0200" y="1485264"/>
            <a:ext cx="8427085" cy="10534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05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патриотического,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духовно-нравственного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воспитания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детей</a:t>
            </a:r>
            <a:r>
              <a:rPr sz="1800" spc="1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r>
              <a:rPr sz="1800" spc="15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молодежи;</a:t>
            </a:r>
            <a:endParaRPr sz="1800">
              <a:latin typeface="Franklin Gothic Medium"/>
              <a:cs typeface="Franklin Gothic Medium"/>
            </a:endParaRPr>
          </a:p>
          <a:p>
            <a:pPr marL="355600" marR="5080" indent="-343535">
              <a:lnSpc>
                <a:spcPct val="100000"/>
              </a:lnSpc>
              <a:spcBef>
                <a:spcPts val="810"/>
              </a:spcBef>
              <a:tabLst>
                <a:tab pos="355600" algn="l"/>
              </a:tabLst>
            </a:pPr>
            <a:r>
              <a:rPr sz="1800" spc="15" dirty="0">
                <a:latin typeface="Franklin Gothic Medium"/>
                <a:cs typeface="Franklin Gothic Medium"/>
              </a:rPr>
              <a:t>-	</a:t>
            </a:r>
            <a:r>
              <a:rPr sz="1800" spc="-30" dirty="0">
                <a:latin typeface="Franklin Gothic Medium"/>
                <a:cs typeface="Franklin Gothic Medium"/>
              </a:rPr>
              <a:t>развитие</a:t>
            </a:r>
            <a:r>
              <a:rPr sz="1800" spc="9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внеучебного</a:t>
            </a:r>
            <a:r>
              <a:rPr sz="1800" spc="9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досуга</a:t>
            </a:r>
            <a:r>
              <a:rPr sz="1800" spc="9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несовершеннолетних</a:t>
            </a:r>
            <a:r>
              <a:rPr sz="1800" spc="1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на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базе</a:t>
            </a:r>
            <a:r>
              <a:rPr sz="1800" spc="8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образовательных </a:t>
            </a:r>
            <a:r>
              <a:rPr sz="1800" spc="-434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организаций;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200" y="2613786"/>
            <a:ext cx="1889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1800" spc="15" dirty="0">
                <a:latin typeface="Franklin Gothic Medium"/>
                <a:cs typeface="Franklin Gothic Medium"/>
              </a:rPr>
              <a:t>-	</a:t>
            </a:r>
            <a:r>
              <a:rPr sz="1800" spc="-20" dirty="0">
                <a:latin typeface="Franklin Gothic Medium"/>
                <a:cs typeface="Franklin Gothic Medium"/>
              </a:rPr>
              <a:t>вовлечение </a:t>
            </a:r>
            <a:r>
              <a:rPr sz="1800" spc="-15" dirty="0">
                <a:latin typeface="Franklin Gothic Medium"/>
                <a:cs typeface="Franklin Gothic Medium"/>
              </a:rPr>
              <a:t> (в</a:t>
            </a:r>
            <a:r>
              <a:rPr sz="1800" spc="-25" dirty="0">
                <a:latin typeface="Franklin Gothic Medium"/>
                <a:cs typeface="Franklin Gothic Medium"/>
              </a:rPr>
              <a:t>олон</a:t>
            </a:r>
            <a:r>
              <a:rPr sz="1800" spc="-40" dirty="0">
                <a:latin typeface="Franklin Gothic Medium"/>
                <a:cs typeface="Franklin Gothic Medium"/>
              </a:rPr>
              <a:t>т</a:t>
            </a:r>
            <a:r>
              <a:rPr sz="1800" spc="-25" dirty="0">
                <a:latin typeface="Franklin Gothic Medium"/>
                <a:cs typeface="Franklin Gothic Medium"/>
              </a:rPr>
              <a:t>ерских</a:t>
            </a:r>
            <a:r>
              <a:rPr sz="1800" spc="-15" dirty="0">
                <a:latin typeface="Franklin Gothic Medium"/>
                <a:cs typeface="Franklin Gothic Medium"/>
              </a:rPr>
              <a:t>)</a:t>
            </a:r>
            <a:r>
              <a:rPr sz="1800" spc="15" dirty="0">
                <a:latin typeface="Franklin Gothic Medium"/>
                <a:cs typeface="Franklin Gothic Medium"/>
              </a:rPr>
              <a:t>,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61361" y="2613786"/>
            <a:ext cx="64979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marR="5080" indent="-187960">
              <a:lnSpc>
                <a:spcPct val="100000"/>
              </a:lnSpc>
              <a:spcBef>
                <a:spcPts val="100"/>
              </a:spcBef>
              <a:tabLst>
                <a:tab pos="2288540" algn="l"/>
                <a:tab pos="2555240" algn="l"/>
                <a:tab pos="2664460" algn="l"/>
                <a:tab pos="3093085" algn="l"/>
                <a:tab pos="4791075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нес</a:t>
            </a:r>
            <a:r>
              <a:rPr sz="1800" spc="-25" dirty="0">
                <a:latin typeface="Franklin Gothic Medium"/>
                <a:cs typeface="Franklin Gothic Medium"/>
              </a:rPr>
              <a:t>о</a:t>
            </a:r>
            <a:r>
              <a:rPr sz="1800" spc="-10" dirty="0">
                <a:latin typeface="Franklin Gothic Medium"/>
                <a:cs typeface="Franklin Gothic Medium"/>
              </a:rPr>
              <a:t>в</a:t>
            </a:r>
            <a:r>
              <a:rPr sz="1800" spc="-20" dirty="0">
                <a:latin typeface="Franklin Gothic Medium"/>
                <a:cs typeface="Franklin Gothic Medium"/>
              </a:rPr>
              <a:t>ерше</a:t>
            </a:r>
            <a:r>
              <a:rPr sz="1800" spc="-30" dirty="0">
                <a:latin typeface="Franklin Gothic Medium"/>
                <a:cs typeface="Franklin Gothic Medium"/>
              </a:rPr>
              <a:t>нн</a:t>
            </a:r>
            <a:r>
              <a:rPr sz="1800" spc="-40" dirty="0">
                <a:latin typeface="Franklin Gothic Medium"/>
                <a:cs typeface="Franklin Gothic Medium"/>
              </a:rPr>
              <a:t>о</a:t>
            </a:r>
            <a:r>
              <a:rPr sz="1800" spc="-25" dirty="0">
                <a:latin typeface="Franklin Gothic Medium"/>
                <a:cs typeface="Franklin Gothic Medium"/>
              </a:rPr>
              <a:t>летн</a:t>
            </a:r>
            <a:r>
              <a:rPr sz="1800" spc="-20" dirty="0">
                <a:latin typeface="Franklin Gothic Medium"/>
                <a:cs typeface="Franklin Gothic Medium"/>
              </a:rPr>
              <a:t>и</a:t>
            </a:r>
            <a:r>
              <a:rPr sz="1800" spc="-35" dirty="0">
                <a:latin typeface="Franklin Gothic Medium"/>
                <a:cs typeface="Franklin Gothic Medium"/>
              </a:rPr>
              <a:t>х</a:t>
            </a:r>
            <a:r>
              <a:rPr sz="1800" dirty="0">
                <a:latin typeface="Franklin Gothic Medium"/>
                <a:cs typeface="Franklin Gothic Medium"/>
              </a:rPr>
              <a:t>		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0" dirty="0">
                <a:latin typeface="Franklin Gothic Medium"/>
                <a:cs typeface="Franklin Gothic Medium"/>
              </a:rPr>
              <a:t>д</a:t>
            </a:r>
            <a:r>
              <a:rPr sz="1800" spc="-30" dirty="0">
                <a:latin typeface="Franklin Gothic Medium"/>
                <a:cs typeface="Franklin Gothic Medium"/>
              </a:rPr>
              <a:t>е</a:t>
            </a:r>
            <a:r>
              <a:rPr sz="1800" spc="-40" dirty="0">
                <a:latin typeface="Franklin Gothic Medium"/>
                <a:cs typeface="Franklin Gothic Medium"/>
              </a:rPr>
              <a:t>я</a:t>
            </a:r>
            <a:r>
              <a:rPr sz="1800" spc="-50" dirty="0">
                <a:latin typeface="Franklin Gothic Medium"/>
                <a:cs typeface="Franklin Gothic Medium"/>
              </a:rPr>
              <a:t>т</a:t>
            </a:r>
            <a:r>
              <a:rPr sz="1800" spc="-15" dirty="0">
                <a:latin typeface="Franklin Gothic Medium"/>
                <a:cs typeface="Franklin Gothic Medium"/>
              </a:rPr>
              <a:t>ельно</a:t>
            </a:r>
            <a:r>
              <a:rPr sz="1800" spc="-30" dirty="0">
                <a:latin typeface="Franklin Gothic Medium"/>
                <a:cs typeface="Franklin Gothic Medium"/>
              </a:rPr>
              <a:t>с</a:t>
            </a:r>
            <a:r>
              <a:rPr sz="1800" spc="-40" dirty="0">
                <a:latin typeface="Franklin Gothic Medium"/>
                <a:cs typeface="Franklin Gothic Medium"/>
              </a:rPr>
              <a:t>ть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20" dirty="0">
                <a:latin typeface="Franklin Gothic Medium"/>
                <a:cs typeface="Franklin Gothic Medium"/>
              </a:rPr>
              <a:t>доб</a:t>
            </a:r>
            <a:r>
              <a:rPr sz="1800" spc="-25" dirty="0">
                <a:latin typeface="Franklin Gothic Medium"/>
                <a:cs typeface="Franklin Gothic Medium"/>
              </a:rPr>
              <a:t>р</a:t>
            </a:r>
            <a:r>
              <a:rPr sz="1800" spc="-20" dirty="0">
                <a:latin typeface="Franklin Gothic Medium"/>
                <a:cs typeface="Franklin Gothic Medium"/>
              </a:rPr>
              <a:t>ов</a:t>
            </a:r>
            <a:r>
              <a:rPr sz="1800" spc="-30" dirty="0">
                <a:latin typeface="Franklin Gothic Medium"/>
                <a:cs typeface="Franklin Gothic Medium"/>
              </a:rPr>
              <a:t>о</a:t>
            </a:r>
            <a:r>
              <a:rPr sz="1800" spc="-5" dirty="0">
                <a:latin typeface="Franklin Gothic Medium"/>
                <a:cs typeface="Franklin Gothic Medium"/>
              </a:rPr>
              <a:t>л</a:t>
            </a:r>
            <a:r>
              <a:rPr sz="1800" spc="-60" dirty="0">
                <a:latin typeface="Franklin Gothic Medium"/>
                <a:cs typeface="Franklin Gothic Medium"/>
              </a:rPr>
              <a:t>ь</a:t>
            </a:r>
            <a:r>
              <a:rPr sz="1800" spc="-25" dirty="0">
                <a:latin typeface="Franklin Gothic Medium"/>
                <a:cs typeface="Franklin Gothic Medium"/>
              </a:rPr>
              <a:t>ч</a:t>
            </a:r>
            <a:r>
              <a:rPr sz="1800" spc="-30" dirty="0">
                <a:latin typeface="Franklin Gothic Medium"/>
                <a:cs typeface="Franklin Gothic Medium"/>
              </a:rPr>
              <a:t>еск</a:t>
            </a:r>
            <a:r>
              <a:rPr sz="1800" spc="-45" dirty="0">
                <a:latin typeface="Franklin Gothic Medium"/>
                <a:cs typeface="Franklin Gothic Medium"/>
              </a:rPr>
              <a:t>и</a:t>
            </a:r>
            <a:r>
              <a:rPr sz="1800" spc="-25" dirty="0">
                <a:latin typeface="Franklin Gothic Medium"/>
                <a:cs typeface="Franklin Gothic Medium"/>
              </a:rPr>
              <a:t>х  </a:t>
            </a:r>
            <a:r>
              <a:rPr sz="1800" spc="-30" dirty="0">
                <a:latin typeface="Franklin Gothic Medium"/>
                <a:cs typeface="Franklin Gothic Medium"/>
              </a:rPr>
              <a:t>детско-юношеских	</a:t>
            </a:r>
            <a:r>
              <a:rPr sz="1800" spc="-35" dirty="0">
                <a:latin typeface="Franklin Gothic Medium"/>
                <a:cs typeface="Franklin Gothic Medium"/>
              </a:rPr>
              <a:t>и		</a:t>
            </a:r>
            <a:r>
              <a:rPr sz="1800" spc="-50" dirty="0">
                <a:latin typeface="Franklin Gothic Medium"/>
                <a:cs typeface="Franklin Gothic Medium"/>
              </a:rPr>
              <a:t>иных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65089" y="2888107"/>
            <a:ext cx="3093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24025" algn="l"/>
                <a:tab pos="2959100" algn="l"/>
              </a:tabLst>
            </a:pPr>
            <a:r>
              <a:rPr sz="1800" spc="-20" dirty="0">
                <a:latin typeface="Franklin Gothic Medium"/>
                <a:cs typeface="Franklin Gothic Medium"/>
              </a:rPr>
              <a:t>о</a:t>
            </a:r>
            <a:r>
              <a:rPr sz="1800" spc="-25" dirty="0">
                <a:latin typeface="Franklin Gothic Medium"/>
                <a:cs typeface="Franklin Gothic Medium"/>
              </a:rPr>
              <a:t>б</a:t>
            </a:r>
            <a:r>
              <a:rPr sz="1800" spc="-45" dirty="0">
                <a:latin typeface="Franklin Gothic Medium"/>
                <a:cs typeface="Franklin Gothic Medium"/>
              </a:rPr>
              <a:t>щ</a:t>
            </a:r>
            <a:r>
              <a:rPr sz="1800" spc="-35" dirty="0">
                <a:latin typeface="Franklin Gothic Medium"/>
                <a:cs typeface="Franklin Gothic Medium"/>
              </a:rPr>
              <a:t>е</a:t>
            </a:r>
            <a:r>
              <a:rPr sz="1800" spc="-20" dirty="0">
                <a:latin typeface="Franklin Gothic Medium"/>
                <a:cs typeface="Franklin Gothic Medium"/>
              </a:rPr>
              <a:t>ст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20" dirty="0">
                <a:latin typeface="Franklin Gothic Medium"/>
                <a:cs typeface="Franklin Gothic Medium"/>
              </a:rPr>
              <a:t>ен</a:t>
            </a:r>
            <a:r>
              <a:rPr sz="1800" spc="-30" dirty="0">
                <a:latin typeface="Franklin Gothic Medium"/>
                <a:cs typeface="Franklin Gothic Medium"/>
              </a:rPr>
              <a:t>н</a:t>
            </a:r>
            <a:r>
              <a:rPr sz="1800" spc="-75" dirty="0">
                <a:latin typeface="Franklin Gothic Medium"/>
                <a:cs typeface="Franklin Gothic Medium"/>
              </a:rPr>
              <a:t>ы</a:t>
            </a:r>
            <a:r>
              <a:rPr sz="1800" spc="-45" dirty="0">
                <a:latin typeface="Franklin Gothic Medium"/>
                <a:cs typeface="Franklin Gothic Medium"/>
              </a:rPr>
              <a:t>х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15" dirty="0">
                <a:latin typeface="Franklin Gothic Medium"/>
                <a:cs typeface="Franklin Gothic Medium"/>
              </a:rPr>
              <a:t>д</a:t>
            </a:r>
            <a:r>
              <a:rPr sz="1800" spc="-10" dirty="0">
                <a:latin typeface="Franklin Gothic Medium"/>
                <a:cs typeface="Franklin Gothic Medium"/>
              </a:rPr>
              <a:t>в</a:t>
            </a:r>
            <a:r>
              <a:rPr sz="1800" spc="-45" dirty="0">
                <a:latin typeface="Franklin Gothic Medium"/>
                <a:cs typeface="Franklin Gothic Medium"/>
              </a:rPr>
              <a:t>и</a:t>
            </a:r>
            <a:r>
              <a:rPr sz="1800" spc="-30" dirty="0">
                <a:latin typeface="Franklin Gothic Medium"/>
                <a:cs typeface="Franklin Gothic Medium"/>
              </a:rPr>
              <a:t>ж</a:t>
            </a:r>
            <a:r>
              <a:rPr sz="1800" spc="-25" dirty="0">
                <a:latin typeface="Franklin Gothic Medium"/>
                <a:cs typeface="Franklin Gothic Medium"/>
              </a:rPr>
              <a:t>ений</a:t>
            </a:r>
            <a:r>
              <a:rPr sz="1800" dirty="0">
                <a:latin typeface="Franklin Gothic Medium"/>
                <a:cs typeface="Franklin Gothic Medium"/>
              </a:rPr>
              <a:t>	</a:t>
            </a:r>
            <a:r>
              <a:rPr sz="1800" spc="-35" dirty="0">
                <a:latin typeface="Franklin Gothic Medium"/>
                <a:cs typeface="Franklin Gothic Medium"/>
              </a:rPr>
              <a:t>и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200" y="3060065"/>
            <a:ext cx="8427720" cy="77914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905"/>
              </a:spcBef>
            </a:pPr>
            <a:r>
              <a:rPr sz="1800" spc="-35" dirty="0">
                <a:latin typeface="Franklin Gothic Medium"/>
                <a:cs typeface="Franklin Gothic Medium"/>
              </a:rPr>
              <a:t>организаций</a:t>
            </a:r>
            <a:r>
              <a:rPr sz="1800" spc="25" dirty="0">
                <a:latin typeface="Franklin Gothic Medium"/>
                <a:cs typeface="Franklin Gothic Medium"/>
              </a:rPr>
              <a:t> </a:t>
            </a:r>
            <a:r>
              <a:rPr sz="1800" dirty="0">
                <a:latin typeface="Franklin Gothic Medium"/>
                <a:cs typeface="Franklin Gothic Medium"/>
              </a:rPr>
              <a:t>с </a:t>
            </a:r>
            <a:r>
              <a:rPr sz="1800" spc="-35" dirty="0">
                <a:latin typeface="Franklin Gothic Medium"/>
                <a:cs typeface="Franklin Gothic Medium"/>
              </a:rPr>
              <a:t>целью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формирования</a:t>
            </a:r>
            <a:r>
              <a:rPr sz="1800" spc="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просоциальных</a:t>
            </a:r>
            <a:r>
              <a:rPr sz="180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нравственных</a:t>
            </a:r>
            <a:r>
              <a:rPr sz="1800" spc="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установок.</a:t>
            </a:r>
            <a:endParaRPr sz="1800">
              <a:latin typeface="Franklin Gothic Medium"/>
              <a:cs typeface="Franklin Gothic Medium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  <a:tabLst>
                <a:tab pos="355600" algn="l"/>
                <a:tab pos="1679575" algn="l"/>
                <a:tab pos="2785110" algn="l"/>
                <a:tab pos="4097654" algn="l"/>
                <a:tab pos="5648960" algn="l"/>
                <a:tab pos="5873115" algn="l"/>
                <a:tab pos="7191375" algn="l"/>
              </a:tabLst>
            </a:pPr>
            <a:r>
              <a:rPr sz="1800" spc="15" dirty="0">
                <a:latin typeface="Franklin Gothic Medium"/>
                <a:cs typeface="Franklin Gothic Medium"/>
              </a:rPr>
              <a:t>-	</a:t>
            </a:r>
            <a:r>
              <a:rPr sz="1800" spc="-15" dirty="0">
                <a:latin typeface="Franklin Gothic Medium"/>
                <a:cs typeface="Franklin Gothic Medium"/>
              </a:rPr>
              <a:t>следование	</a:t>
            </a:r>
            <a:r>
              <a:rPr sz="1800" spc="-35" dirty="0">
                <a:latin typeface="Franklin Gothic Medium"/>
                <a:cs typeface="Franklin Gothic Medium"/>
              </a:rPr>
              <a:t>принципу	</a:t>
            </a:r>
            <a:r>
              <a:rPr sz="1800" spc="-30" dirty="0">
                <a:latin typeface="Franklin Gothic Medium"/>
                <a:cs typeface="Franklin Gothic Medium"/>
              </a:rPr>
              <a:t>позитивной	</a:t>
            </a:r>
            <a:r>
              <a:rPr sz="1800" spc="-35" dirty="0">
                <a:latin typeface="Franklin Gothic Medium"/>
                <a:cs typeface="Franklin Gothic Medium"/>
              </a:rPr>
              <a:t>профилактики	</a:t>
            </a:r>
            <a:r>
              <a:rPr sz="1800" spc="15" dirty="0">
                <a:latin typeface="Franklin Gothic Medium"/>
                <a:cs typeface="Franklin Gothic Medium"/>
              </a:rPr>
              <a:t>-	</a:t>
            </a:r>
            <a:r>
              <a:rPr sz="1800" spc="-25" dirty="0">
                <a:latin typeface="Franklin Gothic Medium"/>
                <a:cs typeface="Franklin Gothic Medium"/>
              </a:rPr>
              <a:t>пропаганда	</a:t>
            </a:r>
            <a:r>
              <a:rPr sz="1800" spc="-30" dirty="0">
                <a:latin typeface="Franklin Gothic Medium"/>
                <a:cs typeface="Franklin Gothic Medium"/>
              </a:rPr>
              <a:t>позитивного</a:t>
            </a:r>
            <a:endParaRPr sz="1800">
              <a:latin typeface="Franklin Gothic Medium"/>
              <a:cs typeface="Franklin Gothic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404" y="3813429"/>
            <a:ext cx="8085455" cy="213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Franklin Gothic Medium"/>
                <a:cs typeface="Franklin Gothic Medium"/>
              </a:rPr>
              <a:t>отношения </a:t>
            </a:r>
            <a:r>
              <a:rPr sz="1800" spc="-55" dirty="0">
                <a:latin typeface="Franklin Gothic Medium"/>
                <a:cs typeface="Franklin Gothic Medium"/>
              </a:rPr>
              <a:t>к</a:t>
            </a:r>
            <a:r>
              <a:rPr sz="1800" spc="-5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жизни, </a:t>
            </a:r>
            <a:r>
              <a:rPr sz="1800" spc="-25" dirty="0">
                <a:latin typeface="Franklin Gothic Medium"/>
                <a:cs typeface="Franklin Gothic Medium"/>
              </a:rPr>
              <a:t>создание </a:t>
            </a:r>
            <a:r>
              <a:rPr sz="1800" spc="-30" dirty="0">
                <a:latin typeface="Franklin Gothic Medium"/>
                <a:cs typeface="Franklin Gothic Medium"/>
              </a:rPr>
              <a:t>ситуации </a:t>
            </a:r>
            <a:r>
              <a:rPr sz="1800" spc="-25" dirty="0">
                <a:latin typeface="Franklin Gothic Medium"/>
                <a:cs typeface="Franklin Gothic Medium"/>
              </a:rPr>
              <a:t>успешности, благополучия, </a:t>
            </a:r>
            <a:r>
              <a:rPr sz="1800" spc="-35" dirty="0">
                <a:latin typeface="Franklin Gothic Medium"/>
                <a:cs typeface="Franklin Gothic Medium"/>
              </a:rPr>
              <a:t>включение 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spc="-35" dirty="0">
                <a:latin typeface="Franklin Gothic Medium"/>
                <a:cs typeface="Franklin Gothic Medium"/>
              </a:rPr>
              <a:t>ученика</a:t>
            </a:r>
            <a:r>
              <a:rPr sz="1800" spc="-3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 </a:t>
            </a:r>
            <a:r>
              <a:rPr sz="1800" spc="-10" dirty="0">
                <a:latin typeface="Franklin Gothic Medium"/>
                <a:cs typeface="Franklin Gothic Medium"/>
              </a:rPr>
              <a:t>ту </a:t>
            </a:r>
            <a:r>
              <a:rPr sz="1800" spc="-20" dirty="0">
                <a:latin typeface="Franklin Gothic Medium"/>
                <a:cs typeface="Franklin Gothic Medium"/>
              </a:rPr>
              <a:t>деятельность,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где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он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сможет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30" dirty="0">
                <a:latin typeface="Franklin Gothic Medium"/>
                <a:cs typeface="Franklin Gothic Medium"/>
              </a:rPr>
              <a:t>проявить</a:t>
            </a:r>
            <a:r>
              <a:rPr sz="1800" spc="-25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себя, </a:t>
            </a:r>
            <a:r>
              <a:rPr sz="1800" spc="-30" dirty="0">
                <a:latin typeface="Franklin Gothic Medium"/>
                <a:cs typeface="Franklin Gothic Medium"/>
              </a:rPr>
              <a:t>почувствовать</a:t>
            </a:r>
            <a:r>
              <a:rPr sz="1800" spc="-25" dirty="0">
                <a:latin typeface="Franklin Gothic Medium"/>
                <a:cs typeface="Franklin Gothic Medium"/>
              </a:rPr>
              <a:t> себя 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55" dirty="0">
                <a:latin typeface="Franklin Gothic Medium"/>
                <a:cs typeface="Franklin Gothic Medium"/>
              </a:rPr>
              <a:t>значимым</a:t>
            </a:r>
            <a:r>
              <a:rPr sz="1800" spc="-50" dirty="0">
                <a:latin typeface="Franklin Gothic Medium"/>
                <a:cs typeface="Franklin Gothic Medium"/>
              </a:rPr>
              <a:t> </a:t>
            </a:r>
            <a:r>
              <a:rPr sz="1800" spc="-10" dirty="0">
                <a:latin typeface="Franklin Gothic Medium"/>
                <a:cs typeface="Franklin Gothic Medium"/>
              </a:rPr>
              <a:t>для</a:t>
            </a:r>
            <a:r>
              <a:rPr sz="1800" spc="-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других,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поверить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15" dirty="0">
                <a:latin typeface="Franklin Gothic Medium"/>
                <a:cs typeface="Franklin Gothic Medium"/>
              </a:rPr>
              <a:t>в</a:t>
            </a:r>
            <a:r>
              <a:rPr sz="1800" spc="-10" dirty="0">
                <a:latin typeface="Franklin Gothic Medium"/>
                <a:cs typeface="Franklin Gothic Medium"/>
              </a:rPr>
              <a:t> </a:t>
            </a:r>
            <a:r>
              <a:rPr sz="1800" spc="-20" dirty="0">
                <a:latin typeface="Franklin Gothic Medium"/>
                <a:cs typeface="Franklin Gothic Medium"/>
              </a:rPr>
              <a:t>себя,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40" dirty="0">
                <a:latin typeface="Franklin Gothic Medium"/>
                <a:cs typeface="Franklin Gothic Medium"/>
              </a:rPr>
              <a:t>испытать</a:t>
            </a:r>
            <a:r>
              <a:rPr sz="1800" spc="-3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радость</a:t>
            </a:r>
            <a:r>
              <a:rPr sz="1800" spc="-20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проявления </a:t>
            </a:r>
            <a:r>
              <a:rPr sz="1800" spc="-20" dirty="0">
                <a:latin typeface="Franklin Gothic Medium"/>
                <a:cs typeface="Franklin Gothic Medium"/>
              </a:rPr>
              <a:t> собственной</a:t>
            </a:r>
            <a:r>
              <a:rPr sz="1800" spc="-15" dirty="0">
                <a:latin typeface="Franklin Gothic Medium"/>
                <a:cs typeface="Franklin Gothic Medium"/>
              </a:rPr>
              <a:t> </a:t>
            </a:r>
            <a:r>
              <a:rPr sz="1800" spc="-25" dirty="0">
                <a:latin typeface="Franklin Gothic Medium"/>
                <a:cs typeface="Franklin Gothic Medium"/>
              </a:rPr>
              <a:t>активности.</a:t>
            </a:r>
            <a:endParaRPr sz="18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</a:pPr>
            <a:endParaRPr sz="2000">
              <a:latin typeface="Franklin Gothic Medium"/>
              <a:cs typeface="Franklin Gothic Medium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50">
              <a:latin typeface="Franklin Gothic Medium"/>
              <a:cs typeface="Franklin Gothic Medium"/>
            </a:endParaRPr>
          </a:p>
          <a:p>
            <a:pPr marL="3583304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Franklin Gothic Medium"/>
                <a:cs typeface="Franklin Gothic Medium"/>
              </a:rPr>
              <a:t>ОБЩИЕ</a:t>
            </a:r>
            <a:r>
              <a:rPr sz="2400" spc="-40" dirty="0">
                <a:latin typeface="Franklin Gothic Medium"/>
                <a:cs typeface="Franklin Gothic Medium"/>
              </a:rPr>
              <a:t> </a:t>
            </a:r>
            <a:r>
              <a:rPr sz="2400" dirty="0">
                <a:latin typeface="Franklin Gothic Medium"/>
                <a:cs typeface="Franklin Gothic Medium"/>
              </a:rPr>
              <a:t>МЕРЫ</a:t>
            </a:r>
            <a:r>
              <a:rPr sz="2400" spc="-15" dirty="0">
                <a:latin typeface="Franklin Gothic Medium"/>
                <a:cs typeface="Franklin Gothic Medium"/>
              </a:rPr>
              <a:t> </a:t>
            </a:r>
            <a:r>
              <a:rPr sz="2400" dirty="0">
                <a:latin typeface="Franklin Gothic Medium"/>
                <a:cs typeface="Franklin Gothic Medium"/>
              </a:rPr>
              <a:t>ПРОФИЛАКТИКИ</a:t>
            </a:r>
            <a:endParaRPr sz="24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2004" y="403605"/>
            <a:ext cx="11976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ВАЖНО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46696" y="365759"/>
            <a:ext cx="6936105" cy="2853055"/>
            <a:chOff x="746696" y="365759"/>
            <a:chExt cx="6936105" cy="2853055"/>
          </a:xfrm>
        </p:grpSpPr>
        <p:sp>
          <p:nvSpPr>
            <p:cNvPr id="4" name="object 4"/>
            <p:cNvSpPr/>
            <p:nvPr/>
          </p:nvSpPr>
          <p:spPr>
            <a:xfrm>
              <a:off x="1316735" y="365759"/>
              <a:ext cx="6365875" cy="2853055"/>
            </a:xfrm>
            <a:custGeom>
              <a:avLst/>
              <a:gdLst/>
              <a:ahLst/>
              <a:cxnLst/>
              <a:rect l="l" t="t" r="r" b="b"/>
              <a:pathLst>
                <a:path w="6365875" h="2853055">
                  <a:moveTo>
                    <a:pt x="4939284" y="0"/>
                  </a:moveTo>
                  <a:lnTo>
                    <a:pt x="4939284" y="713231"/>
                  </a:lnTo>
                  <a:lnTo>
                    <a:pt x="0" y="713231"/>
                  </a:lnTo>
                  <a:lnTo>
                    <a:pt x="0" y="2139695"/>
                  </a:lnTo>
                  <a:lnTo>
                    <a:pt x="4939284" y="2139695"/>
                  </a:lnTo>
                  <a:lnTo>
                    <a:pt x="4939284" y="2852928"/>
                  </a:lnTo>
                  <a:lnTo>
                    <a:pt x="6365747" y="1426464"/>
                  </a:lnTo>
                  <a:lnTo>
                    <a:pt x="4939284" y="0"/>
                  </a:lnTo>
                  <a:close/>
                </a:path>
              </a:pathLst>
            </a:custGeom>
            <a:solidFill>
              <a:srgbClr val="F8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59713" y="1223009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1612900" y="0"/>
                  </a:moveTo>
                  <a:lnTo>
                    <a:pt x="189992" y="0"/>
                  </a:lnTo>
                  <a:lnTo>
                    <a:pt x="139485" y="6788"/>
                  </a:lnTo>
                  <a:lnTo>
                    <a:pt x="94100" y="25945"/>
                  </a:lnTo>
                  <a:lnTo>
                    <a:pt x="55648" y="55657"/>
                  </a:lnTo>
                  <a:lnTo>
                    <a:pt x="25939" y="94111"/>
                  </a:lnTo>
                  <a:lnTo>
                    <a:pt x="6786" y="139494"/>
                  </a:lnTo>
                  <a:lnTo>
                    <a:pt x="0" y="189991"/>
                  </a:lnTo>
                  <a:lnTo>
                    <a:pt x="0" y="949960"/>
                  </a:lnTo>
                  <a:lnTo>
                    <a:pt x="6786" y="1000457"/>
                  </a:lnTo>
                  <a:lnTo>
                    <a:pt x="25939" y="1045840"/>
                  </a:lnTo>
                  <a:lnTo>
                    <a:pt x="55648" y="1084294"/>
                  </a:lnTo>
                  <a:lnTo>
                    <a:pt x="94100" y="1114006"/>
                  </a:lnTo>
                  <a:lnTo>
                    <a:pt x="139485" y="1133163"/>
                  </a:lnTo>
                  <a:lnTo>
                    <a:pt x="189992" y="1139952"/>
                  </a:lnTo>
                  <a:lnTo>
                    <a:pt x="1612900" y="1139952"/>
                  </a:lnTo>
                  <a:lnTo>
                    <a:pt x="1663397" y="1133163"/>
                  </a:lnTo>
                  <a:lnTo>
                    <a:pt x="1708780" y="1114006"/>
                  </a:lnTo>
                  <a:lnTo>
                    <a:pt x="1747234" y="1084294"/>
                  </a:lnTo>
                  <a:lnTo>
                    <a:pt x="1776946" y="1045840"/>
                  </a:lnTo>
                  <a:lnTo>
                    <a:pt x="1796103" y="1000457"/>
                  </a:lnTo>
                  <a:lnTo>
                    <a:pt x="1802892" y="949960"/>
                  </a:lnTo>
                  <a:lnTo>
                    <a:pt x="1802892" y="189991"/>
                  </a:lnTo>
                  <a:lnTo>
                    <a:pt x="1796103" y="139494"/>
                  </a:lnTo>
                  <a:lnTo>
                    <a:pt x="1776946" y="94111"/>
                  </a:lnTo>
                  <a:lnTo>
                    <a:pt x="1747234" y="55657"/>
                  </a:lnTo>
                  <a:lnTo>
                    <a:pt x="1708780" y="25945"/>
                  </a:lnTo>
                  <a:lnTo>
                    <a:pt x="1663397" y="6788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9713" y="1223009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0" y="189991"/>
                  </a:moveTo>
                  <a:lnTo>
                    <a:pt x="6786" y="139494"/>
                  </a:lnTo>
                  <a:lnTo>
                    <a:pt x="25939" y="94111"/>
                  </a:lnTo>
                  <a:lnTo>
                    <a:pt x="55648" y="55657"/>
                  </a:lnTo>
                  <a:lnTo>
                    <a:pt x="94100" y="25945"/>
                  </a:lnTo>
                  <a:lnTo>
                    <a:pt x="139485" y="6788"/>
                  </a:lnTo>
                  <a:lnTo>
                    <a:pt x="189992" y="0"/>
                  </a:lnTo>
                  <a:lnTo>
                    <a:pt x="1612900" y="0"/>
                  </a:lnTo>
                  <a:lnTo>
                    <a:pt x="1663397" y="6788"/>
                  </a:lnTo>
                  <a:lnTo>
                    <a:pt x="1708780" y="25945"/>
                  </a:lnTo>
                  <a:lnTo>
                    <a:pt x="1747234" y="55657"/>
                  </a:lnTo>
                  <a:lnTo>
                    <a:pt x="1776946" y="94111"/>
                  </a:lnTo>
                  <a:lnTo>
                    <a:pt x="1796103" y="139494"/>
                  </a:lnTo>
                  <a:lnTo>
                    <a:pt x="1802892" y="189991"/>
                  </a:lnTo>
                  <a:lnTo>
                    <a:pt x="1802892" y="949960"/>
                  </a:lnTo>
                  <a:lnTo>
                    <a:pt x="1796103" y="1000457"/>
                  </a:lnTo>
                  <a:lnTo>
                    <a:pt x="1776946" y="1045840"/>
                  </a:lnTo>
                  <a:lnTo>
                    <a:pt x="1747234" y="1084294"/>
                  </a:lnTo>
                  <a:lnTo>
                    <a:pt x="1708780" y="1114006"/>
                  </a:lnTo>
                  <a:lnTo>
                    <a:pt x="1663397" y="1133163"/>
                  </a:lnTo>
                  <a:lnTo>
                    <a:pt x="1612900" y="1139952"/>
                  </a:lnTo>
                  <a:lnTo>
                    <a:pt x="189992" y="1139952"/>
                  </a:lnTo>
                  <a:lnTo>
                    <a:pt x="139485" y="1133163"/>
                  </a:lnTo>
                  <a:lnTo>
                    <a:pt x="94100" y="1114006"/>
                  </a:lnTo>
                  <a:lnTo>
                    <a:pt x="55648" y="1084294"/>
                  </a:lnTo>
                  <a:lnTo>
                    <a:pt x="25939" y="1045840"/>
                  </a:lnTo>
                  <a:lnTo>
                    <a:pt x="6786" y="1000457"/>
                  </a:lnTo>
                  <a:lnTo>
                    <a:pt x="0" y="949960"/>
                  </a:lnTo>
                  <a:lnTo>
                    <a:pt x="0" y="1899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11453" y="1440560"/>
            <a:ext cx="1498600" cy="68580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1905" algn="ctr">
              <a:lnSpc>
                <a:spcPct val="94300"/>
              </a:lnSpc>
              <a:spcBef>
                <a:spcPts val="200"/>
              </a:spcBef>
            </a:pP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Выявление 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учащихся </a:t>
            </a: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«группы </a:t>
            </a:r>
            <a:r>
              <a:rPr sz="1500" spc="-3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5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риска»</a:t>
            </a:r>
            <a:endParaRPr sz="1500">
              <a:latin typeface="Franklin Gothic Medium"/>
              <a:cs typeface="Franklin Gothic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639504" y="1209992"/>
            <a:ext cx="1829435" cy="1166495"/>
            <a:chOff x="2639504" y="1209992"/>
            <a:chExt cx="1829435" cy="1166495"/>
          </a:xfrm>
        </p:grpSpPr>
        <p:sp>
          <p:nvSpPr>
            <p:cNvPr id="9" name="object 9"/>
            <p:cNvSpPr/>
            <p:nvPr/>
          </p:nvSpPr>
          <p:spPr>
            <a:xfrm>
              <a:off x="2652522" y="1223010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1612900" y="0"/>
                  </a:moveTo>
                  <a:lnTo>
                    <a:pt x="189991" y="0"/>
                  </a:lnTo>
                  <a:lnTo>
                    <a:pt x="139494" y="6788"/>
                  </a:lnTo>
                  <a:lnTo>
                    <a:pt x="94111" y="25945"/>
                  </a:lnTo>
                  <a:lnTo>
                    <a:pt x="55657" y="55657"/>
                  </a:lnTo>
                  <a:lnTo>
                    <a:pt x="25945" y="94111"/>
                  </a:lnTo>
                  <a:lnTo>
                    <a:pt x="6788" y="139494"/>
                  </a:lnTo>
                  <a:lnTo>
                    <a:pt x="0" y="189991"/>
                  </a:lnTo>
                  <a:lnTo>
                    <a:pt x="0" y="949960"/>
                  </a:lnTo>
                  <a:lnTo>
                    <a:pt x="6788" y="1000457"/>
                  </a:lnTo>
                  <a:lnTo>
                    <a:pt x="25945" y="1045840"/>
                  </a:lnTo>
                  <a:lnTo>
                    <a:pt x="55657" y="1084294"/>
                  </a:lnTo>
                  <a:lnTo>
                    <a:pt x="94111" y="1114006"/>
                  </a:lnTo>
                  <a:lnTo>
                    <a:pt x="139494" y="1133163"/>
                  </a:lnTo>
                  <a:lnTo>
                    <a:pt x="189991" y="1139952"/>
                  </a:lnTo>
                  <a:lnTo>
                    <a:pt x="1612900" y="1139952"/>
                  </a:lnTo>
                  <a:lnTo>
                    <a:pt x="1663397" y="1133163"/>
                  </a:lnTo>
                  <a:lnTo>
                    <a:pt x="1708780" y="1114006"/>
                  </a:lnTo>
                  <a:lnTo>
                    <a:pt x="1747234" y="1084294"/>
                  </a:lnTo>
                  <a:lnTo>
                    <a:pt x="1776946" y="1045840"/>
                  </a:lnTo>
                  <a:lnTo>
                    <a:pt x="1796103" y="1000457"/>
                  </a:lnTo>
                  <a:lnTo>
                    <a:pt x="1802891" y="949960"/>
                  </a:lnTo>
                  <a:lnTo>
                    <a:pt x="1802891" y="189991"/>
                  </a:lnTo>
                  <a:lnTo>
                    <a:pt x="1796103" y="139494"/>
                  </a:lnTo>
                  <a:lnTo>
                    <a:pt x="1776946" y="94111"/>
                  </a:lnTo>
                  <a:lnTo>
                    <a:pt x="1747234" y="55657"/>
                  </a:lnTo>
                  <a:lnTo>
                    <a:pt x="1708780" y="25945"/>
                  </a:lnTo>
                  <a:lnTo>
                    <a:pt x="1663397" y="6788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52522" y="1223010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0" y="189991"/>
                  </a:moveTo>
                  <a:lnTo>
                    <a:pt x="6788" y="139494"/>
                  </a:lnTo>
                  <a:lnTo>
                    <a:pt x="25945" y="94111"/>
                  </a:lnTo>
                  <a:lnTo>
                    <a:pt x="55657" y="55657"/>
                  </a:lnTo>
                  <a:lnTo>
                    <a:pt x="94111" y="25945"/>
                  </a:lnTo>
                  <a:lnTo>
                    <a:pt x="139494" y="6788"/>
                  </a:lnTo>
                  <a:lnTo>
                    <a:pt x="189991" y="0"/>
                  </a:lnTo>
                  <a:lnTo>
                    <a:pt x="1612900" y="0"/>
                  </a:lnTo>
                  <a:lnTo>
                    <a:pt x="1663397" y="6788"/>
                  </a:lnTo>
                  <a:lnTo>
                    <a:pt x="1708780" y="25945"/>
                  </a:lnTo>
                  <a:lnTo>
                    <a:pt x="1747234" y="55657"/>
                  </a:lnTo>
                  <a:lnTo>
                    <a:pt x="1776946" y="94111"/>
                  </a:lnTo>
                  <a:lnTo>
                    <a:pt x="1796103" y="139494"/>
                  </a:lnTo>
                  <a:lnTo>
                    <a:pt x="1802891" y="189991"/>
                  </a:lnTo>
                  <a:lnTo>
                    <a:pt x="1802891" y="949960"/>
                  </a:lnTo>
                  <a:lnTo>
                    <a:pt x="1796103" y="1000457"/>
                  </a:lnTo>
                  <a:lnTo>
                    <a:pt x="1776946" y="1045840"/>
                  </a:lnTo>
                  <a:lnTo>
                    <a:pt x="1747234" y="1084294"/>
                  </a:lnTo>
                  <a:lnTo>
                    <a:pt x="1708780" y="1114006"/>
                  </a:lnTo>
                  <a:lnTo>
                    <a:pt x="1663397" y="1133163"/>
                  </a:lnTo>
                  <a:lnTo>
                    <a:pt x="1612900" y="1139952"/>
                  </a:lnTo>
                  <a:lnTo>
                    <a:pt x="189991" y="1139952"/>
                  </a:lnTo>
                  <a:lnTo>
                    <a:pt x="139494" y="1133163"/>
                  </a:lnTo>
                  <a:lnTo>
                    <a:pt x="94111" y="1114006"/>
                  </a:lnTo>
                  <a:lnTo>
                    <a:pt x="55657" y="1084294"/>
                  </a:lnTo>
                  <a:lnTo>
                    <a:pt x="25945" y="1045840"/>
                  </a:lnTo>
                  <a:lnTo>
                    <a:pt x="6788" y="1000457"/>
                  </a:lnTo>
                  <a:lnTo>
                    <a:pt x="0" y="949960"/>
                  </a:lnTo>
                  <a:lnTo>
                    <a:pt x="0" y="1899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99969" y="1450085"/>
            <a:ext cx="1507490" cy="6445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marR="5080" algn="ctr">
              <a:lnSpc>
                <a:spcPts val="154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15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нформ</a:t>
            </a:r>
            <a:r>
              <a:rPr sz="15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рование  </a:t>
            </a: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администрации 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500" spc="-6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ОУ,</a:t>
            </a:r>
            <a:r>
              <a:rPr sz="15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психолога</a:t>
            </a:r>
            <a:endParaRPr sz="1500">
              <a:latin typeface="Franklin Gothic Medium"/>
              <a:cs typeface="Franklin Gothic Medium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532312" y="1209992"/>
            <a:ext cx="1829435" cy="1166495"/>
            <a:chOff x="4532312" y="1209992"/>
            <a:chExt cx="1829435" cy="1166495"/>
          </a:xfrm>
        </p:grpSpPr>
        <p:sp>
          <p:nvSpPr>
            <p:cNvPr id="13" name="object 13"/>
            <p:cNvSpPr/>
            <p:nvPr/>
          </p:nvSpPr>
          <p:spPr>
            <a:xfrm>
              <a:off x="4545329" y="1223010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1612900" y="0"/>
                  </a:moveTo>
                  <a:lnTo>
                    <a:pt x="189992" y="0"/>
                  </a:lnTo>
                  <a:lnTo>
                    <a:pt x="139494" y="6788"/>
                  </a:lnTo>
                  <a:lnTo>
                    <a:pt x="94111" y="25945"/>
                  </a:lnTo>
                  <a:lnTo>
                    <a:pt x="55657" y="55657"/>
                  </a:lnTo>
                  <a:lnTo>
                    <a:pt x="25945" y="94111"/>
                  </a:lnTo>
                  <a:lnTo>
                    <a:pt x="6788" y="139494"/>
                  </a:lnTo>
                  <a:lnTo>
                    <a:pt x="0" y="189991"/>
                  </a:lnTo>
                  <a:lnTo>
                    <a:pt x="0" y="949960"/>
                  </a:lnTo>
                  <a:lnTo>
                    <a:pt x="6788" y="1000457"/>
                  </a:lnTo>
                  <a:lnTo>
                    <a:pt x="25945" y="1045840"/>
                  </a:lnTo>
                  <a:lnTo>
                    <a:pt x="55657" y="1084294"/>
                  </a:lnTo>
                  <a:lnTo>
                    <a:pt x="94111" y="1114006"/>
                  </a:lnTo>
                  <a:lnTo>
                    <a:pt x="139494" y="1133163"/>
                  </a:lnTo>
                  <a:lnTo>
                    <a:pt x="189992" y="1139952"/>
                  </a:lnTo>
                  <a:lnTo>
                    <a:pt x="1612900" y="1139952"/>
                  </a:lnTo>
                  <a:lnTo>
                    <a:pt x="1663397" y="1133163"/>
                  </a:lnTo>
                  <a:lnTo>
                    <a:pt x="1708780" y="1114006"/>
                  </a:lnTo>
                  <a:lnTo>
                    <a:pt x="1747234" y="1084294"/>
                  </a:lnTo>
                  <a:lnTo>
                    <a:pt x="1776946" y="1045840"/>
                  </a:lnTo>
                  <a:lnTo>
                    <a:pt x="1796103" y="1000457"/>
                  </a:lnTo>
                  <a:lnTo>
                    <a:pt x="1802892" y="949960"/>
                  </a:lnTo>
                  <a:lnTo>
                    <a:pt x="1802892" y="189991"/>
                  </a:lnTo>
                  <a:lnTo>
                    <a:pt x="1796103" y="139494"/>
                  </a:lnTo>
                  <a:lnTo>
                    <a:pt x="1776946" y="94111"/>
                  </a:lnTo>
                  <a:lnTo>
                    <a:pt x="1747234" y="55657"/>
                  </a:lnTo>
                  <a:lnTo>
                    <a:pt x="1708780" y="25945"/>
                  </a:lnTo>
                  <a:lnTo>
                    <a:pt x="1663397" y="6788"/>
                  </a:lnTo>
                  <a:lnTo>
                    <a:pt x="1612900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545329" y="1223010"/>
              <a:ext cx="1803400" cy="1140460"/>
            </a:xfrm>
            <a:custGeom>
              <a:avLst/>
              <a:gdLst/>
              <a:ahLst/>
              <a:cxnLst/>
              <a:rect l="l" t="t" r="r" b="b"/>
              <a:pathLst>
                <a:path w="1803400" h="1140460">
                  <a:moveTo>
                    <a:pt x="0" y="189991"/>
                  </a:moveTo>
                  <a:lnTo>
                    <a:pt x="6788" y="139494"/>
                  </a:lnTo>
                  <a:lnTo>
                    <a:pt x="25945" y="94111"/>
                  </a:lnTo>
                  <a:lnTo>
                    <a:pt x="55657" y="55657"/>
                  </a:lnTo>
                  <a:lnTo>
                    <a:pt x="94111" y="25945"/>
                  </a:lnTo>
                  <a:lnTo>
                    <a:pt x="139494" y="6788"/>
                  </a:lnTo>
                  <a:lnTo>
                    <a:pt x="189992" y="0"/>
                  </a:lnTo>
                  <a:lnTo>
                    <a:pt x="1612900" y="0"/>
                  </a:lnTo>
                  <a:lnTo>
                    <a:pt x="1663397" y="6788"/>
                  </a:lnTo>
                  <a:lnTo>
                    <a:pt x="1708780" y="25945"/>
                  </a:lnTo>
                  <a:lnTo>
                    <a:pt x="1747234" y="55657"/>
                  </a:lnTo>
                  <a:lnTo>
                    <a:pt x="1776946" y="94111"/>
                  </a:lnTo>
                  <a:lnTo>
                    <a:pt x="1796103" y="139494"/>
                  </a:lnTo>
                  <a:lnTo>
                    <a:pt x="1802892" y="189991"/>
                  </a:lnTo>
                  <a:lnTo>
                    <a:pt x="1802892" y="949960"/>
                  </a:lnTo>
                  <a:lnTo>
                    <a:pt x="1796103" y="1000457"/>
                  </a:lnTo>
                  <a:lnTo>
                    <a:pt x="1776946" y="1045840"/>
                  </a:lnTo>
                  <a:lnTo>
                    <a:pt x="1747234" y="1084294"/>
                  </a:lnTo>
                  <a:lnTo>
                    <a:pt x="1708780" y="1114006"/>
                  </a:lnTo>
                  <a:lnTo>
                    <a:pt x="1663397" y="1133163"/>
                  </a:lnTo>
                  <a:lnTo>
                    <a:pt x="1612900" y="1139952"/>
                  </a:lnTo>
                  <a:lnTo>
                    <a:pt x="189992" y="1139952"/>
                  </a:lnTo>
                  <a:lnTo>
                    <a:pt x="139494" y="1133163"/>
                  </a:lnTo>
                  <a:lnTo>
                    <a:pt x="94111" y="1114006"/>
                  </a:lnTo>
                  <a:lnTo>
                    <a:pt x="55657" y="1084294"/>
                  </a:lnTo>
                  <a:lnTo>
                    <a:pt x="25945" y="1045840"/>
                  </a:lnTo>
                  <a:lnTo>
                    <a:pt x="6788" y="1000457"/>
                  </a:lnTo>
                  <a:lnTo>
                    <a:pt x="0" y="949960"/>
                  </a:lnTo>
                  <a:lnTo>
                    <a:pt x="0" y="18999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693411" y="1547240"/>
            <a:ext cx="1507490" cy="44958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332105" marR="5080" indent="-320040">
              <a:lnSpc>
                <a:spcPts val="154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1500" spc="-3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нформ</a:t>
            </a:r>
            <a:r>
              <a:rPr sz="15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рование  родителей</a:t>
            </a:r>
            <a:endParaRPr sz="1500">
              <a:latin typeface="Franklin Gothic Medium"/>
              <a:cs typeface="Franklin Gothic Medium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429692" y="1223708"/>
            <a:ext cx="1829435" cy="1167765"/>
            <a:chOff x="6429692" y="1223708"/>
            <a:chExt cx="1829435" cy="1167765"/>
          </a:xfrm>
        </p:grpSpPr>
        <p:sp>
          <p:nvSpPr>
            <p:cNvPr id="17" name="object 17"/>
            <p:cNvSpPr/>
            <p:nvPr/>
          </p:nvSpPr>
          <p:spPr>
            <a:xfrm>
              <a:off x="6442709" y="1236726"/>
              <a:ext cx="1803400" cy="1141730"/>
            </a:xfrm>
            <a:custGeom>
              <a:avLst/>
              <a:gdLst/>
              <a:ahLst/>
              <a:cxnLst/>
              <a:rect l="l" t="t" r="r" b="b"/>
              <a:pathLst>
                <a:path w="1803400" h="1141730">
                  <a:moveTo>
                    <a:pt x="1612645" y="0"/>
                  </a:moveTo>
                  <a:lnTo>
                    <a:pt x="190245" y="0"/>
                  </a:lnTo>
                  <a:lnTo>
                    <a:pt x="146637" y="5026"/>
                  </a:lnTo>
                  <a:lnTo>
                    <a:pt x="106598" y="19343"/>
                  </a:lnTo>
                  <a:lnTo>
                    <a:pt x="71274" y="41807"/>
                  </a:lnTo>
                  <a:lnTo>
                    <a:pt x="41807" y="71274"/>
                  </a:lnTo>
                  <a:lnTo>
                    <a:pt x="19343" y="106598"/>
                  </a:lnTo>
                  <a:lnTo>
                    <a:pt x="5026" y="146637"/>
                  </a:lnTo>
                  <a:lnTo>
                    <a:pt x="0" y="190246"/>
                  </a:lnTo>
                  <a:lnTo>
                    <a:pt x="0" y="951229"/>
                  </a:lnTo>
                  <a:lnTo>
                    <a:pt x="5026" y="994838"/>
                  </a:lnTo>
                  <a:lnTo>
                    <a:pt x="19343" y="1034877"/>
                  </a:lnTo>
                  <a:lnTo>
                    <a:pt x="41807" y="1070201"/>
                  </a:lnTo>
                  <a:lnTo>
                    <a:pt x="71274" y="1099668"/>
                  </a:lnTo>
                  <a:lnTo>
                    <a:pt x="106598" y="1122132"/>
                  </a:lnTo>
                  <a:lnTo>
                    <a:pt x="146637" y="1136449"/>
                  </a:lnTo>
                  <a:lnTo>
                    <a:pt x="190245" y="1141476"/>
                  </a:lnTo>
                  <a:lnTo>
                    <a:pt x="1612645" y="1141476"/>
                  </a:lnTo>
                  <a:lnTo>
                    <a:pt x="1656254" y="1136449"/>
                  </a:lnTo>
                  <a:lnTo>
                    <a:pt x="1696293" y="1122132"/>
                  </a:lnTo>
                  <a:lnTo>
                    <a:pt x="1731617" y="1099668"/>
                  </a:lnTo>
                  <a:lnTo>
                    <a:pt x="1761084" y="1070201"/>
                  </a:lnTo>
                  <a:lnTo>
                    <a:pt x="1783548" y="1034877"/>
                  </a:lnTo>
                  <a:lnTo>
                    <a:pt x="1797865" y="994838"/>
                  </a:lnTo>
                  <a:lnTo>
                    <a:pt x="1802891" y="951229"/>
                  </a:lnTo>
                  <a:lnTo>
                    <a:pt x="1802891" y="190246"/>
                  </a:lnTo>
                  <a:lnTo>
                    <a:pt x="1797865" y="146637"/>
                  </a:lnTo>
                  <a:lnTo>
                    <a:pt x="1783548" y="106598"/>
                  </a:lnTo>
                  <a:lnTo>
                    <a:pt x="1761084" y="71274"/>
                  </a:lnTo>
                  <a:lnTo>
                    <a:pt x="1731617" y="41807"/>
                  </a:lnTo>
                  <a:lnTo>
                    <a:pt x="1696293" y="19343"/>
                  </a:lnTo>
                  <a:lnTo>
                    <a:pt x="1656254" y="5026"/>
                  </a:lnTo>
                  <a:lnTo>
                    <a:pt x="1612645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42709" y="1236726"/>
              <a:ext cx="1803400" cy="1141730"/>
            </a:xfrm>
            <a:custGeom>
              <a:avLst/>
              <a:gdLst/>
              <a:ahLst/>
              <a:cxnLst/>
              <a:rect l="l" t="t" r="r" b="b"/>
              <a:pathLst>
                <a:path w="1803400" h="1141730">
                  <a:moveTo>
                    <a:pt x="0" y="190246"/>
                  </a:moveTo>
                  <a:lnTo>
                    <a:pt x="5026" y="146637"/>
                  </a:lnTo>
                  <a:lnTo>
                    <a:pt x="19343" y="106598"/>
                  </a:lnTo>
                  <a:lnTo>
                    <a:pt x="41807" y="71274"/>
                  </a:lnTo>
                  <a:lnTo>
                    <a:pt x="71274" y="41807"/>
                  </a:lnTo>
                  <a:lnTo>
                    <a:pt x="106598" y="19343"/>
                  </a:lnTo>
                  <a:lnTo>
                    <a:pt x="146637" y="5026"/>
                  </a:lnTo>
                  <a:lnTo>
                    <a:pt x="190245" y="0"/>
                  </a:lnTo>
                  <a:lnTo>
                    <a:pt x="1612645" y="0"/>
                  </a:lnTo>
                  <a:lnTo>
                    <a:pt x="1656254" y="5026"/>
                  </a:lnTo>
                  <a:lnTo>
                    <a:pt x="1696293" y="19343"/>
                  </a:lnTo>
                  <a:lnTo>
                    <a:pt x="1731617" y="41807"/>
                  </a:lnTo>
                  <a:lnTo>
                    <a:pt x="1761084" y="71274"/>
                  </a:lnTo>
                  <a:lnTo>
                    <a:pt x="1783548" y="106598"/>
                  </a:lnTo>
                  <a:lnTo>
                    <a:pt x="1797865" y="146637"/>
                  </a:lnTo>
                  <a:lnTo>
                    <a:pt x="1802891" y="190246"/>
                  </a:lnTo>
                  <a:lnTo>
                    <a:pt x="1802891" y="951229"/>
                  </a:lnTo>
                  <a:lnTo>
                    <a:pt x="1797865" y="994838"/>
                  </a:lnTo>
                  <a:lnTo>
                    <a:pt x="1783548" y="1034877"/>
                  </a:lnTo>
                  <a:lnTo>
                    <a:pt x="1761084" y="1070201"/>
                  </a:lnTo>
                  <a:lnTo>
                    <a:pt x="1731617" y="1099668"/>
                  </a:lnTo>
                  <a:lnTo>
                    <a:pt x="1696293" y="1122132"/>
                  </a:lnTo>
                  <a:lnTo>
                    <a:pt x="1656254" y="1136449"/>
                  </a:lnTo>
                  <a:lnTo>
                    <a:pt x="1612645" y="1141476"/>
                  </a:lnTo>
                  <a:lnTo>
                    <a:pt x="190245" y="1141476"/>
                  </a:lnTo>
                  <a:lnTo>
                    <a:pt x="146637" y="1136449"/>
                  </a:lnTo>
                  <a:lnTo>
                    <a:pt x="106598" y="1122132"/>
                  </a:lnTo>
                  <a:lnTo>
                    <a:pt x="71274" y="1099668"/>
                  </a:lnTo>
                  <a:lnTo>
                    <a:pt x="41807" y="1070201"/>
                  </a:lnTo>
                  <a:lnTo>
                    <a:pt x="19343" y="1034877"/>
                  </a:lnTo>
                  <a:lnTo>
                    <a:pt x="5026" y="994838"/>
                  </a:lnTo>
                  <a:lnTo>
                    <a:pt x="0" y="951229"/>
                  </a:lnTo>
                  <a:lnTo>
                    <a:pt x="0" y="19024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683120" y="1561846"/>
            <a:ext cx="1322705" cy="44958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 indent="109220">
              <a:lnSpc>
                <a:spcPts val="1540"/>
              </a:lnSpc>
              <a:spcBef>
                <a:spcPts val="365"/>
              </a:spcBef>
            </a:pPr>
            <a:r>
              <a:rPr sz="15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Организация 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5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сопров</a:t>
            </a:r>
            <a:r>
              <a:rPr sz="15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</a:t>
            </a:r>
            <a:r>
              <a:rPr sz="1500" spc="-1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жд</a:t>
            </a:r>
            <a:r>
              <a:rPr sz="15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ен</a:t>
            </a:r>
            <a:r>
              <a:rPr sz="1500" spc="-1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</a:t>
            </a:r>
            <a:r>
              <a:rPr sz="15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я</a:t>
            </a:r>
            <a:endParaRPr sz="1500">
              <a:latin typeface="Franklin Gothic Medium"/>
              <a:cs typeface="Franklin Gothic Medium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51268" y="3253740"/>
            <a:ext cx="6931659" cy="2853055"/>
            <a:chOff x="751268" y="3253740"/>
            <a:chExt cx="6931659" cy="2853055"/>
          </a:xfrm>
        </p:grpSpPr>
        <p:sp>
          <p:nvSpPr>
            <p:cNvPr id="21" name="object 21"/>
            <p:cNvSpPr/>
            <p:nvPr/>
          </p:nvSpPr>
          <p:spPr>
            <a:xfrm>
              <a:off x="1316736" y="3253740"/>
              <a:ext cx="6365875" cy="2853055"/>
            </a:xfrm>
            <a:custGeom>
              <a:avLst/>
              <a:gdLst/>
              <a:ahLst/>
              <a:cxnLst/>
              <a:rect l="l" t="t" r="r" b="b"/>
              <a:pathLst>
                <a:path w="6365875" h="2853054">
                  <a:moveTo>
                    <a:pt x="4939284" y="0"/>
                  </a:moveTo>
                  <a:lnTo>
                    <a:pt x="4939284" y="713232"/>
                  </a:lnTo>
                  <a:lnTo>
                    <a:pt x="0" y="713232"/>
                  </a:lnTo>
                  <a:lnTo>
                    <a:pt x="0" y="2139696"/>
                  </a:lnTo>
                  <a:lnTo>
                    <a:pt x="4939284" y="2139696"/>
                  </a:lnTo>
                  <a:lnTo>
                    <a:pt x="4939284" y="2852928"/>
                  </a:lnTo>
                  <a:lnTo>
                    <a:pt x="6365747" y="1426464"/>
                  </a:lnTo>
                  <a:lnTo>
                    <a:pt x="4939284" y="0"/>
                  </a:lnTo>
                  <a:close/>
                </a:path>
              </a:pathLst>
            </a:custGeom>
            <a:solidFill>
              <a:srgbClr val="F8D7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4285" y="4109466"/>
              <a:ext cx="2409825" cy="1141730"/>
            </a:xfrm>
            <a:custGeom>
              <a:avLst/>
              <a:gdLst/>
              <a:ahLst/>
              <a:cxnLst/>
              <a:rect l="l" t="t" r="r" b="b"/>
              <a:pathLst>
                <a:path w="2409825" h="1141729">
                  <a:moveTo>
                    <a:pt x="2219197" y="0"/>
                  </a:moveTo>
                  <a:lnTo>
                    <a:pt x="190245" y="0"/>
                  </a:lnTo>
                  <a:lnTo>
                    <a:pt x="146625" y="5026"/>
                  </a:lnTo>
                  <a:lnTo>
                    <a:pt x="106581" y="19343"/>
                  </a:lnTo>
                  <a:lnTo>
                    <a:pt x="71258" y="41807"/>
                  </a:lnTo>
                  <a:lnTo>
                    <a:pt x="41795" y="71274"/>
                  </a:lnTo>
                  <a:lnTo>
                    <a:pt x="19337" y="106598"/>
                  </a:lnTo>
                  <a:lnTo>
                    <a:pt x="5024" y="146637"/>
                  </a:lnTo>
                  <a:lnTo>
                    <a:pt x="0" y="190245"/>
                  </a:lnTo>
                  <a:lnTo>
                    <a:pt x="0" y="951229"/>
                  </a:lnTo>
                  <a:lnTo>
                    <a:pt x="5024" y="994838"/>
                  </a:lnTo>
                  <a:lnTo>
                    <a:pt x="19337" y="1034877"/>
                  </a:lnTo>
                  <a:lnTo>
                    <a:pt x="41795" y="1070201"/>
                  </a:lnTo>
                  <a:lnTo>
                    <a:pt x="71258" y="1099668"/>
                  </a:lnTo>
                  <a:lnTo>
                    <a:pt x="106581" y="1122132"/>
                  </a:lnTo>
                  <a:lnTo>
                    <a:pt x="146625" y="1136449"/>
                  </a:lnTo>
                  <a:lnTo>
                    <a:pt x="190245" y="1141475"/>
                  </a:lnTo>
                  <a:lnTo>
                    <a:pt x="2219197" y="1141475"/>
                  </a:lnTo>
                  <a:lnTo>
                    <a:pt x="2262806" y="1136449"/>
                  </a:lnTo>
                  <a:lnTo>
                    <a:pt x="2302845" y="1122132"/>
                  </a:lnTo>
                  <a:lnTo>
                    <a:pt x="2338169" y="1099668"/>
                  </a:lnTo>
                  <a:lnTo>
                    <a:pt x="2367636" y="1070201"/>
                  </a:lnTo>
                  <a:lnTo>
                    <a:pt x="2390100" y="1034877"/>
                  </a:lnTo>
                  <a:lnTo>
                    <a:pt x="2404417" y="994838"/>
                  </a:lnTo>
                  <a:lnTo>
                    <a:pt x="2409444" y="951229"/>
                  </a:lnTo>
                  <a:lnTo>
                    <a:pt x="2409444" y="190245"/>
                  </a:lnTo>
                  <a:lnTo>
                    <a:pt x="2404417" y="146637"/>
                  </a:lnTo>
                  <a:lnTo>
                    <a:pt x="2390100" y="106598"/>
                  </a:lnTo>
                  <a:lnTo>
                    <a:pt x="2367636" y="71274"/>
                  </a:lnTo>
                  <a:lnTo>
                    <a:pt x="2338169" y="41807"/>
                  </a:lnTo>
                  <a:lnTo>
                    <a:pt x="2302845" y="19343"/>
                  </a:lnTo>
                  <a:lnTo>
                    <a:pt x="2262806" y="5026"/>
                  </a:lnTo>
                  <a:lnTo>
                    <a:pt x="2219197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64285" y="4109466"/>
              <a:ext cx="2409825" cy="1141730"/>
            </a:xfrm>
            <a:custGeom>
              <a:avLst/>
              <a:gdLst/>
              <a:ahLst/>
              <a:cxnLst/>
              <a:rect l="l" t="t" r="r" b="b"/>
              <a:pathLst>
                <a:path w="2409825" h="1141729">
                  <a:moveTo>
                    <a:pt x="0" y="190245"/>
                  </a:moveTo>
                  <a:lnTo>
                    <a:pt x="5024" y="146637"/>
                  </a:lnTo>
                  <a:lnTo>
                    <a:pt x="19337" y="106598"/>
                  </a:lnTo>
                  <a:lnTo>
                    <a:pt x="41795" y="71274"/>
                  </a:lnTo>
                  <a:lnTo>
                    <a:pt x="71258" y="41807"/>
                  </a:lnTo>
                  <a:lnTo>
                    <a:pt x="106581" y="19343"/>
                  </a:lnTo>
                  <a:lnTo>
                    <a:pt x="146625" y="5026"/>
                  </a:lnTo>
                  <a:lnTo>
                    <a:pt x="190245" y="0"/>
                  </a:lnTo>
                  <a:lnTo>
                    <a:pt x="2219197" y="0"/>
                  </a:lnTo>
                  <a:lnTo>
                    <a:pt x="2262806" y="5026"/>
                  </a:lnTo>
                  <a:lnTo>
                    <a:pt x="2302845" y="19343"/>
                  </a:lnTo>
                  <a:lnTo>
                    <a:pt x="2338169" y="41807"/>
                  </a:lnTo>
                  <a:lnTo>
                    <a:pt x="2367636" y="71274"/>
                  </a:lnTo>
                  <a:lnTo>
                    <a:pt x="2390100" y="106598"/>
                  </a:lnTo>
                  <a:lnTo>
                    <a:pt x="2404417" y="146637"/>
                  </a:lnTo>
                  <a:lnTo>
                    <a:pt x="2409444" y="190245"/>
                  </a:lnTo>
                  <a:lnTo>
                    <a:pt x="2409444" y="951229"/>
                  </a:lnTo>
                  <a:lnTo>
                    <a:pt x="2404417" y="994838"/>
                  </a:lnTo>
                  <a:lnTo>
                    <a:pt x="2390100" y="1034877"/>
                  </a:lnTo>
                  <a:lnTo>
                    <a:pt x="2367636" y="1070201"/>
                  </a:lnTo>
                  <a:lnTo>
                    <a:pt x="2338169" y="1099668"/>
                  </a:lnTo>
                  <a:lnTo>
                    <a:pt x="2302845" y="1122132"/>
                  </a:lnTo>
                  <a:lnTo>
                    <a:pt x="2262806" y="1136449"/>
                  </a:lnTo>
                  <a:lnTo>
                    <a:pt x="2219197" y="1141475"/>
                  </a:lnTo>
                  <a:lnTo>
                    <a:pt x="190245" y="1141475"/>
                  </a:lnTo>
                  <a:lnTo>
                    <a:pt x="146625" y="1136449"/>
                  </a:lnTo>
                  <a:lnTo>
                    <a:pt x="106581" y="1122132"/>
                  </a:lnTo>
                  <a:lnTo>
                    <a:pt x="71258" y="1099668"/>
                  </a:lnTo>
                  <a:lnTo>
                    <a:pt x="41795" y="1070201"/>
                  </a:lnTo>
                  <a:lnTo>
                    <a:pt x="19337" y="1034877"/>
                  </a:lnTo>
                  <a:lnTo>
                    <a:pt x="5024" y="994838"/>
                  </a:lnTo>
                  <a:lnTo>
                    <a:pt x="0" y="951229"/>
                  </a:lnTo>
                  <a:lnTo>
                    <a:pt x="0" y="19024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071168" y="4388307"/>
            <a:ext cx="1791970" cy="561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05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Выявление</a:t>
            </a:r>
            <a:r>
              <a:rPr sz="18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явной</a:t>
            </a:r>
            <a:endParaRPr sz="1800">
              <a:latin typeface="Franklin Gothic Medium"/>
              <a:cs typeface="Franklin Gothic Medium"/>
            </a:endParaRPr>
          </a:p>
          <a:p>
            <a:pPr marL="3810" algn="ctr">
              <a:lnSpc>
                <a:spcPts val="2105"/>
              </a:lnSpc>
            </a:pPr>
            <a:r>
              <a:rPr sz="1800" spc="-4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угрозы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281108" y="4096448"/>
            <a:ext cx="2437130" cy="1167765"/>
            <a:chOff x="3281108" y="4096448"/>
            <a:chExt cx="2437130" cy="1167765"/>
          </a:xfrm>
        </p:grpSpPr>
        <p:sp>
          <p:nvSpPr>
            <p:cNvPr id="26" name="object 26"/>
            <p:cNvSpPr/>
            <p:nvPr/>
          </p:nvSpPr>
          <p:spPr>
            <a:xfrm>
              <a:off x="3294126" y="4109465"/>
              <a:ext cx="2411095" cy="1141730"/>
            </a:xfrm>
            <a:custGeom>
              <a:avLst/>
              <a:gdLst/>
              <a:ahLst/>
              <a:cxnLst/>
              <a:rect l="l" t="t" r="r" b="b"/>
              <a:pathLst>
                <a:path w="2411095" h="1141729">
                  <a:moveTo>
                    <a:pt x="2220722" y="0"/>
                  </a:moveTo>
                  <a:lnTo>
                    <a:pt x="190246" y="0"/>
                  </a:lnTo>
                  <a:lnTo>
                    <a:pt x="146637" y="5026"/>
                  </a:lnTo>
                  <a:lnTo>
                    <a:pt x="106598" y="19343"/>
                  </a:lnTo>
                  <a:lnTo>
                    <a:pt x="71274" y="41807"/>
                  </a:lnTo>
                  <a:lnTo>
                    <a:pt x="41807" y="71274"/>
                  </a:lnTo>
                  <a:lnTo>
                    <a:pt x="19343" y="106598"/>
                  </a:lnTo>
                  <a:lnTo>
                    <a:pt x="5026" y="146637"/>
                  </a:lnTo>
                  <a:lnTo>
                    <a:pt x="0" y="190245"/>
                  </a:lnTo>
                  <a:lnTo>
                    <a:pt x="0" y="951229"/>
                  </a:lnTo>
                  <a:lnTo>
                    <a:pt x="5026" y="994838"/>
                  </a:lnTo>
                  <a:lnTo>
                    <a:pt x="19343" y="1034877"/>
                  </a:lnTo>
                  <a:lnTo>
                    <a:pt x="41807" y="1070201"/>
                  </a:lnTo>
                  <a:lnTo>
                    <a:pt x="71274" y="1099668"/>
                  </a:lnTo>
                  <a:lnTo>
                    <a:pt x="106598" y="1122132"/>
                  </a:lnTo>
                  <a:lnTo>
                    <a:pt x="146637" y="1136449"/>
                  </a:lnTo>
                  <a:lnTo>
                    <a:pt x="190246" y="1141475"/>
                  </a:lnTo>
                  <a:lnTo>
                    <a:pt x="2220722" y="1141475"/>
                  </a:lnTo>
                  <a:lnTo>
                    <a:pt x="2264330" y="1136449"/>
                  </a:lnTo>
                  <a:lnTo>
                    <a:pt x="2304369" y="1122132"/>
                  </a:lnTo>
                  <a:lnTo>
                    <a:pt x="2339693" y="1099668"/>
                  </a:lnTo>
                  <a:lnTo>
                    <a:pt x="2369160" y="1070201"/>
                  </a:lnTo>
                  <a:lnTo>
                    <a:pt x="2391624" y="1034877"/>
                  </a:lnTo>
                  <a:lnTo>
                    <a:pt x="2405941" y="994838"/>
                  </a:lnTo>
                  <a:lnTo>
                    <a:pt x="2410968" y="951229"/>
                  </a:lnTo>
                  <a:lnTo>
                    <a:pt x="2410968" y="190245"/>
                  </a:lnTo>
                  <a:lnTo>
                    <a:pt x="2405941" y="146637"/>
                  </a:lnTo>
                  <a:lnTo>
                    <a:pt x="2391624" y="106598"/>
                  </a:lnTo>
                  <a:lnTo>
                    <a:pt x="2369160" y="71274"/>
                  </a:lnTo>
                  <a:lnTo>
                    <a:pt x="2339693" y="41807"/>
                  </a:lnTo>
                  <a:lnTo>
                    <a:pt x="2304369" y="19343"/>
                  </a:lnTo>
                  <a:lnTo>
                    <a:pt x="2264330" y="5026"/>
                  </a:lnTo>
                  <a:lnTo>
                    <a:pt x="2220722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94126" y="4109465"/>
              <a:ext cx="2411095" cy="1141730"/>
            </a:xfrm>
            <a:custGeom>
              <a:avLst/>
              <a:gdLst/>
              <a:ahLst/>
              <a:cxnLst/>
              <a:rect l="l" t="t" r="r" b="b"/>
              <a:pathLst>
                <a:path w="2411095" h="1141729">
                  <a:moveTo>
                    <a:pt x="0" y="190245"/>
                  </a:moveTo>
                  <a:lnTo>
                    <a:pt x="5026" y="146637"/>
                  </a:lnTo>
                  <a:lnTo>
                    <a:pt x="19343" y="106598"/>
                  </a:lnTo>
                  <a:lnTo>
                    <a:pt x="41807" y="71274"/>
                  </a:lnTo>
                  <a:lnTo>
                    <a:pt x="71274" y="41807"/>
                  </a:lnTo>
                  <a:lnTo>
                    <a:pt x="106598" y="19343"/>
                  </a:lnTo>
                  <a:lnTo>
                    <a:pt x="146637" y="5026"/>
                  </a:lnTo>
                  <a:lnTo>
                    <a:pt x="190246" y="0"/>
                  </a:lnTo>
                  <a:lnTo>
                    <a:pt x="2220722" y="0"/>
                  </a:lnTo>
                  <a:lnTo>
                    <a:pt x="2264330" y="5026"/>
                  </a:lnTo>
                  <a:lnTo>
                    <a:pt x="2304369" y="19343"/>
                  </a:lnTo>
                  <a:lnTo>
                    <a:pt x="2339693" y="41807"/>
                  </a:lnTo>
                  <a:lnTo>
                    <a:pt x="2369160" y="71274"/>
                  </a:lnTo>
                  <a:lnTo>
                    <a:pt x="2391624" y="106598"/>
                  </a:lnTo>
                  <a:lnTo>
                    <a:pt x="2405941" y="146637"/>
                  </a:lnTo>
                  <a:lnTo>
                    <a:pt x="2410968" y="190245"/>
                  </a:lnTo>
                  <a:lnTo>
                    <a:pt x="2410968" y="951229"/>
                  </a:lnTo>
                  <a:lnTo>
                    <a:pt x="2405941" y="994838"/>
                  </a:lnTo>
                  <a:lnTo>
                    <a:pt x="2391624" y="1034877"/>
                  </a:lnTo>
                  <a:lnTo>
                    <a:pt x="2369160" y="1070201"/>
                  </a:lnTo>
                  <a:lnTo>
                    <a:pt x="2339693" y="1099668"/>
                  </a:lnTo>
                  <a:lnTo>
                    <a:pt x="2304369" y="1122132"/>
                  </a:lnTo>
                  <a:lnTo>
                    <a:pt x="2264330" y="1136449"/>
                  </a:lnTo>
                  <a:lnTo>
                    <a:pt x="2220722" y="1141475"/>
                  </a:lnTo>
                  <a:lnTo>
                    <a:pt x="190246" y="1141475"/>
                  </a:lnTo>
                  <a:lnTo>
                    <a:pt x="146637" y="1136449"/>
                  </a:lnTo>
                  <a:lnTo>
                    <a:pt x="106598" y="1122132"/>
                  </a:lnTo>
                  <a:lnTo>
                    <a:pt x="71274" y="1099668"/>
                  </a:lnTo>
                  <a:lnTo>
                    <a:pt x="41807" y="1070201"/>
                  </a:lnTo>
                  <a:lnTo>
                    <a:pt x="19343" y="1034877"/>
                  </a:lnTo>
                  <a:lnTo>
                    <a:pt x="5026" y="994838"/>
                  </a:lnTo>
                  <a:lnTo>
                    <a:pt x="0" y="951229"/>
                  </a:lnTo>
                  <a:lnTo>
                    <a:pt x="0" y="19024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558666" y="4388307"/>
            <a:ext cx="1882775" cy="535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69">
              <a:lnSpc>
                <a:spcPts val="2005"/>
              </a:lnSpc>
              <a:spcBef>
                <a:spcPts val="100"/>
              </a:spcBef>
            </a:pPr>
            <a:r>
              <a:rPr sz="18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Информирование</a:t>
            </a:r>
            <a:endParaRPr sz="1800">
              <a:latin typeface="Franklin Gothic Medium"/>
              <a:cs typeface="Franklin Gothic Medium"/>
            </a:endParaRPr>
          </a:p>
          <a:p>
            <a:pPr marL="12700">
              <a:lnSpc>
                <a:spcPts val="2005"/>
              </a:lnSpc>
            </a:pPr>
            <a:r>
              <a:rPr sz="18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администрации</a:t>
            </a:r>
            <a:r>
              <a:rPr sz="1800" spc="-6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ОУ</a:t>
            </a:r>
            <a:endParaRPr sz="1800">
              <a:latin typeface="Franklin Gothic Medium"/>
              <a:cs typeface="Franklin Gothic Medium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812535" y="4096511"/>
            <a:ext cx="2437130" cy="1167765"/>
            <a:chOff x="5812535" y="4096511"/>
            <a:chExt cx="2437130" cy="1167765"/>
          </a:xfrm>
        </p:grpSpPr>
        <p:sp>
          <p:nvSpPr>
            <p:cNvPr id="30" name="object 30"/>
            <p:cNvSpPr/>
            <p:nvPr/>
          </p:nvSpPr>
          <p:spPr>
            <a:xfrm>
              <a:off x="5825489" y="4109465"/>
              <a:ext cx="2411095" cy="1141730"/>
            </a:xfrm>
            <a:custGeom>
              <a:avLst/>
              <a:gdLst/>
              <a:ahLst/>
              <a:cxnLst/>
              <a:rect l="l" t="t" r="r" b="b"/>
              <a:pathLst>
                <a:path w="2411095" h="1141729">
                  <a:moveTo>
                    <a:pt x="2220721" y="0"/>
                  </a:moveTo>
                  <a:lnTo>
                    <a:pt x="190246" y="0"/>
                  </a:lnTo>
                  <a:lnTo>
                    <a:pt x="146637" y="5026"/>
                  </a:lnTo>
                  <a:lnTo>
                    <a:pt x="106598" y="19343"/>
                  </a:lnTo>
                  <a:lnTo>
                    <a:pt x="71274" y="41807"/>
                  </a:lnTo>
                  <a:lnTo>
                    <a:pt x="41807" y="71274"/>
                  </a:lnTo>
                  <a:lnTo>
                    <a:pt x="19343" y="106598"/>
                  </a:lnTo>
                  <a:lnTo>
                    <a:pt x="5026" y="146637"/>
                  </a:lnTo>
                  <a:lnTo>
                    <a:pt x="0" y="190245"/>
                  </a:lnTo>
                  <a:lnTo>
                    <a:pt x="0" y="951229"/>
                  </a:lnTo>
                  <a:lnTo>
                    <a:pt x="5026" y="994838"/>
                  </a:lnTo>
                  <a:lnTo>
                    <a:pt x="19343" y="1034877"/>
                  </a:lnTo>
                  <a:lnTo>
                    <a:pt x="41807" y="1070201"/>
                  </a:lnTo>
                  <a:lnTo>
                    <a:pt x="71274" y="1099668"/>
                  </a:lnTo>
                  <a:lnTo>
                    <a:pt x="106598" y="1122132"/>
                  </a:lnTo>
                  <a:lnTo>
                    <a:pt x="146637" y="1136449"/>
                  </a:lnTo>
                  <a:lnTo>
                    <a:pt x="190246" y="1141475"/>
                  </a:lnTo>
                  <a:lnTo>
                    <a:pt x="2220721" y="1141475"/>
                  </a:lnTo>
                  <a:lnTo>
                    <a:pt x="2264330" y="1136449"/>
                  </a:lnTo>
                  <a:lnTo>
                    <a:pt x="2304369" y="1122132"/>
                  </a:lnTo>
                  <a:lnTo>
                    <a:pt x="2339693" y="1099668"/>
                  </a:lnTo>
                  <a:lnTo>
                    <a:pt x="2369160" y="1070201"/>
                  </a:lnTo>
                  <a:lnTo>
                    <a:pt x="2391624" y="1034877"/>
                  </a:lnTo>
                  <a:lnTo>
                    <a:pt x="2405941" y="994838"/>
                  </a:lnTo>
                  <a:lnTo>
                    <a:pt x="2410967" y="951229"/>
                  </a:lnTo>
                  <a:lnTo>
                    <a:pt x="2410967" y="190245"/>
                  </a:lnTo>
                  <a:lnTo>
                    <a:pt x="2405941" y="146637"/>
                  </a:lnTo>
                  <a:lnTo>
                    <a:pt x="2391624" y="106598"/>
                  </a:lnTo>
                  <a:lnTo>
                    <a:pt x="2369160" y="71274"/>
                  </a:lnTo>
                  <a:lnTo>
                    <a:pt x="2339693" y="41807"/>
                  </a:lnTo>
                  <a:lnTo>
                    <a:pt x="2304369" y="19343"/>
                  </a:lnTo>
                  <a:lnTo>
                    <a:pt x="2264330" y="5026"/>
                  </a:lnTo>
                  <a:lnTo>
                    <a:pt x="2220721" y="0"/>
                  </a:lnTo>
                  <a:close/>
                </a:path>
              </a:pathLst>
            </a:custGeom>
            <a:solidFill>
              <a:srgbClr val="EF7E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25489" y="4109465"/>
              <a:ext cx="2411095" cy="1141730"/>
            </a:xfrm>
            <a:custGeom>
              <a:avLst/>
              <a:gdLst/>
              <a:ahLst/>
              <a:cxnLst/>
              <a:rect l="l" t="t" r="r" b="b"/>
              <a:pathLst>
                <a:path w="2411095" h="1141729">
                  <a:moveTo>
                    <a:pt x="0" y="190245"/>
                  </a:moveTo>
                  <a:lnTo>
                    <a:pt x="5026" y="146637"/>
                  </a:lnTo>
                  <a:lnTo>
                    <a:pt x="19343" y="106598"/>
                  </a:lnTo>
                  <a:lnTo>
                    <a:pt x="41807" y="71274"/>
                  </a:lnTo>
                  <a:lnTo>
                    <a:pt x="71274" y="41807"/>
                  </a:lnTo>
                  <a:lnTo>
                    <a:pt x="106598" y="19343"/>
                  </a:lnTo>
                  <a:lnTo>
                    <a:pt x="146637" y="5026"/>
                  </a:lnTo>
                  <a:lnTo>
                    <a:pt x="190246" y="0"/>
                  </a:lnTo>
                  <a:lnTo>
                    <a:pt x="2220721" y="0"/>
                  </a:lnTo>
                  <a:lnTo>
                    <a:pt x="2264330" y="5026"/>
                  </a:lnTo>
                  <a:lnTo>
                    <a:pt x="2304369" y="19343"/>
                  </a:lnTo>
                  <a:lnTo>
                    <a:pt x="2339693" y="41807"/>
                  </a:lnTo>
                  <a:lnTo>
                    <a:pt x="2369160" y="71274"/>
                  </a:lnTo>
                  <a:lnTo>
                    <a:pt x="2391624" y="106598"/>
                  </a:lnTo>
                  <a:lnTo>
                    <a:pt x="2405941" y="146637"/>
                  </a:lnTo>
                  <a:lnTo>
                    <a:pt x="2410967" y="190245"/>
                  </a:lnTo>
                  <a:lnTo>
                    <a:pt x="2410967" y="951229"/>
                  </a:lnTo>
                  <a:lnTo>
                    <a:pt x="2405941" y="994838"/>
                  </a:lnTo>
                  <a:lnTo>
                    <a:pt x="2391624" y="1034877"/>
                  </a:lnTo>
                  <a:lnTo>
                    <a:pt x="2369160" y="1070201"/>
                  </a:lnTo>
                  <a:lnTo>
                    <a:pt x="2339693" y="1099668"/>
                  </a:lnTo>
                  <a:lnTo>
                    <a:pt x="2304369" y="1122132"/>
                  </a:lnTo>
                  <a:lnTo>
                    <a:pt x="2264330" y="1136449"/>
                  </a:lnTo>
                  <a:lnTo>
                    <a:pt x="2220721" y="1141475"/>
                  </a:lnTo>
                  <a:lnTo>
                    <a:pt x="190246" y="1141475"/>
                  </a:lnTo>
                  <a:lnTo>
                    <a:pt x="146637" y="1136449"/>
                  </a:lnTo>
                  <a:lnTo>
                    <a:pt x="106598" y="1122132"/>
                  </a:lnTo>
                  <a:lnTo>
                    <a:pt x="71274" y="1099668"/>
                  </a:lnTo>
                  <a:lnTo>
                    <a:pt x="41807" y="1070201"/>
                  </a:lnTo>
                  <a:lnTo>
                    <a:pt x="19343" y="1034877"/>
                  </a:lnTo>
                  <a:lnTo>
                    <a:pt x="5026" y="994838"/>
                  </a:lnTo>
                  <a:lnTo>
                    <a:pt x="0" y="951229"/>
                  </a:lnTo>
                  <a:lnTo>
                    <a:pt x="0" y="19024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978778" y="4272153"/>
            <a:ext cx="2108200" cy="76771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12700" marR="5080" indent="-3175" algn="ctr">
              <a:lnSpc>
                <a:spcPct val="85300"/>
              </a:lnSpc>
              <a:spcBef>
                <a:spcPts val="415"/>
              </a:spcBef>
            </a:pPr>
            <a:r>
              <a:rPr sz="18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Информирование </a:t>
            </a:r>
            <a:r>
              <a:rPr sz="1800" spc="-25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правоохранительных </a:t>
            </a:r>
            <a:r>
              <a:rPr sz="1800" spc="-434" dirty="0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Franklin Gothic Medium"/>
                <a:cs typeface="Franklin Gothic Medium"/>
              </a:rPr>
              <a:t>органов</a:t>
            </a:r>
            <a:endParaRPr sz="1800">
              <a:latin typeface="Franklin Gothic Medium"/>
              <a:cs typeface="Franklin Gothic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2819400"/>
            <a:ext cx="7339990" cy="738664"/>
          </a:xfrm>
        </p:spPr>
        <p:txBody>
          <a:bodyPr/>
          <a:lstStyle/>
          <a:p>
            <a:pPr algn="ctr"/>
            <a:r>
              <a:rPr lang="ru-RU" sz="4800" dirty="0" smtClean="0"/>
              <a:t>Спасибо за внимание!!!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628348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1356</Words>
  <Application>Microsoft Office PowerPoint</Application>
  <PresentationFormat>Экран (4:3)</PresentationFormat>
  <Paragraphs>204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 MT</vt:lpstr>
      <vt:lpstr>Calibri</vt:lpstr>
      <vt:lpstr>Franklin Gothic Medium</vt:lpstr>
      <vt:lpstr>Times New Roman</vt:lpstr>
      <vt:lpstr>Wingdings</vt:lpstr>
      <vt:lpstr>YS Text</vt:lpstr>
      <vt:lpstr>Office Theme</vt:lpstr>
      <vt:lpstr>Презентация PowerPoint</vt:lpstr>
      <vt:lpstr>SCHOOL SHOOTING (АНГЛ. «ШКОЛЬНАЯ СТРЕЛЬБА»)</vt:lpstr>
      <vt:lpstr>ЕСТЬ МНЕНИЕ</vt:lpstr>
      <vt:lpstr>ЕСТЬ МНЕНИЕ</vt:lpstr>
      <vt:lpstr>ЕСТЬ МНЕНИЕ</vt:lpstr>
      <vt:lpstr>ПРИЧИНЫ ВОЗНИКНОВЕНИЯ</vt:lpstr>
      <vt:lpstr>СООБЩЕСТВА, ПРОПАГАНДИРУЮЩИЕ  МАССОВЫЕ УБИЙСТВА (МАСС–ШУТИНГ)</vt:lpstr>
      <vt:lpstr>КРОМЕ ТОГО:</vt:lpstr>
      <vt:lpstr>ТАК КТО ЖЕ ОН?</vt:lpstr>
      <vt:lpstr>ХАРАКТЕРНЫЕ ИНТЕРЕСЫ:</vt:lpstr>
      <vt:lpstr>ВНЕШНИЙ ВИД:</vt:lpstr>
      <vt:lpstr>ВЕРБАЛЬНЫЕ МАРКЕРЫ</vt:lpstr>
      <vt:lpstr>ИНТЕРЕСЫ</vt:lpstr>
      <vt:lpstr>АККАУНТ В СОЦ.СЕТЯХ</vt:lpstr>
      <vt:lpstr>ОЦЕНКА УРОВНЯ ГОТОВНОСТИ К  СОВЕРШЕНИЮ ДЕСТРУКТИВНОГО ДЕЙСТВИЯ</vt:lpstr>
      <vt:lpstr>КАК ПРЕДУПРЕДИТЬ ОПАСНОСТЬ</vt:lpstr>
      <vt:lpstr>- обеспечение психологической безопасности в образовательной среде;</vt:lpstr>
      <vt:lpstr>ВАЖНО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психолого-педагогической программе</dc:title>
  <dc:creator>PCPRO</dc:creator>
  <cp:lastModifiedBy>евро13</cp:lastModifiedBy>
  <cp:revision>3</cp:revision>
  <dcterms:created xsi:type="dcterms:W3CDTF">2021-12-04T15:46:19Z</dcterms:created>
  <dcterms:modified xsi:type="dcterms:W3CDTF">2023-06-14T09:40:24Z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2021-12-04T00:00:00Z</vt:filetime>
  </property>
</Properties>
</file>