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3"/>
  </p:handoutMasterIdLst>
  <p:sldIdLst>
    <p:sldId id="256" r:id="rId2"/>
    <p:sldId id="257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0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DAEF9C-AF65-40B5-BEE0-AFE8C4BD2CB7}" type="datetimeFigureOut">
              <a:rPr lang="ru-RU" smtClean="0"/>
              <a:t>08.04.2025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973F11-8BDB-43AF-937F-4010EA1FE2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95117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CB0AE-730A-4E4F-AEE0-45A65DD87439}" type="datetimeFigureOut">
              <a:rPr lang="ru-RU" smtClean="0"/>
              <a:t>08.04.2025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078E7-DCF4-447C-8963-C6913521FB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32689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CB0AE-730A-4E4F-AEE0-45A65DD87439}" type="datetimeFigureOut">
              <a:rPr lang="ru-RU" smtClean="0"/>
              <a:t>08.04.2025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078E7-DCF4-447C-8963-C6913521FB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51349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CB0AE-730A-4E4F-AEE0-45A65DD87439}" type="datetimeFigureOut">
              <a:rPr lang="ru-RU" smtClean="0"/>
              <a:t>08.04.2025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078E7-DCF4-447C-8963-C6913521FB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49668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CB0AE-730A-4E4F-AEE0-45A65DD87439}" type="datetimeFigureOut">
              <a:rPr lang="ru-RU" smtClean="0"/>
              <a:t>08.04.2025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078E7-DCF4-447C-8963-C6913521FB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8370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CB0AE-730A-4E4F-AEE0-45A65DD87439}" type="datetimeFigureOut">
              <a:rPr lang="ru-RU" smtClean="0"/>
              <a:t>08.04.2025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078E7-DCF4-447C-8963-C6913521FB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76964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CB0AE-730A-4E4F-AEE0-45A65DD87439}" type="datetimeFigureOut">
              <a:rPr lang="ru-RU" smtClean="0"/>
              <a:t>08.04.2025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078E7-DCF4-447C-8963-C6913521FB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01571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CB0AE-730A-4E4F-AEE0-45A65DD87439}" type="datetimeFigureOut">
              <a:rPr lang="ru-RU" smtClean="0"/>
              <a:t>08.04.2025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078E7-DCF4-447C-8963-C6913521FB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55886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CB0AE-730A-4E4F-AEE0-45A65DD87439}" type="datetimeFigureOut">
              <a:rPr lang="ru-RU" smtClean="0"/>
              <a:t>08.04.2025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078E7-DCF4-447C-8963-C6913521FB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44578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CB0AE-730A-4E4F-AEE0-45A65DD87439}" type="datetimeFigureOut">
              <a:rPr lang="ru-RU" smtClean="0"/>
              <a:t>08.04.2025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078E7-DCF4-447C-8963-C6913521FB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01905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CB0AE-730A-4E4F-AEE0-45A65DD87439}" type="datetimeFigureOut">
              <a:rPr lang="ru-RU" smtClean="0"/>
              <a:t>08.04.2025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078E7-DCF4-447C-8963-C6913521FB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73280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CB0AE-730A-4E4F-AEE0-45A65DD87439}" type="datetimeFigureOut">
              <a:rPr lang="ru-RU" smtClean="0"/>
              <a:t>08.04.2025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078E7-DCF4-447C-8963-C6913521FB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9818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2CB0AE-730A-4E4F-AEE0-45A65DD87439}" type="datetimeFigureOut">
              <a:rPr lang="ru-RU" smtClean="0"/>
              <a:t>08.04.2025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B078E7-DCF4-447C-8963-C6913521FB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6773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latin typeface="Georgia" panose="02040502050405020303" pitchFamily="18" charset="0"/>
              </a:rPr>
              <a:t>«Соревнования как метод повышения мотивации обучающихся в БАС»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4359160"/>
            <a:ext cx="9144000" cy="1858760"/>
          </a:xfrm>
        </p:spPr>
        <p:txBody>
          <a:bodyPr>
            <a:normAutofit/>
          </a:bodyPr>
          <a:lstStyle/>
          <a:p>
            <a:pPr algn="r"/>
            <a:r>
              <a:rPr lang="ru-RU" dirty="0" err="1" smtClean="0">
                <a:latin typeface="Georgia" panose="02040502050405020303" pitchFamily="18" charset="0"/>
              </a:rPr>
              <a:t>Русовский</a:t>
            </a:r>
            <a:r>
              <a:rPr lang="ru-RU" dirty="0" smtClean="0">
                <a:latin typeface="Georgia" panose="02040502050405020303" pitchFamily="18" charset="0"/>
              </a:rPr>
              <a:t> К.С., учитель </a:t>
            </a:r>
            <a:r>
              <a:rPr lang="ru-RU" dirty="0">
                <a:latin typeface="Georgia" panose="02040502050405020303" pitchFamily="18" charset="0"/>
              </a:rPr>
              <a:t>физики, </a:t>
            </a:r>
          </a:p>
          <a:p>
            <a:pPr algn="r"/>
            <a:r>
              <a:rPr lang="ru-RU" dirty="0">
                <a:latin typeface="Georgia" panose="02040502050405020303" pitchFamily="18" charset="0"/>
              </a:rPr>
              <a:t>педагог дополнительного образования</a:t>
            </a:r>
          </a:p>
          <a:p>
            <a:pPr algn="r"/>
            <a:r>
              <a:rPr lang="ru-RU" dirty="0">
                <a:latin typeface="Georgia" panose="02040502050405020303" pitchFamily="18" charset="0"/>
              </a:rPr>
              <a:t>ГБОУ СОШ №2 «ОЦ» с. </a:t>
            </a:r>
            <a:r>
              <a:rPr lang="ru-RU" dirty="0" err="1">
                <a:latin typeface="Georgia" panose="02040502050405020303" pitchFamily="18" charset="0"/>
              </a:rPr>
              <a:t>Кинель</a:t>
            </a:r>
            <a:r>
              <a:rPr lang="ru-RU" dirty="0">
                <a:latin typeface="Georgia" panose="02040502050405020303" pitchFamily="18" charset="0"/>
              </a:rPr>
              <a:t>-Черкассы</a:t>
            </a:r>
          </a:p>
          <a:p>
            <a:pPr algn="r"/>
            <a:endParaRPr lang="ru-RU" dirty="0">
              <a:latin typeface="Georgia" panose="02040502050405020303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7012" y="273166"/>
            <a:ext cx="2373716" cy="1188922"/>
          </a:xfrm>
          <a:prstGeom prst="rect">
            <a:avLst/>
          </a:prstGeom>
        </p:spPr>
      </p:pic>
      <p:pic>
        <p:nvPicPr>
          <p:cNvPr id="1026" name="Picture 2" descr="Логотип Точка Роста">
            <a:extLst>
              <a:ext uri="{FF2B5EF4-FFF2-40B4-BE49-F238E27FC236}">
                <a16:creationId xmlns:a16="http://schemas.microsoft.com/office/drawing/2014/main" id="{E15874CF-6FA1-E4EE-004D-01540249C0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004"/>
            <a:ext cx="3161489" cy="1297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70956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err="1">
                <a:latin typeface="Georgia" panose="02040502050405020303" pitchFamily="18" charset="0"/>
              </a:rPr>
              <a:t>УльтраБот</a:t>
            </a:r>
            <a:endParaRPr lang="ru-RU" dirty="0">
              <a:latin typeface="Georgia" panose="02040502050405020303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6068438" cy="4351338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dirty="0">
                <a:latin typeface="Georgia" panose="02040502050405020303" pitchFamily="18" charset="0"/>
              </a:rPr>
              <a:t>30 ноября 2025 г. состоялся первый областной конкурс мобильных роботов «</a:t>
            </a:r>
            <a:r>
              <a:rPr lang="ru-RU" sz="2400" dirty="0" err="1">
                <a:latin typeface="Georgia" panose="02040502050405020303" pitchFamily="18" charset="0"/>
              </a:rPr>
              <a:t>Ультработ</a:t>
            </a:r>
            <a:r>
              <a:rPr lang="ru-RU" sz="2400" dirty="0">
                <a:latin typeface="Georgia" panose="02040502050405020303" pitchFamily="18" charset="0"/>
              </a:rPr>
              <a:t>», организованный структурным подразделением Кинель-Черкасской станции юных техников.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C97CD6E5-77DA-6BAC-5D00-ACF6B7D175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8501" y="1825625"/>
            <a:ext cx="4997856" cy="2811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0493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D4D7B4-28AB-FC68-B3B3-B85645A832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0" i="0" dirty="0">
                <a:solidFill>
                  <a:srgbClr val="212529"/>
                </a:solidFill>
                <a:effectLst/>
                <a:latin typeface="Georgia" panose="02040502050405020303" pitchFamily="18" charset="0"/>
              </a:rPr>
              <a:t>«Спутник» - это всероссийский конкурс юных инженеров-исследователей с международным участием.</a:t>
            </a:r>
            <a:endParaRPr lang="ru-RU" sz="36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E7BED33-6553-6D56-0977-2420306EBF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6943928" cy="4944827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b="0" i="0" dirty="0">
                <a:solidFill>
                  <a:srgbClr val="212529"/>
                </a:solidFill>
                <a:effectLst/>
                <a:latin typeface="Georgia" panose="02040502050405020303" pitchFamily="18" charset="0"/>
              </a:rPr>
              <a:t>Конкурс проводится Самарским университетом им. Королёва для школьников 7-11 классов и помогает реализовать себя — найти идею, осуществить её и попасть в сообщество единомышленников: талантливых школьников, молодых ученых, популяризаторов науки. Мечтатели, писатели, творцы, инженеры, астронавты, программисты, физики и просто желающие прикоснуться к космосу — все это семья конкурса «Спутник»!</a:t>
            </a:r>
            <a:endParaRPr lang="ru-RU" sz="2400" dirty="0">
              <a:latin typeface="Georgia" panose="02040502050405020303" pitchFamily="18" charset="0"/>
            </a:endParaRPr>
          </a:p>
        </p:txBody>
      </p:sp>
      <p:pic>
        <p:nvPicPr>
          <p:cNvPr id="3074" name="Picture 2" descr="В Самарском университете стартовал всероссийский конкурс юных  исследователей &quot;Спутник&quot; - Самарский университет">
            <a:extLst>
              <a:ext uri="{FF2B5EF4-FFF2-40B4-BE49-F238E27FC236}">
                <a16:creationId xmlns:a16="http://schemas.microsoft.com/office/drawing/2014/main" id="{618DCA67-2E16-AB51-EB07-35FC799A10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6300" y="2000250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16829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32215E-49AE-C185-86D8-55E21C794C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0" dirty="0">
                <a:effectLst/>
                <a:latin typeface="Georgia" panose="02040502050405020303" pitchFamily="18" charset="0"/>
              </a:rPr>
              <a:t>«Воздушно-инженерная школа»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B6C01E0-F32A-3125-B641-9C381A3E56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690688"/>
            <a:ext cx="5766881" cy="4876732"/>
          </a:xfrm>
        </p:spPr>
        <p:txBody>
          <a:bodyPr>
            <a:normAutofit fontScale="92500"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i="0" dirty="0">
                <a:effectLst/>
                <a:latin typeface="Georgia" panose="02040502050405020303" pitchFamily="18" charset="0"/>
              </a:rPr>
              <a:t>Соревнования в Чемпионате проводятся по нескольким Направлениям, отличающимся по типу разрабатываемого изделия. Некоторые Направления также разделены на Лиги с техническим заданием различной сложности.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i="0" dirty="0">
                <a:effectLst/>
                <a:latin typeface="Georgia" panose="02040502050405020303" pitchFamily="18" charset="0"/>
              </a:rPr>
              <a:t>Направление «БПЛА» — разработка летательного аппарата без использования ракетного двигателя в качестве основной тяги.</a:t>
            </a:r>
            <a:endParaRPr lang="ru-RU" dirty="0">
              <a:latin typeface="Georgia" panose="02040502050405020303" pitchFamily="18" charset="0"/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5F963A57-B4BF-3E22-22F2-4F2EC1E67B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9762" y="1431210"/>
            <a:ext cx="5992238" cy="2538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9286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C41E63-35EC-6F92-1412-ABBBB4B499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i="0" dirty="0">
                <a:effectLst/>
                <a:latin typeface="Georgia" panose="02040502050405020303" pitchFamily="18" charset="0"/>
              </a:rPr>
              <a:t>Интеллектуальная олимпиада Приволжского федерального округа</a:t>
            </a:r>
            <a:endParaRPr lang="ru-RU" dirty="0">
              <a:latin typeface="Georgia" panose="02040502050405020303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F7436CB-E8F3-5E24-B3AB-F12A1F74A6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6447817" cy="4808639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i="0" dirty="0">
                <a:effectLst/>
                <a:latin typeface="Georgia" panose="02040502050405020303" pitchFamily="18" charset="0"/>
              </a:rPr>
              <a:t>Управление и программирование беспилотных летательных аппаратов</a:t>
            </a:r>
            <a:br>
              <a:rPr lang="ru-RU" i="0" dirty="0">
                <a:effectLst/>
                <a:latin typeface="Georgia" panose="02040502050405020303" pitchFamily="18" charset="0"/>
              </a:rPr>
            </a:br>
            <a:r>
              <a:rPr lang="ru-RU" i="0" dirty="0">
                <a:effectLst/>
                <a:latin typeface="Georgia" panose="02040502050405020303" pitchFamily="18" charset="0"/>
              </a:rPr>
              <a:t>Проводится в формате соревнования по двум направлениям:</a:t>
            </a:r>
            <a:r>
              <a:rPr lang="ru-RU" dirty="0">
                <a:latin typeface="Georgia" panose="02040502050405020303" pitchFamily="18" charset="0"/>
              </a:rPr>
              <a:t/>
            </a:r>
            <a:br>
              <a:rPr lang="ru-RU" dirty="0">
                <a:latin typeface="Georgia" panose="02040502050405020303" pitchFamily="18" charset="0"/>
              </a:rPr>
            </a:br>
            <a:r>
              <a:rPr lang="ru-RU" i="0" dirty="0">
                <a:effectLst/>
                <a:latin typeface="Georgia" panose="02040502050405020303" pitchFamily="18" charset="0"/>
              </a:rPr>
              <a:t>— Направление «Управление БПЛА». Участвует один человек - оператор БПЛА. Задача по выданному маршруту совершить полет, управляя БПЛА.</a:t>
            </a:r>
            <a:r>
              <a:rPr lang="ru-RU" dirty="0">
                <a:latin typeface="Georgia" panose="02040502050405020303" pitchFamily="18" charset="0"/>
              </a:rPr>
              <a:t/>
            </a:r>
            <a:br>
              <a:rPr lang="ru-RU" dirty="0">
                <a:latin typeface="Georgia" panose="02040502050405020303" pitchFamily="18" charset="0"/>
              </a:rPr>
            </a:br>
            <a:r>
              <a:rPr lang="ru-RU" i="0" dirty="0">
                <a:effectLst/>
                <a:latin typeface="Georgia" panose="02040502050405020303" pitchFamily="18" charset="0"/>
              </a:rPr>
              <a:t>— Направление «Программирование БПЛА. Участвуют два человека. По выданному маршруту, участниками производятся замеры на трассе БПЛА, дальше участниками составляется программа  программирования БПЛА для точного прохождения выданного маршрута и совершается полет.</a:t>
            </a:r>
            <a:endParaRPr lang="ru-RU" dirty="0">
              <a:latin typeface="Georgia" panose="02040502050405020303" pitchFamily="18" charset="0"/>
            </a:endParaRPr>
          </a:p>
        </p:txBody>
      </p:sp>
      <p:pic>
        <p:nvPicPr>
          <p:cNvPr id="5122" name="Picture 2" descr="Завершились муниципальные отборочные соревнования Интеллектуальной  олимпиады ПФО | 09.01.2025 | Сенгилей - БезФормата">
            <a:extLst>
              <a:ext uri="{FF2B5EF4-FFF2-40B4-BE49-F238E27FC236}">
                <a16:creationId xmlns:a16="http://schemas.microsoft.com/office/drawing/2014/main" id="{361EEFEE-5D35-E440-EB30-FCC9A41A3A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0588" y="1931449"/>
            <a:ext cx="4315238" cy="2874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39091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59DD39-09C3-CF17-501C-3B0BDC2F82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Georgia" panose="02040502050405020303" pitchFamily="18" charset="0"/>
              </a:rPr>
              <a:t>Большие Вызовы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C1E4E3E-E51A-A9F8-4750-D41710F46C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922488" cy="4818366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b="0" i="0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Один из примеров проекта, который школьники могут создать в рамках конкурса, — разработка системы отслеживания беспилотных аппаратов в реальном времени. Такая система будет включать в себя передатчик, устанавливаемый на коптер, приемную станцию, программное обеспечение с картой, на которой отображается путь, проделанный беспилотным аппаратом. Польза от такой разработки очевидна: беспилотные устройства подлежат обязательной сертификации, а значит, необходима система автоматизированного учета существующих аппаратов. Этот и другие проекты школьники смогут реализовать в рамках этого направления.</a:t>
            </a:r>
            <a:endParaRPr lang="ru-RU" dirty="0">
              <a:latin typeface="Georgia" panose="02040502050405020303" pitchFamily="18" charset="0"/>
            </a:endParaRPr>
          </a:p>
        </p:txBody>
      </p:sp>
      <p:pic>
        <p:nvPicPr>
          <p:cNvPr id="6148" name="Picture 4" descr="Конкурс «Большие вызовы» 2024-2025 уч.г. — Центр развития талантов &quot;Аврора&quot;  Республика Башкортостан">
            <a:extLst>
              <a:ext uri="{FF2B5EF4-FFF2-40B4-BE49-F238E27FC236}">
                <a16:creationId xmlns:a16="http://schemas.microsoft.com/office/drawing/2014/main" id="{8135FC73-64B3-7CF3-3C22-8AA1DB08F3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0688" y="2721145"/>
            <a:ext cx="4548043" cy="1841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6192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D66EE9-6BE3-A432-6ABE-078998FF4C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Georgia" panose="02040502050405020303" pitchFamily="18" charset="0"/>
              </a:rPr>
              <a:t>Наука. Смелость. Изобретения.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CFDC5C4-3A0D-0166-9095-0E0613E39F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360268" cy="4351338"/>
          </a:xfrm>
        </p:spPr>
        <p:txBody>
          <a:bodyPr/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b="0" i="0" dirty="0">
                <a:effectLst/>
                <a:latin typeface="Georgia" panose="02040502050405020303" pitchFamily="18" charset="0"/>
              </a:rPr>
              <a:t>Командные соревнования «Беспилотные летательные аппараты» посвящены программированию автономного полета и пилотированию. В этом году участникам соревнований предстоит выполнить два задания: запрограммировать дрон и пролететь трасу в формате FPV.</a:t>
            </a:r>
            <a:endParaRPr lang="ru-RU" dirty="0">
              <a:latin typeface="Georgia" panose="02040502050405020303" pitchFamily="18" charset="0"/>
            </a:endParaRPr>
          </a:p>
        </p:txBody>
      </p:sp>
      <p:pic>
        <p:nvPicPr>
          <p:cNvPr id="7170" name="Picture 2" descr="Наука. Смелость. Изобретения | Конференция 2025 | ВКонтакте">
            <a:extLst>
              <a:ext uri="{FF2B5EF4-FFF2-40B4-BE49-F238E27FC236}">
                <a16:creationId xmlns:a16="http://schemas.microsoft.com/office/drawing/2014/main" id="{B27F2877-A1E1-01F4-DC85-972A5557B4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8468" y="2654030"/>
            <a:ext cx="4993532" cy="1997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12910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DBE392-272C-29D6-0023-9A9BB68E0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>
                <a:latin typeface="Georgia" panose="02040502050405020303" pitchFamily="18" charset="0"/>
              </a:rPr>
              <a:t>Технофест</a:t>
            </a:r>
            <a:endParaRPr lang="ru-RU" dirty="0">
              <a:latin typeface="Georgia" panose="02040502050405020303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18EC5EE-5E3B-D5AD-C6D8-653F10A3A2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i="0" dirty="0">
                <a:effectLst/>
                <a:latin typeface="Georgia" panose="02040502050405020303" pitchFamily="18" charset="0"/>
              </a:rPr>
              <a:t>Открытый фестиваль технического творчества и робототехники проводится в городе Похвистнево с 2019 года. Цель фестиваля - популяризация технического творчества.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i="0" dirty="0">
                <a:effectLst/>
                <a:latin typeface="Georgia" panose="02040502050405020303" pitchFamily="18" charset="0"/>
              </a:rPr>
              <a:t>Участников Фестиваля ждут соревновательные мероприятия по робототехнике, программированию, 3D-моделированию и другим техническим направлениям. Некоторые номинации проводятся по регламентам Международного фестиваля </a:t>
            </a:r>
            <a:r>
              <a:rPr lang="ru-RU" i="0" dirty="0" err="1">
                <a:effectLst/>
                <a:latin typeface="Georgia" panose="02040502050405020303" pitchFamily="18" charset="0"/>
              </a:rPr>
              <a:t>Робофинист</a:t>
            </a:r>
            <a:r>
              <a:rPr lang="ru-RU" i="0" dirty="0">
                <a:effectLst/>
                <a:latin typeface="Georgia" panose="02040502050405020303" pitchFamily="18" charset="0"/>
              </a:rPr>
              <a:t>.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i="0" dirty="0">
                <a:effectLst/>
                <a:latin typeface="Georgia" panose="02040502050405020303" pitchFamily="18" charset="0"/>
              </a:rPr>
              <a:t>Зрителей и гостей Фестиваля ждут конкурсные мероприятия и призы, мастер-классы и возможность поддержать команды нашего города!</a:t>
            </a:r>
            <a:endParaRPr lang="ru-RU" dirty="0">
              <a:latin typeface="Georgia" panose="02040502050405020303" pitchFamily="18" charset="0"/>
            </a:endParaRPr>
          </a:p>
        </p:txBody>
      </p:sp>
      <p:pic>
        <p:nvPicPr>
          <p:cNvPr id="8194" name="Picture 2" descr="Технофест">
            <a:extLst>
              <a:ext uri="{FF2B5EF4-FFF2-40B4-BE49-F238E27FC236}">
                <a16:creationId xmlns:a16="http://schemas.microsoft.com/office/drawing/2014/main" id="{A4E96B7B-1593-722E-0325-C1ACC3D74D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7161" y="190198"/>
            <a:ext cx="2150116" cy="1675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22363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0407AC-8C1D-1EC1-C0B2-6DD1E36E17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0" i="0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Всероссийский фестиваль робототехники «СТРИЖ»</a:t>
            </a:r>
            <a:endParaRPr lang="ru-RU" dirty="0">
              <a:latin typeface="Georgia" panose="02040502050405020303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13716A6-AAF1-E5F0-769E-4AA2E17D7C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69041"/>
            <a:ext cx="10515600" cy="4351338"/>
          </a:xfrm>
        </p:spPr>
        <p:txBody>
          <a:bodyPr>
            <a:normAutofit fontScale="85000" lnSpcReduction="20000"/>
          </a:bodyPr>
          <a:lstStyle/>
          <a:p>
            <a:pPr marL="0" indent="0" algn="just" fontAlgn="base">
              <a:lnSpc>
                <a:spcPct val="120000"/>
              </a:lnSpc>
              <a:spcBef>
                <a:spcPts val="0"/>
              </a:spcBef>
              <a:buNone/>
            </a:pPr>
            <a:r>
              <a:rPr lang="ru-RU" b="0" i="0" dirty="0">
                <a:solidFill>
                  <a:srgbClr val="180018"/>
                </a:solidFill>
                <a:effectLst/>
                <a:latin typeface="Georgia" panose="02040502050405020303" pitchFamily="18" charset="0"/>
              </a:rPr>
              <a:t>Фестиваль проводится с 2014 года и стал уже традиционным мероприятием Самарской области. Он объединяет талантливых ребят всей страны - единомышленников по направлению робототехника и беспилотные летательные аппараты.  С 2019 года фестиваль является еще и отборочным региональным этапом Интеллектуальной олимпиады Приволжского федерального округа среди школьников (направление Робототехника).</a:t>
            </a:r>
          </a:p>
          <a:p>
            <a:pPr marL="0" indent="0" algn="just" fontAlgn="base">
              <a:lnSpc>
                <a:spcPct val="120000"/>
              </a:lnSpc>
              <a:spcBef>
                <a:spcPts val="0"/>
              </a:spcBef>
              <a:buNone/>
            </a:pPr>
            <a:r>
              <a:rPr lang="ru-RU" b="0" i="0" dirty="0">
                <a:solidFill>
                  <a:srgbClr val="180018"/>
                </a:solidFill>
                <a:effectLst/>
                <a:latin typeface="Georgia" panose="02040502050405020303" pitchFamily="18" charset="0"/>
              </a:rPr>
              <a:t>Фестиваль проводится с целью популяризации и развития образовательной робототехники и БПЛА, представляя собой систему соревновательных и образовательных мероприятий, направленных на развитие инженерно-технических способностей обучающихся.</a:t>
            </a:r>
          </a:p>
        </p:txBody>
      </p:sp>
      <p:pic>
        <p:nvPicPr>
          <p:cNvPr id="9218" name="Picture 2" descr="Стриж 2024">
            <a:extLst>
              <a:ext uri="{FF2B5EF4-FFF2-40B4-BE49-F238E27FC236}">
                <a16:creationId xmlns:a16="http://schemas.microsoft.com/office/drawing/2014/main" id="{E1396144-8C60-0C45-F991-5ECF022FC1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5906" y="68094"/>
            <a:ext cx="3041515" cy="1900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2163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6" name="Picture 6">
            <a:extLst>
              <a:ext uri="{FF2B5EF4-FFF2-40B4-BE49-F238E27FC236}">
                <a16:creationId xmlns:a16="http://schemas.microsoft.com/office/drawing/2014/main" id="{154034A7-35C6-CCEC-4C29-9766064F3E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0229" y="2337245"/>
            <a:ext cx="3985131" cy="3986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2EF0FE-2F02-1C55-EDF6-E42492D7F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576226" cy="1325563"/>
          </a:xfrm>
        </p:spPr>
        <p:txBody>
          <a:bodyPr/>
          <a:lstStyle/>
          <a:p>
            <a:r>
              <a:rPr lang="ru-RU" dirty="0">
                <a:latin typeface="Georgia" panose="02040502050405020303" pitchFamily="18" charset="0"/>
              </a:rPr>
              <a:t>Турнир «НПЦ БАС Самара» по гонке дронов.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4F8BA9A-AC31-661E-3333-F06D633FC7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7329157" cy="4818366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b="0" i="0" dirty="0">
                <a:effectLst/>
                <a:latin typeface="Georgia" panose="02040502050405020303" pitchFamily="18" charset="0"/>
              </a:rPr>
              <a:t>Гонки дронов - инновационный и технологичный вид спорта, где спортсмены или команды соревнуются в скорости прохождения специальной трассы и совершенстве своих моделей беспилотников. Для участия в соревнованиях нет возрастных ограничений, а мероприятия могут проходить как в реальном, так и виртуальном пространстве.</a:t>
            </a:r>
            <a:r>
              <a:rPr lang="ru-RU" dirty="0">
                <a:latin typeface="Georgia" panose="02040502050405020303" pitchFamily="18" charset="0"/>
              </a:rPr>
              <a:t/>
            </a:r>
            <a:br>
              <a:rPr lang="ru-RU" dirty="0">
                <a:latin typeface="Georgia" panose="02040502050405020303" pitchFamily="18" charset="0"/>
              </a:rPr>
            </a:br>
            <a:r>
              <a:rPr lang="ru-RU" b="0" i="0" dirty="0">
                <a:effectLst/>
                <a:latin typeface="Georgia" panose="02040502050405020303" pitchFamily="18" charset="0"/>
              </a:rPr>
              <a:t>Федерация нацелена на развитие и популяризацию гонок на дронах в России, создание школ пилотирования, разработку унифицированной программы обучения операторов БВС, открытию специализированных тренировочных площадок и проведению спортивных мероприятий в разных регионах</a:t>
            </a:r>
            <a:endParaRPr lang="ru-RU" dirty="0">
              <a:latin typeface="Georgia" panose="02040502050405020303" pitchFamily="18" charset="0"/>
            </a:endParaRPr>
          </a:p>
        </p:txBody>
      </p:sp>
      <p:pic>
        <p:nvPicPr>
          <p:cNvPr id="10244" name="Picture 4" descr="Федерация гонок дронов России">
            <a:extLst>
              <a:ext uri="{FF2B5EF4-FFF2-40B4-BE49-F238E27FC236}">
                <a16:creationId xmlns:a16="http://schemas.microsoft.com/office/drawing/2014/main" id="{86B75711-27ED-CAD1-AB49-FA429CE950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4906" y="365125"/>
            <a:ext cx="3798003" cy="2149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94542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74192" y="2456561"/>
            <a:ext cx="10515600" cy="196913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6000" dirty="0">
                <a:latin typeface="Georgia" panose="02040502050405020303" pitchFamily="18" charset="0"/>
              </a:rPr>
              <a:t>Спасибо за внимание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0084" y="501766"/>
            <a:ext cx="2373716" cy="1188922"/>
          </a:xfrm>
          <a:prstGeom prst="rect">
            <a:avLst/>
          </a:prstGeom>
        </p:spPr>
      </p:pic>
      <p:pic>
        <p:nvPicPr>
          <p:cNvPr id="5" name="Picture 2" descr="Логотип Точка Роста">
            <a:extLst>
              <a:ext uri="{FF2B5EF4-FFF2-40B4-BE49-F238E27FC236}">
                <a16:creationId xmlns:a16="http://schemas.microsoft.com/office/drawing/2014/main" id="{A04FB6AA-7E9E-CCDB-419F-74EC442FCC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28" y="127861"/>
            <a:ext cx="4240378" cy="1739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134077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296</Words>
  <Application>Microsoft Office PowerPoint</Application>
  <PresentationFormat>Широкоэкранный</PresentationFormat>
  <Paragraphs>27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Georgia</vt:lpstr>
      <vt:lpstr>Тема Office</vt:lpstr>
      <vt:lpstr>«Соревнования как метод повышения мотивации обучающихся в БАС»</vt:lpstr>
      <vt:lpstr>УльтраБот</vt:lpstr>
      <vt:lpstr>«Спутник» - это всероссийский конкурс юных инженеров-исследователей с международным участием.</vt:lpstr>
      <vt:lpstr>«Воздушно-инженерная школа»</vt:lpstr>
      <vt:lpstr>Интеллектуальная олимпиада Приволжского федерального округа</vt:lpstr>
      <vt:lpstr>Большие Вызовы</vt:lpstr>
      <vt:lpstr>Наука. Смелость. Изобретения. </vt:lpstr>
      <vt:lpstr>Технофест</vt:lpstr>
      <vt:lpstr>Всероссийский фестиваль робототехники «СТРИЖ»</vt:lpstr>
      <vt:lpstr>Турнир «НПЦ БАС Самара» по гонке дронов.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Федеральный проект «Стимулирование спроса на отечественные БАС»</dc:title>
  <dc:creator>Пользователь Windows</dc:creator>
  <cp:lastModifiedBy>User</cp:lastModifiedBy>
  <cp:revision>6</cp:revision>
  <cp:lastPrinted>2025-04-08T05:19:59Z</cp:lastPrinted>
  <dcterms:created xsi:type="dcterms:W3CDTF">2024-10-30T05:56:53Z</dcterms:created>
  <dcterms:modified xsi:type="dcterms:W3CDTF">2025-04-08T05:20:14Z</dcterms:modified>
</cp:coreProperties>
</file>