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916CA-EB3A-4FC3-BDD9-59DB64314F78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A9CFA-C1A8-469E-9027-47A2A14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962" y="4343510"/>
            <a:ext cx="5486078" cy="411428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8318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14.06.2023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i="1" dirty="0" smtClean="0"/>
              <a:t>государственное бюджетное общеобразовательное учреждение Самарской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средняя общеобразовательная школа «Образовательный центр» с.Богатое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муниципального района </a:t>
            </a:r>
            <a:r>
              <a:rPr lang="ru-RU" sz="1800" i="1" dirty="0" err="1" smtClean="0"/>
              <a:t>Богатовский</a:t>
            </a:r>
            <a:r>
              <a:rPr lang="ru-RU" sz="1800" i="1" dirty="0" smtClean="0"/>
              <a:t> Самарской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имени Героя Советского Союза Павлова Валентина Васильевича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СОЦИАЛЬНЫЙ ПЕДАГОГ В ШКОЛЕ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Система работы социального педагога по профилактике правонарушений среди несовершеннолетних</a:t>
            </a:r>
          </a:p>
          <a:p>
            <a:pPr algn="ctr">
              <a:buNone/>
            </a:pPr>
            <a:endParaRPr lang="ru-RU" dirty="0" smtClean="0"/>
          </a:p>
          <a:p>
            <a:pPr algn="r">
              <a:buNone/>
            </a:pPr>
            <a:r>
              <a:rPr lang="ru-RU" sz="2000" i="1" dirty="0" smtClean="0"/>
              <a:t>Составила: </a:t>
            </a:r>
            <a:r>
              <a:rPr lang="ru-RU" sz="2000" i="1" dirty="0" err="1" smtClean="0"/>
              <a:t>Стадник</a:t>
            </a:r>
            <a:r>
              <a:rPr lang="ru-RU" sz="2000" i="1" dirty="0" smtClean="0"/>
              <a:t> О.Д. – социальный педагог </a:t>
            </a:r>
          </a:p>
          <a:p>
            <a:pPr algn="r">
              <a:buNone/>
            </a:pPr>
            <a:r>
              <a:rPr lang="ru-RU" sz="2000" i="1" dirty="0" smtClean="0"/>
              <a:t>ГБОУ СОШ «</a:t>
            </a:r>
            <a:r>
              <a:rPr lang="ru-RU" sz="2000" i="1" dirty="0" err="1" smtClean="0"/>
              <a:t>Оц</a:t>
            </a:r>
            <a:r>
              <a:rPr lang="ru-RU" sz="2000" i="1" dirty="0" smtClean="0"/>
              <a:t>» с.Богатое</a:t>
            </a:r>
            <a:endParaRPr lang="ru-RU" sz="2000" i="1" dirty="0"/>
          </a:p>
        </p:txBody>
      </p:sp>
      <p:pic>
        <p:nvPicPr>
          <p:cNvPr id="6" name="Рисунок 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221088"/>
            <a:ext cx="2627784" cy="22699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229600" cy="49118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400" dirty="0" smtClean="0"/>
              <a:t>Под безнадзорностью понимается «отсутствие или недостаточность контроля за поведением и занятиями детей и подростков, воспитательного влияния на них со стороны родителей или законных представителей. Безнадзорность выражается в отчуждении самих детей от семьи, детского коллектива и одновременно – в безразличии родителей, воспитателей к детям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Причины роста беспризорности и безнадзорности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социально-экономические</a:t>
            </a:r>
          </a:p>
          <a:p>
            <a:r>
              <a:rPr lang="ru-RU" dirty="0" smtClean="0"/>
              <a:t>социально-педагогические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196752"/>
          </a:xfrm>
        </p:spPr>
        <p:txBody>
          <a:bodyPr>
            <a:noAutofit/>
          </a:bodyPr>
          <a:lstStyle/>
          <a:p>
            <a:r>
              <a:rPr lang="ru-RU" sz="3600" i="1" dirty="0" smtClean="0"/>
              <a:t>Цель деятельности социального педагога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Оказание своевременной и квалифицированной помощи детям и подросткам, попавшим в сложные социально-педагогические, семейные и прочие ситуации.</a:t>
            </a:r>
            <a:endParaRPr lang="ru-RU" dirty="0"/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3861048"/>
            <a:ext cx="3240360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Задачи деятельности социального педагога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Предупреждение безнадзорности, беспризорности, правонарушений и антиобщественных действий несовершеннолетних</a:t>
            </a:r>
          </a:p>
          <a:p>
            <a:r>
              <a:rPr lang="ru-RU" dirty="0" smtClean="0"/>
              <a:t>Социально-педагогическая реабилитация несовершеннолетних, находящихся в социально опасном положении</a:t>
            </a:r>
          </a:p>
          <a:p>
            <a:r>
              <a:rPr lang="ru-RU" dirty="0" smtClean="0"/>
              <a:t>Оказание педагогической поддержки каждому нуждающемуся в этом ребенку</a:t>
            </a:r>
          </a:p>
          <a:p>
            <a:r>
              <a:rPr lang="ru-RU" dirty="0" smtClean="0"/>
              <a:t>Оказание ребенку комплексной помощи в саморазвитии и самореализации в процессе восприятия мира и адаптации в нем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Функции социального педагога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Аналитико</a:t>
            </a:r>
            <a:r>
              <a:rPr lang="ru-RU" dirty="0" smtClean="0"/>
              <a:t> – диагностическая;</a:t>
            </a:r>
          </a:p>
          <a:p>
            <a:r>
              <a:rPr lang="ru-RU" dirty="0" smtClean="0"/>
              <a:t>Коррекционная;</a:t>
            </a:r>
          </a:p>
          <a:p>
            <a:r>
              <a:rPr lang="ru-RU" dirty="0" smtClean="0"/>
              <a:t>Социально-педагогическая помощь и поддержка обучающегося;</a:t>
            </a:r>
          </a:p>
          <a:p>
            <a:r>
              <a:rPr lang="ru-RU" dirty="0" smtClean="0"/>
              <a:t>Правозащитная;</a:t>
            </a:r>
          </a:p>
          <a:p>
            <a:r>
              <a:rPr lang="ru-RU" dirty="0" smtClean="0"/>
              <a:t>Социально-профилактическая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Направления деятельности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Социальная помощь</a:t>
            </a:r>
          </a:p>
          <a:p>
            <a:r>
              <a:rPr lang="ru-RU" dirty="0" smtClean="0"/>
              <a:t>Профилактика</a:t>
            </a:r>
          </a:p>
          <a:p>
            <a:r>
              <a:rPr lang="ru-RU" dirty="0" smtClean="0"/>
              <a:t>Работа с семьей</a:t>
            </a:r>
          </a:p>
          <a:p>
            <a:r>
              <a:rPr lang="ru-RU" dirty="0" smtClean="0"/>
              <a:t>Работа в социуме</a:t>
            </a:r>
          </a:p>
          <a:p>
            <a:endParaRPr lang="ru-RU" dirty="0" smtClean="0"/>
          </a:p>
          <a:p>
            <a:pPr algn="ctr">
              <a:buNone/>
            </a:pPr>
            <a:r>
              <a:rPr lang="ru-RU" sz="2800" i="1" dirty="0" smtClean="0"/>
              <a:t>Каждое из этих направлений не существует отдельно, а постоянно пересекается друг с другом.</a:t>
            </a:r>
            <a:endParaRPr lang="ru-RU" sz="2800" i="1" dirty="0"/>
          </a:p>
        </p:txBody>
      </p:sp>
      <p:pic>
        <p:nvPicPr>
          <p:cNvPr id="4" name="Рисунок 3" descr="направле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1700808"/>
            <a:ext cx="1977860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Профилактическая работа с обучающимися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Ежедневный мониторинг посещаемости;</a:t>
            </a:r>
          </a:p>
          <a:p>
            <a:r>
              <a:rPr lang="ru-RU" dirty="0" smtClean="0"/>
              <a:t>Совместная работа с ПДН и КДН</a:t>
            </a:r>
          </a:p>
          <a:p>
            <a:r>
              <a:rPr lang="ru-RU" dirty="0" smtClean="0"/>
              <a:t>Совет по профилактики правонарушений</a:t>
            </a:r>
          </a:p>
          <a:p>
            <a:r>
              <a:rPr lang="ru-RU" dirty="0" smtClean="0"/>
              <a:t>Ежеквартальные инструктажи по профилактике правонарушений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Профилактическая работа с семьями, находящимися в СОП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/>
              <a:t>Семья в СОП </a:t>
            </a:r>
            <a:r>
              <a:rPr lang="ru-RU" sz="2400" dirty="0" smtClean="0"/>
              <a:t>– это семья, полностью или частично утерявшая свою функцию по воспитанию детей, созданию им нормальных условий для проживания, негативно влияющая на психологическое состояние ребенка, создающая угрозу его жизни и здоровью. </a:t>
            </a:r>
            <a:endParaRPr lang="ru-RU" sz="2400" dirty="0"/>
          </a:p>
        </p:txBody>
      </p:sp>
      <p:pic>
        <p:nvPicPr>
          <p:cNvPr id="4" name="Рисунок 3" descr="СОП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4072031"/>
            <a:ext cx="4680520" cy="26366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Формы неблагополучных семей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Семьи, где родители уклоняются от выполнения родительских обязанностей</a:t>
            </a:r>
          </a:p>
          <a:p>
            <a:r>
              <a:rPr lang="ru-RU" dirty="0" err="1" smtClean="0"/>
              <a:t>Алкоголезависимые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Семьи, в которых один или оба родителя безработные или временно неработающие </a:t>
            </a:r>
          </a:p>
          <a:p>
            <a:r>
              <a:rPr lang="ru-RU" dirty="0" smtClean="0"/>
              <a:t>Благополучные с виду семьи, но в семье нет тесных эмоциональных связей</a:t>
            </a:r>
          </a:p>
          <a:p>
            <a:r>
              <a:rPr lang="ru-RU" dirty="0" err="1" smtClean="0"/>
              <a:t>Гипоопека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Формы и методы работы с семьей</a:t>
            </a:r>
            <a:endParaRPr lang="ru-RU" sz="36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Индивидуальные беседы</a:t>
            </a:r>
          </a:p>
          <a:p>
            <a:r>
              <a:rPr lang="ru-RU" dirty="0" smtClean="0"/>
              <a:t>Посещение семьи</a:t>
            </a:r>
          </a:p>
          <a:p>
            <a:r>
              <a:rPr lang="ru-RU" dirty="0" smtClean="0"/>
              <a:t>Привлечение необходимых специалистов</a:t>
            </a:r>
          </a:p>
          <a:p>
            <a:r>
              <a:rPr lang="ru-RU" dirty="0" smtClean="0"/>
              <a:t>Вовлечение семьи в социально-значимую деятельность</a:t>
            </a:r>
          </a:p>
          <a:p>
            <a:r>
              <a:rPr lang="ru-RU" dirty="0" smtClean="0"/>
              <a:t>Организация каникулярного и летнего отдыха детей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2" descr="https://dynamicpickaxe.com/images/little-arrow-down-clipart-1.png"/>
          <p:cNvSpPr>
            <a:spLocks noChangeAspect="1" noChangeArrowheads="1"/>
          </p:cNvSpPr>
          <p:nvPr/>
        </p:nvSpPr>
        <p:spPr bwMode="auto">
          <a:xfrm>
            <a:off x="155575" y="-14445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FF"/>
              </a:solidFill>
            </a:endParaRPr>
          </a:p>
        </p:txBody>
      </p:sp>
      <p:sp>
        <p:nvSpPr>
          <p:cNvPr id="42" name="Text Box 1"/>
          <p:cNvSpPr txBox="1">
            <a:spLocks noChangeArrowheads="1"/>
          </p:cNvSpPr>
          <p:nvPr/>
        </p:nvSpPr>
        <p:spPr bwMode="auto">
          <a:xfrm>
            <a:off x="683568" y="-27384"/>
            <a:ext cx="8460432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endParaRPr lang="ru-RU" sz="1600" dirty="0"/>
          </a:p>
        </p:txBody>
      </p:sp>
      <p:sp>
        <p:nvSpPr>
          <p:cNvPr id="45" name="Text Box 1"/>
          <p:cNvSpPr txBox="1">
            <a:spLocks noChangeArrowheads="1"/>
          </p:cNvSpPr>
          <p:nvPr/>
        </p:nvSpPr>
        <p:spPr bwMode="auto">
          <a:xfrm>
            <a:off x="648923" y="22150"/>
            <a:ext cx="8460432" cy="103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443581" y="-36395"/>
            <a:ext cx="8650274" cy="80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Динамика постановки и снятия обучающихся ГБОУ СОШ «Оц» с. Богатое с различных видов учета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8860098"/>
              </p:ext>
            </p:extLst>
          </p:nvPr>
        </p:nvGraphicFramePr>
        <p:xfrm>
          <a:off x="0" y="819496"/>
          <a:ext cx="9058359" cy="6038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749"/>
                <a:gridCol w="1516571"/>
                <a:gridCol w="996132"/>
                <a:gridCol w="842880"/>
                <a:gridCol w="1226008"/>
                <a:gridCol w="2164284"/>
                <a:gridCol w="900735"/>
              </a:tblGrid>
              <a:tr h="500048"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Месяц</a:t>
                      </a:r>
                      <a:endParaRPr lang="ru-RU" sz="1400" dirty="0"/>
                    </a:p>
                  </a:txBody>
                  <a:tcPr marT="60960" marB="60960"/>
                </a:tc>
                <a:tc gridSpan="3">
                  <a:txBody>
                    <a:bodyPr/>
                    <a:lstStyle/>
                    <a:p>
                      <a:r>
                        <a:rPr lang="ru-RU" sz="1400" dirty="0" smtClean="0"/>
                        <a:t>Начальная школа 1-4 классы</a:t>
                      </a:r>
                      <a:endParaRPr lang="ru-RU" sz="1400" dirty="0"/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400" dirty="0" smtClean="0"/>
                        <a:t>Средняя школа 5-9 классы</a:t>
                      </a:r>
                      <a:endParaRPr lang="ru-RU" sz="1400" dirty="0"/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004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ВШУ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ПДН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ВШУ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ВШУ,</a:t>
                      </a:r>
                      <a:r>
                        <a:rPr lang="ru-RU" sz="1400" baseline="0" dirty="0" smtClean="0"/>
                        <a:t> ПДН, КДН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marT="60960" marB="60960"/>
                </a:tc>
              </a:tr>
              <a:tr h="7500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 2022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устава школы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</a:p>
                    <a:p>
                      <a:r>
                        <a:rPr lang="ru-RU" sz="1400" dirty="0" smtClean="0"/>
                        <a:t>вымогательство 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marT="60960" marB="60960"/>
                </a:tc>
              </a:tr>
              <a:tr h="1089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2023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распитие алкоголя</a:t>
                      </a:r>
                    </a:p>
                    <a:p>
                      <a:r>
                        <a:rPr lang="ru-RU" sz="1400" dirty="0" smtClean="0"/>
                        <a:t>1 кража</a:t>
                      </a:r>
                    </a:p>
                    <a:p>
                      <a:r>
                        <a:rPr lang="ru-RU" sz="1400" dirty="0" smtClean="0"/>
                        <a:t>1 осужден</a:t>
                      </a:r>
                      <a:r>
                        <a:rPr lang="ru-RU" sz="1400" baseline="0" dirty="0" smtClean="0"/>
                        <a:t> за вымогательство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 marT="60960" marB="60960"/>
                </a:tc>
              </a:tr>
              <a:tr h="110810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 2023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распитие алкоголя</a:t>
                      </a:r>
                    </a:p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ru-RU" sz="1400" dirty="0" smtClean="0"/>
                        <a:t> кража</a:t>
                      </a:r>
                    </a:p>
                    <a:p>
                      <a:r>
                        <a:rPr lang="ru-RU" sz="1400" dirty="0" smtClean="0"/>
                        <a:t>1 осужден</a:t>
                      </a:r>
                      <a:r>
                        <a:rPr lang="ru-RU" sz="1400" baseline="0" dirty="0" smtClean="0"/>
                        <a:t> за вымогательство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</a:tr>
              <a:tr h="110810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Июнь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распитие алкоголя</a:t>
                      </a:r>
                    </a:p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ru-RU" sz="1400" dirty="0" smtClean="0"/>
                        <a:t> кража</a:t>
                      </a:r>
                    </a:p>
                    <a:p>
                      <a:r>
                        <a:rPr lang="ru-RU" sz="1400" dirty="0" smtClean="0"/>
                        <a:t>1 осужден</a:t>
                      </a:r>
                      <a:r>
                        <a:rPr lang="ru-RU" sz="1400" baseline="0" dirty="0" smtClean="0"/>
                        <a:t> за вымогательство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60960" marB="60960"/>
                </a:tc>
              </a:tr>
              <a:tr h="821507">
                <a:tc gridSpan="7">
                  <a:txBody>
                    <a:bodyPr/>
                    <a:lstStyle/>
                    <a:p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человек сняты с ВШУ ПО ИСПРАВЛЕНИЮ!!!</a:t>
                      </a:r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5377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44" y="260648"/>
            <a:ext cx="2318324" cy="5832647"/>
          </a:xfrm>
        </p:spPr>
        <p:txBody>
          <a:bodyPr>
            <a:normAutofit/>
          </a:bodyPr>
          <a:lstStyle/>
          <a:p>
            <a:r>
              <a:rPr lang="ru-RU" dirty="0" smtClean="0"/>
              <a:t>Дари себя детям, дари без остатка!</a:t>
            </a:r>
            <a:endParaRPr lang="ru-RU" dirty="0"/>
          </a:p>
        </p:txBody>
      </p:sp>
      <p:pic>
        <p:nvPicPr>
          <p:cNvPr id="4" name="Рисунок 3" descr="коне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340768"/>
            <a:ext cx="6804248" cy="551723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1240</TotalTime>
  <Words>446</Words>
  <Application>Microsoft Office PowerPoint</Application>
  <PresentationFormat>Экран (4:3)</PresentationFormat>
  <Paragraphs>97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государственное бюджетное общеобразовательное учреждение Самарской области средняя общеобразовательная школа «Образовательный центр» с.Богатое муниципального района Богатовский Самарской области имени Героя Советского Союза Павлова Валентина Васильевича </vt:lpstr>
      <vt:lpstr>Слайд 2</vt:lpstr>
      <vt:lpstr>Причины роста беспризорности и безнадзорности</vt:lpstr>
      <vt:lpstr>Цель деятельности социального педагога</vt:lpstr>
      <vt:lpstr>Задачи деятельности социального педагога</vt:lpstr>
      <vt:lpstr>Функции социального педагога</vt:lpstr>
      <vt:lpstr>Направления деятельности</vt:lpstr>
      <vt:lpstr>Профилактическая работа с обучающимися</vt:lpstr>
      <vt:lpstr>Профилактическая работа с семьями, находящимися в СОП</vt:lpstr>
      <vt:lpstr>Формы неблагополучных семей</vt:lpstr>
      <vt:lpstr>Формы и методы работы с семьей</vt:lpstr>
      <vt:lpstr>Слайд 12</vt:lpstr>
      <vt:lpstr>Дари себя детям, дари без остатка!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Самарской области средняя общеобразовательная школа «Образовательный центр» с.Богатое муниципального района Богатовский Самарской области имени Героя Советского Союза Павлова Валентина Васильевича </dc:title>
  <dc:creator>Ольга</dc:creator>
  <cp:lastModifiedBy>Ольга</cp:lastModifiedBy>
  <cp:revision>74</cp:revision>
  <dcterms:created xsi:type="dcterms:W3CDTF">2023-06-13T11:46:28Z</dcterms:created>
  <dcterms:modified xsi:type="dcterms:W3CDTF">2023-06-14T09:43:53Z</dcterms:modified>
</cp:coreProperties>
</file>