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entury Gothic" panose="020B0502020202020204" pitchFamily="3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Dela Gothic One" panose="020B0604020202020204" charset="-128"/>
      <p:regular r:id="rId20"/>
    </p:embeddedFont>
    <p:embeddedFont>
      <p:font typeface="DM Sans" panose="020B0604020202020204" charset="0"/>
      <p:regular r:id="rId21"/>
    </p:embeddedFont>
    <p:embeddedFont>
      <p:font typeface="Wingdings 3" panose="05040102010807070707" pitchFamily="18" charset="2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38B70-B336-4F52-9C7F-C52B9282CF51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CB003-0CD9-45C0-BF7B-1CB4F9C3C9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05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6245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946" y="1737361"/>
            <a:ext cx="10590790" cy="3995497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946" y="5732856"/>
            <a:ext cx="10590790" cy="1033704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7287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4129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8" y="3434080"/>
            <a:ext cx="10590788" cy="2298776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946" y="5732857"/>
            <a:ext cx="10590790" cy="1032480"/>
          </a:xfrm>
        </p:spPr>
        <p:txBody>
          <a:bodyPr anchor="t"/>
          <a:lstStyle>
            <a:lvl1pPr marL="0" indent="0" algn="l">
              <a:buNone/>
              <a:defRPr sz="24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1422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3975" y="2472690"/>
            <a:ext cx="5275607" cy="5034916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5392" y="2467311"/>
            <a:ext cx="5275609" cy="5040294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0295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3975" y="2286000"/>
            <a:ext cx="527560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23975" y="3017520"/>
            <a:ext cx="5275607" cy="4490086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5395" y="2286000"/>
            <a:ext cx="5275607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5395" y="3017520"/>
            <a:ext cx="5275607" cy="4490086"/>
          </a:xfrm>
        </p:spPr>
        <p:txBody>
          <a:bodyPr>
            <a:normAutofit/>
          </a:bodyPr>
          <a:lstStyle>
            <a:lvl1pPr>
              <a:defRPr sz="2160"/>
            </a:lvl1pPr>
            <a:lvl2pPr>
              <a:defRPr sz="192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6670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3372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3006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4" y="1737360"/>
            <a:ext cx="4081277" cy="1737360"/>
          </a:xfrm>
        </p:spPr>
        <p:txBody>
          <a:bodyPr anchor="b"/>
          <a:lstStyle>
            <a:lvl1pPr algn="l">
              <a:defRPr sz="288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1540" y="1737360"/>
            <a:ext cx="6235196" cy="5486400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16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4" y="3755137"/>
            <a:ext cx="4081276" cy="3474719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47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689" y="2225030"/>
            <a:ext cx="6111487" cy="1889770"/>
          </a:xfrm>
        </p:spPr>
        <p:txBody>
          <a:bodyPr anchor="b">
            <a:normAutofit/>
          </a:bodyPr>
          <a:lstStyle>
            <a:lvl1pPr algn="l">
              <a:defRPr sz="432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39455" y="1371600"/>
            <a:ext cx="3840480" cy="548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5" y="4389120"/>
            <a:ext cx="6101975" cy="1645920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3134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8" y="5760704"/>
            <a:ext cx="10590788" cy="680086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85946" y="822960"/>
            <a:ext cx="10590790" cy="436879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7" y="6440790"/>
            <a:ext cx="10590787" cy="592454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18063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5" y="1737360"/>
            <a:ext cx="10590791" cy="2377440"/>
          </a:xfrm>
        </p:spPr>
        <p:txBody>
          <a:bodyPr/>
          <a:lstStyle>
            <a:lvl1pPr>
              <a:defRPr sz="57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5" y="4389120"/>
            <a:ext cx="10590791" cy="2834640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62560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762" y="1737360"/>
            <a:ext cx="9599178" cy="2788049"/>
          </a:xfrm>
        </p:spPr>
        <p:txBody>
          <a:bodyPr/>
          <a:lstStyle>
            <a:lvl1pPr>
              <a:defRPr sz="57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2316481" y="4525409"/>
            <a:ext cx="8735579" cy="41060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68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5945" y="5220788"/>
            <a:ext cx="10590791" cy="2011680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77954" y="1165504"/>
            <a:ext cx="962294" cy="234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464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96588" y="3136545"/>
            <a:ext cx="962294" cy="234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464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015186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45" y="3749041"/>
            <a:ext cx="10590792" cy="1983816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5945" y="5732857"/>
            <a:ext cx="10590791" cy="1032480"/>
          </a:xfrm>
        </p:spPr>
        <p:txBody>
          <a:bodyPr anchor="t"/>
          <a:lstStyle>
            <a:lvl1pPr marL="0" indent="0" algn="l">
              <a:buNone/>
              <a:defRPr sz="24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44606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9537" y="2377440"/>
            <a:ext cx="3536239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782956" y="3200400"/>
            <a:ext cx="3512820" cy="43072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0392" y="2377440"/>
            <a:ext cx="3523489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647727" y="3200400"/>
            <a:ext cx="3536153" cy="43072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549640" y="2377440"/>
            <a:ext cx="351853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8549640" y="3200400"/>
            <a:ext cx="3518536" cy="430720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71370" y="2560320"/>
            <a:ext cx="0" cy="475488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354672" y="2560320"/>
            <a:ext cx="0" cy="4760258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1324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4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956" y="5101139"/>
            <a:ext cx="3528060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82956" y="2651760"/>
            <a:ext cx="3528060" cy="18288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782956" y="5792654"/>
            <a:ext cx="3528060" cy="791027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7251" y="5101139"/>
            <a:ext cx="3516630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667249" y="2651760"/>
            <a:ext cx="3516630" cy="18288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65627" y="5792653"/>
            <a:ext cx="3521287" cy="791027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549640" y="5101139"/>
            <a:ext cx="3518536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549639" y="2651760"/>
            <a:ext cx="3518536" cy="18288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8549491" y="5792650"/>
            <a:ext cx="3523196" cy="791027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471370" y="2560320"/>
            <a:ext cx="0" cy="475488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54672" y="2560320"/>
            <a:ext cx="0" cy="4760258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380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2344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65055" y="516256"/>
            <a:ext cx="2103121" cy="699135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2956" y="1064897"/>
            <a:ext cx="8907779" cy="64427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8338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163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290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7625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3994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9762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75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2436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52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3203623"/>
            <a:ext cx="4844414" cy="50259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3470817"/>
            <a:ext cx="1826894" cy="2838544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10330814" y="2011680"/>
            <a:ext cx="3383280" cy="338328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9599295" y="1"/>
            <a:ext cx="1924064" cy="13696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10327054" y="7315200"/>
            <a:ext cx="1192481" cy="9144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2525374" y="0"/>
            <a:ext cx="822960" cy="13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5334" y="543262"/>
            <a:ext cx="11285668" cy="16806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3975" y="2463502"/>
            <a:ext cx="10735849" cy="503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2186767" y="2148842"/>
            <a:ext cx="1188719" cy="3657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32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0741888" y="3870357"/>
            <a:ext cx="4631754" cy="3657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2423049" y="354876"/>
            <a:ext cx="1005839" cy="9212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36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293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p:hf sldNum="0" hdr="0" ftr="0" dt="0"/>
  <p:txStyles>
    <p:titleStyle>
      <a:lvl1pPr algn="l" defTabSz="548640" rtl="0" eaLnBrk="1" latinLnBrk="0" hangingPunct="1">
        <a:spcBef>
          <a:spcPct val="0"/>
        </a:spcBef>
        <a:buNone/>
        <a:defRPr sz="504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891540" indent="-34290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6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3716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92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9202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46888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30072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56616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41148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46634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8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1521976"/>
            <a:ext cx="7627382" cy="285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Storytelling как метод развития коммуникативных навыков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44709" y="4697730"/>
            <a:ext cx="76273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 современном мире важно развивать коммуникативные навыки. Storytelling – эффективный инструмент для достижения этой цели. Данная презентация расскажет, как использовать его на уроках английского языка.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01090" y="6328291"/>
            <a:ext cx="2476024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ru-RU" sz="2100" b="1" dirty="0">
                <a:solidFill>
                  <a:srgbClr val="FFE5E5"/>
                </a:solidFill>
                <a:ea typeface="DM Sans Bold" pitchFamily="34" charset="-122"/>
              </a:rPr>
              <a:t>Докладчик: Е.В. Гордеева, преподаватель английского языка</a:t>
            </a:r>
          </a:p>
          <a:p>
            <a:pPr marL="0" indent="0" algn="l">
              <a:lnSpc>
                <a:spcPts val="2950"/>
              </a:lnSpc>
              <a:buNone/>
            </a:pPr>
            <a:r>
              <a:rPr lang="ru-RU" sz="2100" b="1" dirty="0">
                <a:solidFill>
                  <a:srgbClr val="FFE5E5"/>
                </a:solidFill>
                <a:ea typeface="DM Sans Bold" pitchFamily="34" charset="-122"/>
              </a:rPr>
              <a:t> ГБПОУ «КЧСХТ»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405658"/>
            <a:ext cx="12130564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Теоретические основы Storytelling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3659862"/>
            <a:ext cx="3989665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Что такое Storytelling?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232672"/>
            <a:ext cx="4018359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Это метод передачи информации через истории. Ключевые элементы: сюжет, персонажи, конфликт и разрешение.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312926" y="3659862"/>
            <a:ext cx="4018359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Психологические аспекты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12926" y="4588907"/>
            <a:ext cx="40183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Истории влияют на восприятие и запоминание информации. Они вовлекают и мотивируют учеников.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867543" y="365986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Преимущества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67543" y="4232672"/>
            <a:ext cx="40183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Storytelling развивает креативность и улучшает вовлеченность в образовательный процесс.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933331"/>
            <a:ext cx="7627382" cy="2138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Практическое применение Storytelling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3396377"/>
            <a:ext cx="1083231" cy="129992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66461" y="361295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Типы заданий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166461" y="4099084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Пересказ, создание историй, ролевые игры.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09" y="4696301"/>
            <a:ext cx="1083231" cy="129992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66461" y="4912876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Визуализация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166461" y="5399008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Используйте картинки, видео, презентации.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09" y="5996226"/>
            <a:ext cx="1083231" cy="129992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66461" y="621280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Интерактив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166461" y="6698933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Вопросы, обсуждения, дебаты по историям.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81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4238387"/>
            <a:ext cx="11772067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Эффективные Storytelling техники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58309" y="5519738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62326" y="5519738"/>
            <a:ext cx="327052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"История из жизни"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462326" y="6005870"/>
            <a:ext cx="3522821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Личный опыт для контакта с аудиторией.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201722" y="5519738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05738" y="5519738"/>
            <a:ext cx="313717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"Легенда или миф"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905738" y="6005870"/>
            <a:ext cx="3522821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Изучение культуры и лексики.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9645134" y="5519738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349151" y="551973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"Кейс-стади"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349151" y="6005870"/>
            <a:ext cx="3522821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Анализ ситуаций для развития мышления.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46942"/>
            <a:ext cx="12817554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Развитие коммуникативных навыков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36288" y="409801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Говорение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4584144"/>
            <a:ext cx="3828693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Улучшение произношения, словарный запас.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0518" y="4208919"/>
            <a:ext cx="324088" cy="40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2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2550" dirty="0"/>
          </a:p>
        </p:txBody>
      </p:sp>
      <p:sp>
        <p:nvSpPr>
          <p:cNvPr id="7" name="Text 4"/>
          <p:cNvSpPr/>
          <p:nvPr/>
        </p:nvSpPr>
        <p:spPr>
          <a:xfrm>
            <a:off x="9934932" y="295596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Аудирование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4932" y="3442097"/>
            <a:ext cx="393715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Понимание на слух, анализ интонации.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83463" y="3252728"/>
            <a:ext cx="324088" cy="40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2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2550" dirty="0"/>
          </a:p>
        </p:txBody>
      </p:sp>
      <p:sp>
        <p:nvSpPr>
          <p:cNvPr id="11" name="Text 7"/>
          <p:cNvSpPr/>
          <p:nvPr/>
        </p:nvSpPr>
        <p:spPr>
          <a:xfrm>
            <a:off x="9934932" y="5586651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Письмо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34932" y="6072783"/>
            <a:ext cx="3937159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Грамматика, построение текста.</a:t>
            </a:r>
            <a:endParaRPr lang="en-US" sz="17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270" y="2392918"/>
            <a:ext cx="4589740" cy="45897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705070" y="5993666"/>
            <a:ext cx="324088" cy="40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25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2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534597"/>
            <a:ext cx="12131159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Оценка эффективности Storytelling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58309" y="2680573"/>
            <a:ext cx="2185511" cy="1265992"/>
          </a:xfrm>
          <a:prstGeom prst="roundRect">
            <a:avLst>
              <a:gd name="adj" fmla="val 7188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698665" y="3123128"/>
            <a:ext cx="304681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23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160395" y="2897148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Методы оценки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60395" y="3383280"/>
            <a:ext cx="3804761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Наблюдение, анализ работ, опросы.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052048" y="3931325"/>
            <a:ext cx="10711815" cy="15240"/>
          </a:xfrm>
          <a:prstGeom prst="roundRect">
            <a:avLst>
              <a:gd name="adj" fmla="val 597101"/>
            </a:avLst>
          </a:prstGeom>
          <a:solidFill>
            <a:srgbClr val="8D2424"/>
          </a:solidFill>
          <a:ln/>
        </p:spPr>
      </p:sp>
      <p:sp>
        <p:nvSpPr>
          <p:cNvPr id="8" name="Shape 6"/>
          <p:cNvSpPr/>
          <p:nvPr/>
        </p:nvSpPr>
        <p:spPr>
          <a:xfrm>
            <a:off x="758309" y="4054793"/>
            <a:ext cx="4371142" cy="1265992"/>
          </a:xfrm>
          <a:prstGeom prst="roundRect">
            <a:avLst>
              <a:gd name="adj" fmla="val 7188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91539" y="4497348"/>
            <a:ext cx="304681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23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2350" dirty="0"/>
          </a:p>
        </p:txBody>
      </p:sp>
      <p:sp>
        <p:nvSpPr>
          <p:cNvPr id="10" name="Text 8"/>
          <p:cNvSpPr/>
          <p:nvPr/>
        </p:nvSpPr>
        <p:spPr>
          <a:xfrm>
            <a:off x="5346025" y="4271367"/>
            <a:ext cx="294024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Критерии оценки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46025" y="4757499"/>
            <a:ext cx="4522708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Вовлеченность, понимание, запоминание.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37678" y="5305544"/>
            <a:ext cx="8526185" cy="15240"/>
          </a:xfrm>
          <a:prstGeom prst="roundRect">
            <a:avLst>
              <a:gd name="adj" fmla="val 597101"/>
            </a:avLst>
          </a:prstGeom>
          <a:solidFill>
            <a:srgbClr val="8D2424"/>
          </a:solidFill>
          <a:ln/>
        </p:spPr>
      </p:sp>
      <p:sp>
        <p:nvSpPr>
          <p:cNvPr id="13" name="Shape 11"/>
          <p:cNvSpPr/>
          <p:nvPr/>
        </p:nvSpPr>
        <p:spPr>
          <a:xfrm>
            <a:off x="758309" y="5429012"/>
            <a:ext cx="6556891" cy="1265992"/>
          </a:xfrm>
          <a:prstGeom prst="roundRect">
            <a:avLst>
              <a:gd name="adj" fmla="val 7188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84414" y="5871567"/>
            <a:ext cx="304681" cy="38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235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2350" dirty="0"/>
          </a:p>
        </p:txBody>
      </p:sp>
      <p:sp>
        <p:nvSpPr>
          <p:cNvPr id="15" name="Text 13"/>
          <p:cNvSpPr/>
          <p:nvPr/>
        </p:nvSpPr>
        <p:spPr>
          <a:xfrm>
            <a:off x="7531775" y="564558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Результаты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31775" y="6131719"/>
            <a:ext cx="42430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Мотивация, успеваемость, уверенность.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2035731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Сложности и их преодоление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709" y="3786068"/>
            <a:ext cx="541615" cy="54161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44709" y="4544258"/>
            <a:ext cx="2325767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Языковой барьер</a:t>
            </a:r>
            <a:endParaRPr lang="en-US" sz="2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5398" y="3786068"/>
            <a:ext cx="541615" cy="54161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895398" y="4544258"/>
            <a:ext cx="2325886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Креативность</a:t>
            </a:r>
            <a:endParaRPr lang="en-US" sz="2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6205" y="3786068"/>
            <a:ext cx="541615" cy="541615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1546205" y="4544258"/>
            <a:ext cx="2325767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Интерес</a:t>
            </a:r>
            <a:endParaRPr lang="en-US" sz="2200" dirty="0"/>
          </a:p>
        </p:txBody>
      </p:sp>
      <p:sp>
        <p:nvSpPr>
          <p:cNvPr id="10" name="Text 4"/>
          <p:cNvSpPr/>
          <p:nvPr/>
        </p:nvSpPr>
        <p:spPr>
          <a:xfrm>
            <a:off x="6244709" y="5500449"/>
            <a:ext cx="76273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Адаптация заданий, наглядные материалы. Важна роль преподавателя, создающего атмосферу.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81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4603313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Заключение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5640943"/>
            <a:ext cx="131137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Storytelling – эффективный метод развития коммуникативных навыков. Рекомендуется внедрять его в практику преподавания. Это повысит качество образования.</a:t>
            </a:r>
            <a:endParaRPr lang="en-US" sz="17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</TotalTime>
  <Words>272</Words>
  <Application>Microsoft Office PowerPoint</Application>
  <PresentationFormat>Произвольный</PresentationFormat>
  <Paragraphs>60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DM Sans Bold</vt:lpstr>
      <vt:lpstr>Century Gothic</vt:lpstr>
      <vt:lpstr>Calibri</vt:lpstr>
      <vt:lpstr>Dela Gothic One</vt:lpstr>
      <vt:lpstr>DM Sans</vt:lpstr>
      <vt:lpstr>Wingdings 3</vt:lpstr>
      <vt:lpstr>Arial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</cp:revision>
  <cp:lastPrinted>2025-04-02T04:49:19Z</cp:lastPrinted>
  <dcterms:created xsi:type="dcterms:W3CDTF">2025-03-25T14:46:08Z</dcterms:created>
  <dcterms:modified xsi:type="dcterms:W3CDTF">2025-04-02T04:49:47Z</dcterms:modified>
</cp:coreProperties>
</file>