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handoutMasterIdLst>
    <p:handoutMasterId r:id="rId37"/>
  </p:handoutMasterIdLst>
  <p:sldIdLst>
    <p:sldId id="256" r:id="rId2"/>
    <p:sldId id="257" r:id="rId3"/>
    <p:sldId id="258" r:id="rId4"/>
    <p:sldId id="320" r:id="rId5"/>
    <p:sldId id="321" r:id="rId6"/>
    <p:sldId id="322" r:id="rId7"/>
    <p:sldId id="292" r:id="rId8"/>
    <p:sldId id="324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10" r:id="rId25"/>
    <p:sldId id="308" r:id="rId26"/>
    <p:sldId id="311" r:id="rId27"/>
    <p:sldId id="312" r:id="rId28"/>
    <p:sldId id="313" r:id="rId29"/>
    <p:sldId id="314" r:id="rId30"/>
    <p:sldId id="316" r:id="rId31"/>
    <p:sldId id="319" r:id="rId32"/>
    <p:sldId id="317" r:id="rId33"/>
    <p:sldId id="318" r:id="rId34"/>
    <p:sldId id="328" r:id="rId35"/>
    <p:sldId id="325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EF106-148F-419C-88BB-8E06951C9725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270C3-DC6C-471E-9A43-BC9AFF71A9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151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7A933C-C983-4573-A9AA-5F5C235EC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60DDEF-5909-4390-9BE0-B81C8CE30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78C01F-41AF-4094-8298-F0E1F196E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56287-65F3-47AA-AFF8-8D4147D2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5E22B9-0296-47EA-8713-1CF2BA563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9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26C2E-EB78-4098-899B-508E2C7BA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2904A2-1684-49F5-B662-4FB2E1892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1764A4-42FB-4C16-933E-C7F8AC5C3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3C0A57-9747-4DE9-A5FE-13BE73E1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52DC66-7273-4864-A63B-FDE2D62C9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59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13FCD-DBBE-463D-AB3E-8FF02EA5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52BF7D-5F8A-4807-84F1-910C5939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9ECABF-86F7-429C-8820-D1E3B964C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317B29-B8FB-4A2D-8B56-72945F52B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01CBAF-07A5-4B04-8CB3-FA16B0099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4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1EAB7F-BA73-49CF-A0C3-2DD673F9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430C7E-AADF-4E79-A058-B1C3857516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DB0D9C-0CB2-4031-8B0E-0F1CBFA42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3B9C67-547E-49B6-AC01-CFE1FF0B6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CBC8C1-8580-42B7-936B-A4D2A413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8A79A6-BBD3-42E7-94C8-8A56DAC1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C821D-436A-4B92-97D9-9CA38E35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419A84-3D3C-40BC-A4EA-8BCBC9D65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A2BAC9-1E32-485F-AA51-78EE117D2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6672BD-E4A4-46BA-8877-3B5B05726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EE788E-D8DB-4A1F-8527-3D1C4C762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A007D5-8B85-4839-9C54-C8F39C22A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FD0A58A-EF35-45A5-98DC-240D483ED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1B6850C-D69C-41A4-B23A-3F6C2B16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1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480C6-C0C1-4C13-A777-657E73FA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2218D9-86E8-4D39-92B4-860DF6104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858293-CD98-4BF3-9D51-DFD9C438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C08D78-8A68-42E1-AB5E-12C23DB9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39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592AA4-010E-4772-AC7F-FDB289960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FE83B2-12C3-44FC-8623-94DEDF4F1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20293C-31C5-4384-BBA0-3DE8CFAC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6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2696C-8EFB-4B5B-9300-F9F975182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74BF74-BADF-4223-86FC-79346A13B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A46005-7EC4-4E39-80F3-743984C9D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016765-68D8-4586-BF6A-0E8547A8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1F5DDB-BEE9-4A9D-A50E-2C4EF76A9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B2A301-1209-448B-AFFC-2AA76EC7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14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CA6777-2E2B-4408-96F9-5A6FB947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31211C-4DEF-482F-A49A-F7E1F79AC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18F1F6-BF2E-4396-9CB2-EBABD8617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7EA776-AED9-4D01-A9EB-EBA526D5E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BB39C7-DCB5-410E-AD24-378F7591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39518C-3793-4736-AC33-DAC03947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94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C5A8B-8BB2-420E-891A-9CF8B8CCE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C20C25-9B45-4AEA-82B1-F7187B64E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8C4F2D-C2D7-42C6-828C-5ECAB6160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9F1BF9-D783-4378-8AF1-5396BED3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161FA4-52AC-41BC-A5D3-4E645F04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351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BCAB4BD-2BFA-4E10-A82C-65E9C6AB9A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4A54E9-DD89-403C-84F4-6E84FA5FF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15D700-388A-4717-BCFA-38E1B1BF3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0E2B42-8010-409E-B0CA-DCABADED6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75C305-0FFE-4C8E-96A4-CABE64713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5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838C6-EFF8-4074-8FE9-514E5D9B7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F31CA4-1D72-41C4-B477-4746DC148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715938-1F54-493C-92E9-8035BE9171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9CCFD-9732-4010-99D7-04DC6711FDF2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36267F-D713-4057-818C-BCCE08AD4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8BBC44-B9D1-47D8-8C63-51097FA82B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9328-D342-4B84-8470-8DC635B92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37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2E05E-9D2D-440C-BEDF-4894D96C4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02673"/>
            <a:ext cx="9144000" cy="2351315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контрольно-измерительных материалов ЕГЭ и ОГЭ-2026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A15D9D-FE6E-4D6D-9A3B-F84FCD375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7269" y="5185954"/>
            <a:ext cx="4088674" cy="1449977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Логинова Е.А.,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етодист ГАУ ДПО СО ИРО</a:t>
            </a:r>
          </a:p>
          <a:p>
            <a:pPr algn="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Самара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47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4DD75D-B734-4B3D-85EB-78744F5CB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43" y="261937"/>
            <a:ext cx="5195902" cy="64584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FBE1215-C2B7-4A78-BBD4-5E81110CE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097" y="261936"/>
            <a:ext cx="5541643" cy="64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C3207E5-3F71-472D-B6D0-0881F9BDBE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662273"/>
              </p:ext>
            </p:extLst>
          </p:nvPr>
        </p:nvGraphicFramePr>
        <p:xfrm>
          <a:off x="1198485" y="372862"/>
          <a:ext cx="9605638" cy="6223248"/>
        </p:xfrm>
        <a:graphic>
          <a:graphicData uri="http://schemas.openxmlformats.org/drawingml/2006/table">
            <a:tbl>
              <a:tblPr firstRow="1" firstCol="1" bandRow="1"/>
              <a:tblGrid>
                <a:gridCol w="2500431">
                  <a:extLst>
                    <a:ext uri="{9D8B030D-6E8A-4147-A177-3AD203B41FA5}">
                      <a16:colId xmlns:a16="http://schemas.microsoft.com/office/drawing/2014/main" val="1974356161"/>
                    </a:ext>
                  </a:extLst>
                </a:gridCol>
                <a:gridCol w="2375217">
                  <a:extLst>
                    <a:ext uri="{9D8B030D-6E8A-4147-A177-3AD203B41FA5}">
                      <a16:colId xmlns:a16="http://schemas.microsoft.com/office/drawing/2014/main" val="270997855"/>
                    </a:ext>
                  </a:extLst>
                </a:gridCol>
                <a:gridCol w="2364995">
                  <a:extLst>
                    <a:ext uri="{9D8B030D-6E8A-4147-A177-3AD203B41FA5}">
                      <a16:colId xmlns:a16="http://schemas.microsoft.com/office/drawing/2014/main" val="352758927"/>
                    </a:ext>
                  </a:extLst>
                </a:gridCol>
                <a:gridCol w="2364995">
                  <a:extLst>
                    <a:ext uri="{9D8B030D-6E8A-4147-A177-3AD203B41FA5}">
                      <a16:colId xmlns:a16="http://schemas.microsoft.com/office/drawing/2014/main" val="4058984331"/>
                    </a:ext>
                  </a:extLst>
                </a:gridCol>
              </a:tblGrid>
              <a:tr h="1391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основной период ЕГЭ 2025 г.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ЕГЭ 2024 г.  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ЕГЭ 2023 г.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918942"/>
                  </a:ext>
                </a:extLst>
              </a:tr>
              <a:tr h="919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приняло участие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более  81 тыс. человек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84,7 тыс. человек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85,8 тыс. человек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3111989"/>
                  </a:ext>
                </a:extLst>
              </a:tr>
              <a:tr h="11296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тестовый балл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64,1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760972"/>
                  </a:ext>
                </a:extLst>
              </a:tr>
              <a:tr h="1391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минимальный тестовый балл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первичных / 22 тестовых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051240"/>
                  </a:ext>
                </a:extLst>
              </a:tr>
              <a:tr h="1391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ниже минимального балла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3 %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244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282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9F6D4-A537-448E-B178-F44A1C52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365125"/>
            <a:ext cx="11034944" cy="1325563"/>
          </a:xfrm>
        </p:spPr>
        <p:txBody>
          <a:bodyPr>
            <a:normAutofit/>
          </a:bodyPr>
          <a:lstStyle/>
          <a:p>
            <a:pPr algn="ctr"/>
            <a:r>
              <a:rPr lang="x-none" sz="2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Количество участников ЕГЭ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 регионе </a:t>
            </a:r>
            <a:r>
              <a:rPr lang="x-none" sz="2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(за 3 года)</a:t>
            </a:r>
            <a:r>
              <a:rPr lang="ru-RU" sz="2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  <a:t/>
            </a:r>
            <a:br>
              <a:rPr lang="ru-RU" sz="2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</a:br>
            <a:endParaRPr lang="ru-RU" sz="2800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2F8ACDA-03EC-4E3D-A33D-60CF1FDB1A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553451"/>
              </p:ext>
            </p:extLst>
          </p:nvPr>
        </p:nvGraphicFramePr>
        <p:xfrm>
          <a:off x="959631" y="1593670"/>
          <a:ext cx="10305290" cy="15240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387092">
                  <a:extLst>
                    <a:ext uri="{9D8B030D-6E8A-4147-A177-3AD203B41FA5}">
                      <a16:colId xmlns:a16="http://schemas.microsoft.com/office/drawing/2014/main" val="2474719665"/>
                    </a:ext>
                  </a:extLst>
                </a:gridCol>
                <a:gridCol w="1737472">
                  <a:extLst>
                    <a:ext uri="{9D8B030D-6E8A-4147-A177-3AD203B41FA5}">
                      <a16:colId xmlns:a16="http://schemas.microsoft.com/office/drawing/2014/main" val="3583728562"/>
                    </a:ext>
                  </a:extLst>
                </a:gridCol>
                <a:gridCol w="1741594">
                  <a:extLst>
                    <a:ext uri="{9D8B030D-6E8A-4147-A177-3AD203B41FA5}">
                      <a16:colId xmlns:a16="http://schemas.microsoft.com/office/drawing/2014/main" val="463293026"/>
                    </a:ext>
                  </a:extLst>
                </a:gridCol>
                <a:gridCol w="1739533">
                  <a:extLst>
                    <a:ext uri="{9D8B030D-6E8A-4147-A177-3AD203B41FA5}">
                      <a16:colId xmlns:a16="http://schemas.microsoft.com/office/drawing/2014/main" val="630494988"/>
                    </a:ext>
                  </a:extLst>
                </a:gridCol>
                <a:gridCol w="1739533">
                  <a:extLst>
                    <a:ext uri="{9D8B030D-6E8A-4147-A177-3AD203B41FA5}">
                      <a16:colId xmlns:a16="http://schemas.microsoft.com/office/drawing/2014/main" val="966687235"/>
                    </a:ext>
                  </a:extLst>
                </a:gridCol>
                <a:gridCol w="1960066">
                  <a:extLst>
                    <a:ext uri="{9D8B030D-6E8A-4147-A177-3AD203B41FA5}">
                      <a16:colId xmlns:a16="http://schemas.microsoft.com/office/drawing/2014/main" val="397095431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946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655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780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298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AEFDA-495F-4847-B58F-AD8CDA23E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301" y="81040"/>
            <a:ext cx="10515600" cy="1490308"/>
          </a:xfrm>
        </p:spPr>
        <p:txBody>
          <a:bodyPr/>
          <a:lstStyle/>
          <a:p>
            <a:pPr algn="ctr"/>
            <a:r>
              <a:rPr lang="x-non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Количество участников ЕГЭ по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учебному </a:t>
            </a:r>
            <a:r>
              <a:rPr lang="x-non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предмету по АТЕ региона</a:t>
            </a:r>
            <a:r>
              <a:rPr lang="ru-RU" sz="1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  <a:t/>
            </a:r>
            <a:br>
              <a:rPr lang="ru-RU" sz="1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</a:b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946C561-CD51-484F-B3CF-1139E479E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879567"/>
              </p:ext>
            </p:extLst>
          </p:nvPr>
        </p:nvGraphicFramePr>
        <p:xfrm>
          <a:off x="0" y="888532"/>
          <a:ext cx="12038120" cy="6146394"/>
        </p:xfrm>
        <a:graphic>
          <a:graphicData uri="http://schemas.openxmlformats.org/drawingml/2006/table">
            <a:tbl>
              <a:tblPr firstRow="1" firstCol="1" bandRow="1"/>
              <a:tblGrid>
                <a:gridCol w="834192">
                  <a:extLst>
                    <a:ext uri="{9D8B030D-6E8A-4147-A177-3AD203B41FA5}">
                      <a16:colId xmlns:a16="http://schemas.microsoft.com/office/drawing/2014/main" val="330745088"/>
                    </a:ext>
                  </a:extLst>
                </a:gridCol>
                <a:gridCol w="6093118">
                  <a:extLst>
                    <a:ext uri="{9D8B030D-6E8A-4147-A177-3AD203B41FA5}">
                      <a16:colId xmlns:a16="http://schemas.microsoft.com/office/drawing/2014/main" val="1685272154"/>
                    </a:ext>
                  </a:extLst>
                </a:gridCol>
                <a:gridCol w="2448404">
                  <a:extLst>
                    <a:ext uri="{9D8B030D-6E8A-4147-A177-3AD203B41FA5}">
                      <a16:colId xmlns:a16="http://schemas.microsoft.com/office/drawing/2014/main" val="1174514606"/>
                    </a:ext>
                  </a:extLst>
                </a:gridCol>
                <a:gridCol w="2662406">
                  <a:extLst>
                    <a:ext uri="{9D8B030D-6E8A-4147-A177-3AD203B41FA5}">
                      <a16:colId xmlns:a16="http://schemas.microsoft.com/office/drawing/2014/main" val="441334724"/>
                    </a:ext>
                  </a:extLst>
                </a:gridCol>
              </a:tblGrid>
              <a:tr h="68549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АТЕ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68580" algn="ctr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ЕГЭ по учебному предмету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 в регионе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452223"/>
                  </a:ext>
                </a:extLst>
              </a:tr>
              <a:tr h="337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класс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375414"/>
                  </a:ext>
                </a:extLst>
              </a:tr>
              <a:tr h="1631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Западное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769924"/>
                  </a:ext>
                </a:extLst>
              </a:tr>
              <a:tr h="1631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Кинельское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346102"/>
                  </a:ext>
                </a:extLst>
              </a:tr>
              <a:tr h="1631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Отрадненское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197136"/>
                  </a:ext>
                </a:extLst>
              </a:tr>
              <a:tr h="1631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Поволжское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881551"/>
                  </a:ext>
                </a:extLst>
              </a:tr>
              <a:tr h="1631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615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50,2%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780936"/>
                  </a:ext>
                </a:extLst>
              </a:tr>
              <a:tr h="10662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682713"/>
                  </a:ext>
                </a:extLst>
              </a:tr>
              <a:tr h="1631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Северо-Восточное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6270313"/>
                  </a:ext>
                </a:extLst>
              </a:tr>
              <a:tr h="16313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Северо-Западное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714790"/>
                  </a:ext>
                </a:extLst>
              </a:tr>
              <a:tr h="337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714590"/>
                  </a:ext>
                </a:extLst>
              </a:tr>
              <a:tr h="337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Тольяттинское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365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29,8%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3492310"/>
                  </a:ext>
                </a:extLst>
              </a:tr>
              <a:tr h="337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Центральное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703871"/>
                  </a:ext>
                </a:extLst>
              </a:tr>
              <a:tr h="337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Юго-Восточное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5724824"/>
                  </a:ext>
                </a:extLst>
              </a:tr>
              <a:tr h="337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Юго-Западное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847798"/>
                  </a:ext>
                </a:extLst>
              </a:tr>
              <a:tr h="337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78" marR="567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Южное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0,2%</a:t>
                      </a:r>
                    </a:p>
                  </a:txBody>
                  <a:tcPr marL="56778" marR="567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350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41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BAF42-D2B7-4578-81EC-A8DACCB23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796"/>
            <a:ext cx="10625831" cy="1064180"/>
          </a:xfrm>
        </p:spPr>
        <p:txBody>
          <a:bodyPr/>
          <a:lstStyle/>
          <a:p>
            <a:pPr algn="ctr"/>
            <a:r>
              <a:rPr lang="x-non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Динамика результатов ЕГЭ по предмету за последние 3 года</a:t>
            </a:r>
            <a:r>
              <a:rPr lang="ru-RU" sz="1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  <a:t/>
            </a:r>
            <a:br>
              <a:rPr lang="ru-RU" sz="1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</a:br>
            <a:endParaRPr lang="ru-RU" dirty="0"/>
          </a:p>
        </p:txBody>
      </p:sp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15CED442-7F23-4F03-B31E-65B746500B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831785"/>
              </p:ext>
            </p:extLst>
          </p:nvPr>
        </p:nvGraphicFramePr>
        <p:xfrm>
          <a:off x="727969" y="923967"/>
          <a:ext cx="10289220" cy="387885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942451">
                  <a:extLst>
                    <a:ext uri="{9D8B030D-6E8A-4147-A177-3AD203B41FA5}">
                      <a16:colId xmlns:a16="http://schemas.microsoft.com/office/drawing/2014/main" val="2356119356"/>
                    </a:ext>
                  </a:extLst>
                </a:gridCol>
                <a:gridCol w="2705770">
                  <a:extLst>
                    <a:ext uri="{9D8B030D-6E8A-4147-A177-3AD203B41FA5}">
                      <a16:colId xmlns:a16="http://schemas.microsoft.com/office/drawing/2014/main" val="2426136272"/>
                    </a:ext>
                  </a:extLst>
                </a:gridCol>
                <a:gridCol w="1943114">
                  <a:extLst>
                    <a:ext uri="{9D8B030D-6E8A-4147-A177-3AD203B41FA5}">
                      <a16:colId xmlns:a16="http://schemas.microsoft.com/office/drawing/2014/main" val="1308379602"/>
                    </a:ext>
                  </a:extLst>
                </a:gridCol>
                <a:gridCol w="1943114">
                  <a:extLst>
                    <a:ext uri="{9D8B030D-6E8A-4147-A177-3AD203B41FA5}">
                      <a16:colId xmlns:a16="http://schemas.microsoft.com/office/drawing/2014/main" val="3496589058"/>
                    </a:ext>
                  </a:extLst>
                </a:gridCol>
                <a:gridCol w="1754771">
                  <a:extLst>
                    <a:ext uri="{9D8B030D-6E8A-4147-A177-3AD203B41FA5}">
                      <a16:colId xmlns:a16="http://schemas.microsoft.com/office/drawing/2014/main" val="1731113423"/>
                    </a:ext>
                  </a:extLst>
                </a:gridCol>
              </a:tblGrid>
              <a:tr h="352623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Участников, набравших 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Год проведения ГИА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76583"/>
                  </a:ext>
                </a:extLst>
              </a:tr>
              <a:tr h="352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2024 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715677"/>
                  </a:ext>
                </a:extLst>
              </a:tr>
              <a:tr h="705246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ниже минимального балла, 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792756"/>
                  </a:ext>
                </a:extLst>
              </a:tr>
              <a:tr h="705246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2. 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от минимального балла до 60 баллов, 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824371"/>
                  </a:ext>
                </a:extLst>
              </a:tr>
              <a:tr h="352623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3. 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от 61 до 80 баллов, 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40,9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45,6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41,6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071644"/>
                  </a:ext>
                </a:extLst>
              </a:tr>
              <a:tr h="705246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4. 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от 81 до 100 баллов, 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25,9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082477"/>
                  </a:ext>
                </a:extLst>
              </a:tr>
              <a:tr h="705246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5. 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Средний тестовый 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70,2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68,1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71,9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510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92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A1B6B-B7E8-47C8-8BF1-5BAD9705F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09" y="365125"/>
            <a:ext cx="1175403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Средние проценты выполнения заданий по разделам </a:t>
            </a:r>
            <a:b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экзаменационной работы по английскому языку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6586D02-A72B-476A-B8D3-9B7FE5B01B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201680"/>
              </p:ext>
            </p:extLst>
          </p:nvPr>
        </p:nvGraphicFramePr>
        <p:xfrm>
          <a:off x="1216242" y="1296141"/>
          <a:ext cx="9685538" cy="5756856"/>
        </p:xfrm>
        <a:graphic>
          <a:graphicData uri="http://schemas.openxmlformats.org/drawingml/2006/table">
            <a:tbl>
              <a:tblPr firstRow="1" firstCol="1" bandRow="1"/>
              <a:tblGrid>
                <a:gridCol w="3228173">
                  <a:extLst>
                    <a:ext uri="{9D8B030D-6E8A-4147-A177-3AD203B41FA5}">
                      <a16:colId xmlns:a16="http://schemas.microsoft.com/office/drawing/2014/main" val="3286409914"/>
                    </a:ext>
                  </a:extLst>
                </a:gridCol>
                <a:gridCol w="3228173">
                  <a:extLst>
                    <a:ext uri="{9D8B030D-6E8A-4147-A177-3AD203B41FA5}">
                      <a16:colId xmlns:a16="http://schemas.microsoft.com/office/drawing/2014/main" val="1372956432"/>
                    </a:ext>
                  </a:extLst>
                </a:gridCol>
                <a:gridCol w="3229192">
                  <a:extLst>
                    <a:ext uri="{9D8B030D-6E8A-4147-A177-3AD203B41FA5}">
                      <a16:colId xmlns:a16="http://schemas.microsoft.com/office/drawing/2014/main" val="1745014294"/>
                    </a:ext>
                  </a:extLst>
                </a:gridCol>
              </a:tblGrid>
              <a:tr h="2080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Среднее кол-во первичных баллов за выполнение заданий раздела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% выполнения заданий раздела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442604"/>
                  </a:ext>
                </a:extLst>
              </a:tr>
              <a:tr h="5006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Аудирование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8,97 (из макс. 12)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74,8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512580"/>
                  </a:ext>
                </a:extLst>
              </a:tr>
              <a:tr h="5006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Чтение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6,91 (из макс. 12)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103122"/>
                  </a:ext>
                </a:extLst>
              </a:tr>
              <a:tr h="5006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Грамматика и лексика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12,65 (из макс. 18)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70,3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115748"/>
                  </a:ext>
                </a:extLst>
              </a:tr>
              <a:tr h="5006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Письменная речь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14,07 (из макс. 20)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389839"/>
                  </a:ext>
                </a:extLst>
              </a:tr>
              <a:tr h="12615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Устная часть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13,49 (из макс. 20) 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120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480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2A2C2-0D76-49E4-AF2E-19F1213D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37" y="196450"/>
            <a:ext cx="11132598" cy="904382"/>
          </a:xfrm>
        </p:spPr>
        <p:txBody>
          <a:bodyPr>
            <a:normAutofit fontScale="90000"/>
          </a:bodyPr>
          <a:lstStyle/>
          <a:p>
            <a:pPr algn="ctr"/>
            <a:r>
              <a:rPr lang="x-non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Выявление сложных для участников ЕГЭ заданий</a:t>
            </a:r>
            <a:r>
              <a:rPr lang="ru-RU" sz="1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  <a:t/>
            </a:r>
            <a:br>
              <a:rPr lang="ru-RU" sz="1800" b="1" dirty="0">
                <a:effectLst/>
                <a:latin typeface="Cambria" panose="02040503050406030204" pitchFamily="18" charset="0"/>
                <a:ea typeface="SimSun" panose="02010600030101010101" pitchFamily="2" charset="-122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8FDE79-1DA3-43CD-88AC-44772A228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65" y="834500"/>
            <a:ext cx="11546889" cy="5827049"/>
          </a:xfrm>
        </p:spPr>
        <p:txBody>
          <a:bodyPr>
            <a:normAutofit fontScale="25000" lnSpcReduction="20000"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аиболее сложными для выполнения для всех групп участников ЕГЭ, кроме группы, набравших 81-100 баллов, оказалось задание 24 раздела 3 (задания по грамматике и лексике) (средний процент выполнения 49,3), проверяющее навыки распознавания и употребления в письменной речи изученных морфологических форм.</a:t>
            </a:r>
          </a:p>
          <a:p>
            <a:pPr indent="450215" algn="just">
              <a:lnSpc>
                <a:spcPct val="150000"/>
              </a:lnSpc>
            </a:pPr>
            <a:r>
              <a:rPr lang="ru-RU" sz="8000" dirty="0">
                <a:latin typeface="Times New Roman" panose="02020603050405020304" pitchFamily="18" charset="0"/>
                <a:ea typeface="Calibri" panose="020F0502020204030204" pitchFamily="34" charset="0"/>
              </a:rPr>
              <a:t>У</a:t>
            </a: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частники ЕГЭ, не преодолевшие минимальный балл, владеют всеми видами речевой деятельности на очень низком уровне. Умения носят бессистемный характер.</a:t>
            </a:r>
          </a:p>
          <a:p>
            <a:pPr indent="450215" algn="just">
              <a:lnSpc>
                <a:spcPct val="150000"/>
              </a:lnSpc>
            </a:pP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Для группы набравших от минимального до 60 </a:t>
            </a:r>
            <a:r>
              <a:rPr lang="ru-RU" sz="8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т.б</a:t>
            </a: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сложнее других оказались задания базового уровня. Особенно сложным для выполнения оказался раздела 3 (задания по грамматике и лексике). </a:t>
            </a:r>
          </a:p>
          <a:p>
            <a:pPr indent="450215" algn="just">
              <a:lnSpc>
                <a:spcPct val="150000"/>
              </a:lnSpc>
            </a:pP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Экзаменуемые из группы набравших баллы в диапазоне от 81 до 100 продемонстрировали высокий уровень сформированности коммуникативной компетенции по всем видам деятельности, средний процент выполнения всех заданий выше 80%. Единственное задание, выполненное с показателем ниже 80 баллов, задание 24 раздела 3 (задания по грамматике и лексике).</a:t>
            </a:r>
          </a:p>
          <a:p>
            <a:endParaRPr lang="ru-RU" sz="6400" dirty="0"/>
          </a:p>
        </p:txBody>
      </p:sp>
    </p:spTree>
    <p:extLst>
      <p:ext uri="{BB962C8B-B14F-4D97-AF65-F5344CB8AC3E}">
        <p14:creationId xmlns:p14="http://schemas.microsoft.com/office/powerpoint/2010/main" val="30458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BC477-F150-443F-A388-024B5959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5" y="320737"/>
            <a:ext cx="11869444" cy="1325563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адания 37 «Электронное письмо личного характера»</a:t>
            </a:r>
            <a: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EA2C50-A4B4-4918-A852-9E0EBA146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3" y="1260629"/>
            <a:ext cx="10830017" cy="4916334"/>
          </a:xfrm>
        </p:spPr>
        <p:txBody>
          <a:bodyPr/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К1 «Решение коммуникативной задачи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   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(средний процент выполнения– 82,9);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К2 «Организация текста»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(средний процент выполнения – 89,6);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К3 «Языковое оформление»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(средний процент выполнения – 62,9).</a:t>
            </a:r>
          </a:p>
          <a:p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800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2A94C-F154-417E-905B-4D9FF752F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63" y="258593"/>
            <a:ext cx="11709647" cy="13255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Одной из наиболее частотных типичных ошибок является неполный или неточный ответ на вопрос друга по переписке или фактически его отсутствие.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754539-A7DE-40F4-B159-6DAC25D55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416" y="1584156"/>
            <a:ext cx="11688193" cy="5118485"/>
          </a:xfrm>
        </p:spPr>
        <p:txBody>
          <a:bodyPr/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…Yesterday our school teacher told us a lot about Russian scientific inventions. What is the most famous Russian invention? Why is it important to study science at school? What Russian scientist do you think a foreigner should learn about, and why?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участника экзамена на вопросы друга по переписке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Well, I don’t know any famous scientific inventions. I’m not interested in science. It’s important to study science at school because teenagers may use it in their future life. I believe they should learn about biologist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Michurin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/>
              <a:t>1 +</a:t>
            </a:r>
            <a:r>
              <a:rPr lang="en-US" dirty="0"/>
              <a:t>/-</a:t>
            </a:r>
            <a:r>
              <a:rPr lang="ru-RU" dirty="0"/>
              <a:t>     </a:t>
            </a:r>
            <a:r>
              <a:rPr lang="en-US" dirty="0"/>
              <a:t>2+</a:t>
            </a:r>
            <a:r>
              <a:rPr lang="ru-RU" dirty="0"/>
              <a:t>     </a:t>
            </a:r>
            <a:r>
              <a:rPr lang="en-US" dirty="0"/>
              <a:t>3 +/-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495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92E5D-FB62-4208-A847-FE7E62925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365125"/>
            <a:ext cx="11816179" cy="13255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Одной из наиболее частотных типичных ошибок является неполный или неточный ответ на вопрос друга по переписке или фактически его отсутствие.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4C220-9270-4219-832C-8B131C52F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1825625"/>
            <a:ext cx="11567604" cy="4351338"/>
          </a:xfrm>
        </p:spPr>
        <p:txBody>
          <a:bodyPr/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…Most of my friends enjoy reading books in their free time, and I like it too. Is reading a popular hobby with teenagers in Russia? What books do you read in your free time? What book by a Russian writer would you advise me to read in the future, and why this one?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участника экзамена на вопросы: “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Reading is my hobby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like to read detectives. I advise you to read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E.Onegin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A.N.Puskin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because it is interesting.”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1 +/-</a:t>
            </a:r>
            <a:r>
              <a:rPr lang="ru-RU" dirty="0"/>
              <a:t>     </a:t>
            </a:r>
            <a:r>
              <a:rPr lang="en-US" dirty="0"/>
              <a:t>2 +/-</a:t>
            </a:r>
            <a:r>
              <a:rPr lang="ru-RU" dirty="0"/>
              <a:t>     </a:t>
            </a:r>
            <a:r>
              <a:rPr lang="en-US" dirty="0"/>
              <a:t>3 -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072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92E5D-FB62-4208-A847-FE7E62925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365125"/>
            <a:ext cx="11816179" cy="132556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Одной из наиболее частотных типичных ошибок является неполный или неточный ответ на вопрос друга по переписке или фактически его отсутствие.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4C220-9270-4219-832C-8B131C52F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1825625"/>
            <a:ext cx="11567604" cy="4351338"/>
          </a:xfrm>
        </p:spPr>
        <p:txBody>
          <a:bodyPr/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What traditional dishes are popular in your country? What national dish is the easiest to cook? What ingredients are needed to cook it?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участника экзамена на эти вопросы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Traditional Russian dishes are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kashes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okroshka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It is easy to cook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okroshka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It is a cold salad. You need eggs and vegetables. I like to eat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okroshka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kvass.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1 –</a:t>
            </a:r>
            <a:r>
              <a:rPr lang="ru-RU" dirty="0"/>
              <a:t>     </a:t>
            </a:r>
            <a:r>
              <a:rPr lang="en-US" dirty="0"/>
              <a:t>2+</a:t>
            </a:r>
            <a:r>
              <a:rPr lang="ru-RU" dirty="0"/>
              <a:t>     </a:t>
            </a:r>
            <a:r>
              <a:rPr lang="en-US" dirty="0"/>
              <a:t>3 +/-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248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4DCBA-F146-4AC8-A0AA-3054E4509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51" y="338492"/>
            <a:ext cx="11700769" cy="1487133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Низкий уровень межпредметной и социокультурной компетенции приводит к фактическим ошибкам и к снижению баллов по критерию РКЗ.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77C240-F3C0-4DE3-B93D-00F647400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0933"/>
            <a:ext cx="10515600" cy="4351338"/>
          </a:xfrm>
        </p:spPr>
        <p:txBody>
          <a:bodyPr/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Honestly, I think you should visit different cities in Russia. One of them is Kamchatka.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famous sights in Moscow is Hermitage.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Foreigners should read first “Parents and children” by Tolstoy.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148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CE67D5-1E2D-45D6-A075-A65D11C5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05" y="1"/>
            <a:ext cx="11683014" cy="10298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 при постановке вопросов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F1C62A-2D97-4DAF-8021-B76BFE26E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61" y="905522"/>
            <a:ext cx="11952303" cy="5699464"/>
          </a:xfrm>
        </p:spPr>
        <p:txBody>
          <a:bodyPr/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I’ve just finished my school project on history…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участника экзамена другу по переписке: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start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project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project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history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geography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   2 –   3 –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 want to start taking singing lessons…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для участника экзамена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ask 3 questions about the singing lessons.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участника экзамена другу по переписке: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singing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classes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Where do they take place? How much is one lesson?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–     2 –     3 –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510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CE67D5-1E2D-45D6-A075-A65D11C5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05" y="1"/>
            <a:ext cx="11683014" cy="10298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 при постановке вопросов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F1C62A-2D97-4DAF-8021-B76BFE26E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61" y="905522"/>
            <a:ext cx="11952303" cy="5699464"/>
          </a:xfrm>
        </p:spPr>
        <p:txBody>
          <a:bodyPr>
            <a:normAutofit/>
          </a:bodyPr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I’ve just bought a present for my brother…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для участника экзамена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ask 3 questions about the present.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участника экзамена другу по переписке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Do you like to receive presents? Is it expensive? Do you expect a gift in return from your present?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   2 –   3 –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участника экзамена другу по переписке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way, what is it? How much did it cost? Is it useful?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–     2 –     3 –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54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03E5399-9031-479C-BA75-D0ACC3C21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70" y="399495"/>
            <a:ext cx="10857390" cy="6356412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сновные типичные ошибкам при выполнении задания 37: 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написание адреса и даты;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неполные или неточные ответы на вопросы друга по переписке;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включение в текст лишних подробностей (как правило, фрагментов топиков), приводившее к превышению объема письма;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встречные вопросы другу даются не по теме, указанной в письме-стимуле либо инструкции под письмом;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ошибки при реализации норм вежливости;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отсутствие фраз – логических мостиков между абзацами либо неправильное их использование;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языковые ошибки;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превышенный или недостаточный объем электронного сообщения.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949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0886D2B-50DA-465D-8B5B-61B3D16EE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925" y="230819"/>
            <a:ext cx="11061577" cy="6489577"/>
          </a:xfrm>
        </p:spPr>
        <p:txBody>
          <a:bodyPr>
            <a:normAutofit fontScale="92500"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Рекомендуется в процессе обучения при работе над электронным личным письмом обращать особое внимание на: 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анализ содержания инструкции и проникновение в смысл задания;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умение дать полные и точные ответы на вопросы; 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 привлечение межпредметных знаний, если это требуется в задании;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владение российской тематикой и фоновой лексикой; понимание того, как избежать сбоя в коммуникации при общении с зарубежным другом, не знающим российских реалий;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умение запросить информацию в соответствии с инструкцией к заданию;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правильный выбор средств логической связи;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соблюдение формата личного письма;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анализ/самоанализ типичных ошибок, допущенных при написании личного письма.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050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613657-5CF1-4B04-A875-6F3C39803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в оценивании выполнения задания 37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ADEDB22-763D-4FE7-841D-23F4B05F1D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179957"/>
              </p:ext>
            </p:extLst>
          </p:nvPr>
        </p:nvGraphicFramePr>
        <p:xfrm>
          <a:off x="838200" y="1171852"/>
          <a:ext cx="9965924" cy="5126543"/>
        </p:xfrm>
        <a:graphic>
          <a:graphicData uri="http://schemas.openxmlformats.org/drawingml/2006/table">
            <a:tbl>
              <a:tblPr firstRow="1" firstCol="1" bandRow="1"/>
              <a:tblGrid>
                <a:gridCol w="7671424">
                  <a:extLst>
                    <a:ext uri="{9D8B030D-6E8A-4147-A177-3AD203B41FA5}">
                      <a16:colId xmlns:a16="http://schemas.microsoft.com/office/drawing/2014/main" val="1137873493"/>
                    </a:ext>
                  </a:extLst>
                </a:gridCol>
                <a:gridCol w="2294500">
                  <a:extLst>
                    <a:ext uri="{9D8B030D-6E8A-4147-A177-3AD203B41FA5}">
                      <a16:colId xmlns:a16="http://schemas.microsoft.com/office/drawing/2014/main" val="1124867110"/>
                    </a:ext>
                  </a:extLst>
                </a:gridCol>
              </a:tblGrid>
              <a:tr h="11916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указание адреса отправителя 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и/или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даты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ошибка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24148"/>
                  </a:ext>
                </a:extLst>
              </a:tr>
              <a:tr h="11916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адрес и дата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подсчет слов не входит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93348"/>
                  </a:ext>
                </a:extLst>
              </a:tr>
              <a:tr h="11916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ссылка на предыдущие контакты необязательна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838503"/>
                  </a:ext>
                </a:extLst>
              </a:tr>
              <a:tr h="14676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перерисовывание рамки электронного письма с указанием получателя и темы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подсчет слов не входит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351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340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E9287-9F8D-40CE-AF3C-28A360762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179" y="98796"/>
            <a:ext cx="10515600" cy="10020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Объём высказывания и подсчёт слов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D71744BB-BCB3-44A9-AB6F-EE620976F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897680"/>
              </p:ext>
            </p:extLst>
          </p:nvPr>
        </p:nvGraphicFramePr>
        <p:xfrm>
          <a:off x="83126" y="757383"/>
          <a:ext cx="12108874" cy="6218414"/>
        </p:xfrm>
        <a:graphic>
          <a:graphicData uri="http://schemas.openxmlformats.org/drawingml/2006/table">
            <a:tbl>
              <a:tblPr firstRow="1" firstCol="1" bandRow="1"/>
              <a:tblGrid>
                <a:gridCol w="6054437">
                  <a:extLst>
                    <a:ext uri="{9D8B030D-6E8A-4147-A177-3AD203B41FA5}">
                      <a16:colId xmlns:a16="http://schemas.microsoft.com/office/drawing/2014/main" val="2536733054"/>
                    </a:ext>
                  </a:extLst>
                </a:gridCol>
                <a:gridCol w="6054437">
                  <a:extLst>
                    <a:ext uri="{9D8B030D-6E8A-4147-A177-3AD203B41FA5}">
                      <a16:colId xmlns:a16="http://schemas.microsoft.com/office/drawing/2014/main" val="4041209515"/>
                    </a:ext>
                  </a:extLst>
                </a:gridCol>
              </a:tblGrid>
              <a:tr h="3054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 слов и меньше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баллов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851954"/>
                  </a:ext>
                </a:extLst>
              </a:tr>
              <a:tr h="7180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слов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оценивается согласно критериям.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9477"/>
                  </a:ext>
                </a:extLst>
              </a:tr>
              <a:tr h="7180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 слова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оценивается согласно критериям.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58645"/>
                  </a:ext>
                </a:extLst>
              </a:tr>
              <a:tr h="8854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 слов и более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проверке отсчитывается от начала ответа 140 слов, и оценивается только эта часть работы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992405"/>
                  </a:ext>
                </a:extLst>
              </a:tr>
              <a:tr h="6125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 слов и более, а 140 слов приходятся на середину предложения.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это предложение не входит в оцениваемую часть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843325"/>
                  </a:ext>
                </a:extLst>
              </a:tr>
              <a:tr h="8854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 слов и более, при отсчете 140 слов до конца предложения остается 1 слово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это предложение входит в оцениваемую часть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695726"/>
                  </a:ext>
                </a:extLst>
              </a:tr>
              <a:tr h="16014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необходимого объёма за счёт неоправданного повторения одного и того же слова ("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Scientists think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think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think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that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...")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неоправданные повторы не засчитываются в объём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Эксперт зачёркивает повтор, оставляя одно слово, и пишет на полях: «повтор слова».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259" marR="47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232591"/>
                  </a:ext>
                </a:extLst>
              </a:tr>
            </a:tbl>
          </a:graphicData>
        </a:graphic>
      </p:graphicFrame>
      <p:sp>
        <p:nvSpPr>
          <p:cNvPr id="14" name="Rectangle 5">
            <a:extLst>
              <a:ext uri="{FF2B5EF4-FFF2-40B4-BE49-F238E27FC236}">
                <a16:creationId xmlns:a16="http://schemas.microsoft.com/office/drawing/2014/main" id="{5AE6A4B6-5922-40F2-9949-2CC703ECD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16160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4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1020C-CE96-45B4-9CC2-E672676DE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74" y="107673"/>
            <a:ext cx="11856868" cy="7978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«Решение коммуникативной задачи»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3BAE3C7-9E77-48AD-A8D4-AF6DD77BF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439458"/>
              </p:ext>
            </p:extLst>
          </p:nvPr>
        </p:nvGraphicFramePr>
        <p:xfrm>
          <a:off x="621437" y="905523"/>
          <a:ext cx="10608815" cy="5739241"/>
        </p:xfrm>
        <a:graphic>
          <a:graphicData uri="http://schemas.openxmlformats.org/drawingml/2006/table">
            <a:tbl>
              <a:tblPr firstRow="1" firstCol="1" bandRow="1"/>
              <a:tblGrid>
                <a:gridCol w="3423759">
                  <a:extLst>
                    <a:ext uri="{9D8B030D-6E8A-4147-A177-3AD203B41FA5}">
                      <a16:colId xmlns:a16="http://schemas.microsoft.com/office/drawing/2014/main" val="2955321452"/>
                    </a:ext>
                  </a:extLst>
                </a:gridCol>
                <a:gridCol w="6042266">
                  <a:extLst>
                    <a:ext uri="{9D8B030D-6E8A-4147-A177-3AD203B41FA5}">
                      <a16:colId xmlns:a16="http://schemas.microsoft.com/office/drawing/2014/main" val="3870442234"/>
                    </a:ext>
                  </a:extLst>
                </a:gridCol>
                <a:gridCol w="1142790">
                  <a:extLst>
                    <a:ext uri="{9D8B030D-6E8A-4147-A177-3AD203B41FA5}">
                      <a16:colId xmlns:a16="http://schemas.microsoft.com/office/drawing/2014/main" val="203792159"/>
                    </a:ext>
                  </a:extLst>
                </a:gridCol>
              </a:tblGrid>
              <a:tr h="17066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«Есть ли в России животные, находящиеся на грани исчезновения, и если - да, то какие?»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«Я не знаю, есть ли такие виды животных в России».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4960869"/>
                  </a:ext>
                </a:extLst>
              </a:tr>
              <a:tr h="3277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 России нет таких видов животных»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777819"/>
                  </a:ext>
                </a:extLst>
              </a:tr>
              <a:tr h="3277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 России есть животных: кролик, лиса»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9239443"/>
                  </a:ext>
                </a:extLst>
              </a:tr>
              <a:tr h="6724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 России есть такие виды животных: тигр, атлантический морж, кролик»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6772043"/>
                  </a:ext>
                </a:extLst>
              </a:tr>
              <a:tr h="3277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«Я не знаю»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681182"/>
                  </a:ext>
                </a:extLst>
              </a:tr>
              <a:tr h="6724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«Каковы твои планы на лето?»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«Я не знаю»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015206"/>
                  </a:ext>
                </a:extLst>
              </a:tr>
              <a:tr h="3277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«Я не знаю, что буду делать летом.»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309534"/>
                  </a:ext>
                </a:extLst>
              </a:tr>
              <a:tr h="10172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«Я не знаю, что буду делать летом. Может быть, поеду в летний спортивный лагерь.»  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074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642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1020C-CE96-45B4-9CC2-E672676DE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74" y="107673"/>
            <a:ext cx="11856868" cy="7978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«Решение коммуникативной задачи»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A5E2591-438B-4835-BFF1-B7A2F6C27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917726"/>
              </p:ext>
            </p:extLst>
          </p:nvPr>
        </p:nvGraphicFramePr>
        <p:xfrm>
          <a:off x="82859" y="603682"/>
          <a:ext cx="12026282" cy="6308642"/>
        </p:xfrm>
        <a:graphic>
          <a:graphicData uri="http://schemas.openxmlformats.org/drawingml/2006/table">
            <a:tbl>
              <a:tblPr firstRow="1" firstCol="1" bandRow="1"/>
              <a:tblGrid>
                <a:gridCol w="10763270">
                  <a:extLst>
                    <a:ext uri="{9D8B030D-6E8A-4147-A177-3AD203B41FA5}">
                      <a16:colId xmlns:a16="http://schemas.microsoft.com/office/drawing/2014/main" val="3541344256"/>
                    </a:ext>
                  </a:extLst>
                </a:gridCol>
                <a:gridCol w="1263012">
                  <a:extLst>
                    <a:ext uri="{9D8B030D-6E8A-4147-A177-3AD203B41FA5}">
                      <a16:colId xmlns:a16="http://schemas.microsoft.com/office/drawing/2014/main" val="1458949854"/>
                    </a:ext>
                  </a:extLst>
                </a:gridCol>
              </a:tblGrid>
              <a:tr h="691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фактическая ошибка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935060"/>
                  </a:ext>
                </a:extLst>
              </a:tr>
              <a:tr h="691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вымышленные имена и вымышленные открытия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603164"/>
                  </a:ext>
                </a:extLst>
              </a:tr>
              <a:tr h="6918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вопрос о русском учёном, а ответ об американском учёном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38343"/>
                  </a:ext>
                </a:extLst>
              </a:tr>
              <a:tr h="9976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написание русских названий произведений латиницей ("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Kapitanskaya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dochka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", "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Prestuplenie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nakazanie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977862"/>
                  </a:ext>
                </a:extLst>
              </a:tr>
              <a:tr h="3744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искаженное до неузнаваемости написание фамилий выдающихся людей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Chechov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Pyshkin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601111"/>
                  </a:ext>
                </a:extLst>
              </a:tr>
              <a:tr h="9976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транслитерированные без пояснений названия блюд русской достопримечательностей и других реалий, не зафиксированные в английских толковых словарях (I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vareniki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banya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8109197"/>
                  </a:ext>
                </a:extLst>
              </a:tr>
              <a:tr h="14940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ответы на вопросы друга или вопросы другу по переписке непонятны из-за лексико-грамматических ошибок.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этом лексико-грамматические ошибки учитываются по ЯО.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РКЗ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ЯО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48" marR="552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953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730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1020C-CE96-45B4-9CC2-E672676DE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74" y="107673"/>
            <a:ext cx="11856868" cy="7978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«Решение коммуникативной задачи»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4220D89-43B8-4046-83FE-3CD3C6AAB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806126"/>
              </p:ext>
            </p:extLst>
          </p:nvPr>
        </p:nvGraphicFramePr>
        <p:xfrm>
          <a:off x="275208" y="736847"/>
          <a:ext cx="11532092" cy="6084065"/>
        </p:xfrm>
        <a:graphic>
          <a:graphicData uri="http://schemas.openxmlformats.org/drawingml/2006/table">
            <a:tbl>
              <a:tblPr firstRow="1" firstCol="1" bandRow="1"/>
              <a:tblGrid>
                <a:gridCol w="6874907">
                  <a:extLst>
                    <a:ext uri="{9D8B030D-6E8A-4147-A177-3AD203B41FA5}">
                      <a16:colId xmlns:a16="http://schemas.microsoft.com/office/drawing/2014/main" val="2638705022"/>
                    </a:ext>
                  </a:extLst>
                </a:gridCol>
                <a:gridCol w="4657185">
                  <a:extLst>
                    <a:ext uri="{9D8B030D-6E8A-4147-A177-3AD203B41FA5}">
                      <a16:colId xmlns:a16="http://schemas.microsoft.com/office/drawing/2014/main" val="1229435199"/>
                    </a:ext>
                  </a:extLst>
                </a:gridCol>
              </a:tblGrid>
              <a:tr h="2925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“I’ll be waiting for your letter"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051620"/>
                  </a:ext>
                </a:extLst>
              </a:tr>
              <a:tr h="2925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"I'm glad to hear you"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130443"/>
                  </a:ext>
                </a:extLst>
              </a:tr>
              <a:tr h="2925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"Lookin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forward to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05596"/>
                  </a:ext>
                </a:extLst>
              </a:tr>
              <a:tr h="2925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look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forward to...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6508603"/>
                  </a:ext>
                </a:extLst>
              </a:tr>
              <a:tr h="737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Незнание формул этикета относится к критерию РКЗ,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критерию ЯО такая ошибка не отмечается.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429824"/>
                  </a:ext>
                </a:extLst>
              </a:tr>
              <a:tr h="19677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есть 2 фразы: благодарность за полученное письмо и выражение положительных эмоций от его получения - и одна из них правильная, а вторая содержит ошибку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"Thank you for your message. I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'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 glad to hear you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."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РКЗ +, но фиксируем лексико-грамматическую ошибку по ЯО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064793"/>
                  </a:ext>
                </a:extLst>
              </a:tr>
              <a:tr h="21385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обе фразы не соответствуют речевому этикету: "Thank you for your massage. I'm glad to hear you."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РКЗ (благодарность /выражение положительных эмоций) не принимается, а лексико-грамматические ошибки, орфографические и пунктуационные ошибки фиксируются по ЯО.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81" marR="66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65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075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104F194-C26A-4887-8260-B29F71434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59" y="559293"/>
            <a:ext cx="10741241" cy="5617670"/>
          </a:xfrm>
        </p:spPr>
        <p:txBody>
          <a:bodyPr/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ВАЖНО: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задание считается невыполненным по 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РКЗ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оценивается </a:t>
            </a: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баллов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З и более аспекта содержания отсутствуют,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6 аспектов раскрыты неполно/ неточно,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1 аспект не раскрыт и 4-5 раскрыты неполно/неточно,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2 аспекта не раскрыты и 2-4 раскрыты неполно/неточно,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ответ не соответствует требуемому объёму.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726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F218A-C0A8-4639-A066-B8BF5FBAC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«Организация текста»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DE098B3-B0C5-4714-BA2A-F85FBD16D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954415"/>
              </p:ext>
            </p:extLst>
          </p:nvPr>
        </p:nvGraphicFramePr>
        <p:xfrm>
          <a:off x="177554" y="1171852"/>
          <a:ext cx="11638626" cy="5686147"/>
        </p:xfrm>
        <a:graphic>
          <a:graphicData uri="http://schemas.openxmlformats.org/drawingml/2006/table">
            <a:tbl>
              <a:tblPr firstRow="1" firstCol="1" bandRow="1"/>
              <a:tblGrid>
                <a:gridCol w="7084381">
                  <a:extLst>
                    <a:ext uri="{9D8B030D-6E8A-4147-A177-3AD203B41FA5}">
                      <a16:colId xmlns:a16="http://schemas.microsoft.com/office/drawing/2014/main" val="962409360"/>
                    </a:ext>
                  </a:extLst>
                </a:gridCol>
                <a:gridCol w="4554245">
                  <a:extLst>
                    <a:ext uri="{9D8B030D-6E8A-4147-A177-3AD203B41FA5}">
                      <a16:colId xmlns:a16="http://schemas.microsoft.com/office/drawing/2014/main" val="3073399532"/>
                    </a:ext>
                  </a:extLst>
                </a:gridCol>
              </a:tblGrid>
              <a:tr h="5026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указываются адрес 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и/или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дата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ошибка ОТ = логическая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329097"/>
                  </a:ext>
                </a:extLst>
              </a:tr>
              <a:tr h="5026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рамка электронного письма с указанием получателя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131185"/>
                  </a:ext>
                </a:extLst>
              </a:tr>
              <a:tr h="5026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вопросы заданы до ответов без нарушения логики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985285"/>
                  </a:ext>
                </a:extLst>
              </a:tr>
              <a:tr h="20489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даны два обращения/приветствия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Hello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и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Ні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,) или две фразы, выражающие надежду на последующие контакты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soon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и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Drop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.) или две завершающие фразы (Best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wishes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и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Yours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,)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каждый такой случай является логической ошибкой.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664556"/>
                  </a:ext>
                </a:extLst>
              </a:tr>
              <a:tr h="21292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 референтных слов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в первую очередь местоимений.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вместо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 отношению к неодушевленным предметам или местоимения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замены слова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логическая ошибка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8720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471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F218A-C0A8-4639-A066-B8BF5FBA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65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«Организация текста»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3BEF502-B2AF-4E55-ADB3-31CF21EDB8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054174"/>
              </p:ext>
            </p:extLst>
          </p:nvPr>
        </p:nvGraphicFramePr>
        <p:xfrm>
          <a:off x="0" y="807869"/>
          <a:ext cx="12192000" cy="6050130"/>
        </p:xfrm>
        <a:graphic>
          <a:graphicData uri="http://schemas.openxmlformats.org/drawingml/2006/table">
            <a:tbl>
              <a:tblPr firstRow="1" firstCol="1" bandRow="1"/>
              <a:tblGrid>
                <a:gridCol w="8487014">
                  <a:extLst>
                    <a:ext uri="{9D8B030D-6E8A-4147-A177-3AD203B41FA5}">
                      <a16:colId xmlns:a16="http://schemas.microsoft.com/office/drawing/2014/main" val="2552962139"/>
                    </a:ext>
                  </a:extLst>
                </a:gridCol>
                <a:gridCol w="3704986">
                  <a:extLst>
                    <a:ext uri="{9D8B030D-6E8A-4147-A177-3AD203B41FA5}">
                      <a16:colId xmlns:a16="http://schemas.microsoft.com/office/drawing/2014/main" val="3063975885"/>
                    </a:ext>
                  </a:extLst>
                </a:gridCol>
              </a:tblGrid>
              <a:tr h="943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ответы на каждый вопрос даны в отдельных абзацах, но логично выстроены и при этом абзац состоит не из одного предложения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072745"/>
                  </a:ext>
                </a:extLst>
              </a:tr>
              <a:tr h="943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абзац с выражением благодарности/положительных эмоций от получения письма, состоящий из одного предложения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026347"/>
                  </a:ext>
                </a:extLst>
              </a:tr>
              <a:tr h="704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абзац с выражением надежды на последующие контакты, состоящий из одного предложения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007153"/>
                  </a:ext>
                </a:extLst>
              </a:tr>
              <a:tr h="704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включение выражения надежды на последующие контакты в абзац с вопросами другу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079572"/>
                  </a:ext>
                </a:extLst>
              </a:tr>
              <a:tr h="1421508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выражение надежды на последующие контакты в одном абзаце с указанием причины, почему автор заканчивает писать письмо(«Извини, меня зовёт мама. С нетерпением жду ответа»).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81447"/>
                  </a:ext>
                </a:extLst>
              </a:tr>
              <a:tr h="13314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логического перехода от одного абзаца к другому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двух таких переходов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логическая ошибка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логические ошибки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747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39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59AC-4D0C-4DA2-835C-C2C5C45B9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16" y="231960"/>
            <a:ext cx="11611992" cy="1325563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«Организация текста»</a:t>
            </a:r>
            <a: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D44850-4501-4C0A-ABBA-76E92B3D8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 Kevin,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Thanks for your letter. I'm glad to hear from you.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Well, in your email you ask me some questions.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Well, now I'd like to ask you some questions.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8724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59AC-4D0C-4DA2-835C-C2C5C45B9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16" y="231960"/>
            <a:ext cx="11611992" cy="1325563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«Организация текста»</a:t>
            </a:r>
            <a: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D44850-4501-4C0A-ABBA-76E92B3D8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16" y="1065320"/>
            <a:ext cx="11461072" cy="5459767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Вводное "By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не принимается в качестве перехода от благодарности к ответам на вопросы друга по переписке даже с дополнением. В начале абзаца с вопросами другу может использоваться вместе с соответствующей фразой: B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I'd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questions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great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news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!" или "My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congratulations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!". Если дальше нет пояснений, что это за новости или поздравления, а сразу следуют вопросы, то это логическая ошибка.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союза "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в начале придаточного предложения, которое оторвано от главного и используется как отдельное предложение, является ошибкой в употреблении средств логической связи.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794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59AC-4D0C-4DA2-835C-C2C5C45B9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16" y="231960"/>
            <a:ext cx="11611992" cy="1325563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«Организация текста»</a:t>
            </a:r>
            <a: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D44850-4501-4C0A-ABBA-76E92B3D8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 Kevin,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Thanks for your letter. I'm glad to hear from you.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Well, in your email you ask me some questions.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Well, now I'd like to ask you some questions.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410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59AC-4D0C-4DA2-835C-C2C5C45B9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16" y="231960"/>
            <a:ext cx="11611992" cy="1325563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«Организация текста»</a:t>
            </a:r>
            <a: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D44850-4501-4C0A-ABBA-76E92B3D8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84" y="1207363"/>
            <a:ext cx="10989816" cy="4969600"/>
          </a:xfrm>
        </p:spPr>
        <p:txBody>
          <a:bodyPr/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Ошибкой в средствах связи является неправильное употребление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вместо е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завершающая фраза на одной строке с подписью, то это 2 ошибки по ОТ.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43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59AC-4D0C-4DA2-835C-C2C5C45B9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16" y="231960"/>
            <a:ext cx="11611992" cy="1325563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«Организация текста»</a:t>
            </a:r>
            <a: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D44850-4501-4C0A-ABBA-76E92B3D8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84" y="1207363"/>
            <a:ext cx="10989816" cy="4969600"/>
          </a:xfrm>
        </p:spPr>
        <p:txBody>
          <a:bodyPr/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вместо On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ошибка ОТ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в написании слов в средствах связи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hend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+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ЯО -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5715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8474E-4B67-45CE-A4E2-4431305F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4" y="365125"/>
            <a:ext cx="1203812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«Языковое оформление текста»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6343B0-5BA0-4AC9-A975-6441F4C38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1464816"/>
            <a:ext cx="10732363" cy="4712147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лексическим ошибкам относятся: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в неправильном употреблении слова в контексте;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в сочетаемости;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пропуск слова, когда это не влияет на грамматическую структуру предложения;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в словообразовании (если не меняется часть речи: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regular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unregular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вместо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irregular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послелоги во фразовых глаголах;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в написании слов, которые меняют их значение (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think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thing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lose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loose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354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8474E-4B67-45CE-A4E2-4431305F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4" y="365125"/>
            <a:ext cx="1203812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«Языковое оформление текста»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6343B0-5BA0-4AC9-A975-6441F4C38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39" y="1390619"/>
            <a:ext cx="10515600" cy="4885894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грамматическим ошибкам относятся: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употреблении видовременных форм глаголов, неличных форм глаголов, модальных глаголов; форм множественного числа и притяжательного падежа существительных; форм степеней сравнения прилагательных и наречий; артиклей, предлогов, местоимений и т.д. (см. Кодификатор);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в порядке слов в предложении;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пропуск слова, например подлежавшего или сказуемого. влияющий на грамматическую структуру предложения;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в словообразовании, если меняется часть речи, например от прилагательного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active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вместо существительного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образуют наречие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actively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819172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8474E-4B67-45CE-A4E2-4431305F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4" y="365125"/>
            <a:ext cx="1203812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«Языковое оформление текста»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6343B0-5BA0-4AC9-A975-6441F4C38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676" y="1207362"/>
            <a:ext cx="11931588" cy="5650637"/>
          </a:xfrm>
        </p:spPr>
        <p:txBody>
          <a:bodyPr/>
          <a:lstStyle/>
          <a:p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орфографическим ошибкам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относятся все ошибки в написании слова, если они не меняют значение слова.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5FC051F-6DE2-4D48-89BC-0E75A00AE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472012"/>
              </p:ext>
            </p:extLst>
          </p:nvPr>
        </p:nvGraphicFramePr>
        <p:xfrm>
          <a:off x="581488" y="1997476"/>
          <a:ext cx="10999432" cy="5261686"/>
        </p:xfrm>
        <a:graphic>
          <a:graphicData uri="http://schemas.openxmlformats.org/drawingml/2006/table">
            <a:tbl>
              <a:tblPr firstRow="1" firstCol="1" bandRow="1"/>
              <a:tblGrid>
                <a:gridCol w="8035499">
                  <a:extLst>
                    <a:ext uri="{9D8B030D-6E8A-4147-A177-3AD203B41FA5}">
                      <a16:colId xmlns:a16="http://schemas.microsoft.com/office/drawing/2014/main" val="3581620005"/>
                    </a:ext>
                  </a:extLst>
                </a:gridCol>
                <a:gridCol w="2963933">
                  <a:extLst>
                    <a:ext uri="{9D8B030D-6E8A-4147-A177-3AD203B41FA5}">
                      <a16:colId xmlns:a16="http://schemas.microsoft.com/office/drawing/2014/main" val="2969475833"/>
                    </a:ext>
                  </a:extLst>
                </a:gridCol>
              </a:tblGrid>
              <a:tr h="3945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ошибка в написании слова меняет его значение (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think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thing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loose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лексическая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17583"/>
                  </a:ext>
                </a:extLst>
              </a:tr>
              <a:tr h="12247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слово написано правильно, а затем зачёркнуто и дан неправильный вариант либо наоборот, принимается последний, не зачёркнутый вариант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658442"/>
                  </a:ext>
                </a:extLst>
              </a:tr>
              <a:tr h="8096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слово, повторяющееся в работе несколько раз, один раз написано правильно, а второй раз (третий и т.д.) - неправильно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орфографическая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434174"/>
                  </a:ext>
                </a:extLst>
              </a:tr>
              <a:tr h="8096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слово написано с 2-3 орфографическими ошибками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орфографическая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30873"/>
                  </a:ext>
                </a:extLst>
              </a:tr>
              <a:tr h="3945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одна буква написана неразборчиво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орфографическая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319226"/>
                  </a:ext>
                </a:extLst>
              </a:tr>
              <a:tr h="9389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неразборчиво написано более одной буквы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лексическая ошибка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3035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516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8474E-4B67-45CE-A4E2-4431305F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4" y="365125"/>
            <a:ext cx="1203812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«Языковое оформление текста»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57095E3-48E4-4F8A-B95C-FAD5A87BE4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239250"/>
              </p:ext>
            </p:extLst>
          </p:nvPr>
        </p:nvGraphicFramePr>
        <p:xfrm>
          <a:off x="614374" y="1492699"/>
          <a:ext cx="10933659" cy="3490722"/>
        </p:xfrm>
        <a:graphic>
          <a:graphicData uri="http://schemas.openxmlformats.org/drawingml/2006/table">
            <a:tbl>
              <a:tblPr firstRow="1" firstCol="1" bandRow="1"/>
              <a:tblGrid>
                <a:gridCol w="7987450">
                  <a:extLst>
                    <a:ext uri="{9D8B030D-6E8A-4147-A177-3AD203B41FA5}">
                      <a16:colId xmlns:a16="http://schemas.microsoft.com/office/drawing/2014/main" val="373095457"/>
                    </a:ext>
                  </a:extLst>
                </a:gridCol>
                <a:gridCol w="2946209">
                  <a:extLst>
                    <a:ext uri="{9D8B030D-6E8A-4147-A177-3AD203B41FA5}">
                      <a16:colId xmlns:a16="http://schemas.microsoft.com/office/drawing/2014/main" val="14526006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начале предложения не стоит заглавная буква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орфографическая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613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середине предложения появляется заглавная буква, например I like fast food Because ...,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орфографическая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974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двойное написания слов: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email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mail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internet /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nternet слова internet/Internet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принимаются оба варианта написания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716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неправильное оформление конца предложений (точка, восклицательный и вопросительный знаки)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пунктуационная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49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сканировании работ точка отражается не всегда корректно, и эксперт должен обращать внимание на наличие заглавной буквы в следующем предложении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3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запятая при перечислении и выделении вводных слов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пунктуационная ошибка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408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8714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8474E-4B67-45CE-A4E2-4431305F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4" y="365125"/>
            <a:ext cx="1203812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 критерию «Языковое оформление текста»</a:t>
            </a: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437A903-CC02-4D5A-8A0B-B3F8833EBB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482267"/>
              </p:ext>
            </p:extLst>
          </p:nvPr>
        </p:nvGraphicFramePr>
        <p:xfrm>
          <a:off x="719090" y="1447061"/>
          <a:ext cx="10741981" cy="5431414"/>
        </p:xfrm>
        <a:graphic>
          <a:graphicData uri="http://schemas.openxmlformats.org/drawingml/2006/table">
            <a:tbl>
              <a:tblPr firstRow="1" firstCol="1" bandRow="1"/>
              <a:tblGrid>
                <a:gridCol w="7847422">
                  <a:extLst>
                    <a:ext uri="{9D8B030D-6E8A-4147-A177-3AD203B41FA5}">
                      <a16:colId xmlns:a16="http://schemas.microsoft.com/office/drawing/2014/main" val="1095413454"/>
                    </a:ext>
                  </a:extLst>
                </a:gridCol>
                <a:gridCol w="2894559">
                  <a:extLst>
                    <a:ext uri="{9D8B030D-6E8A-4147-A177-3AD203B41FA5}">
                      <a16:colId xmlns:a16="http://schemas.microsoft.com/office/drawing/2014/main" val="132898353"/>
                    </a:ext>
                  </a:extLst>
                </a:gridCol>
              </a:tblGrid>
              <a:tr h="8107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запятой при разных вводных словах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каждый случай фиксируется как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904772"/>
                  </a:ext>
                </a:extLst>
              </a:tr>
              <a:tr h="2612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запятой после обращения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8969288"/>
                  </a:ext>
                </a:extLst>
              </a:tr>
              <a:tr h="9330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восклицательный знак после обращения и завершающей фразы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пунктуационная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346038"/>
                  </a:ext>
                </a:extLst>
              </a:tr>
              <a:tr h="8107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восклицательные знаки в конце предложений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"Hi!", "Hello there!", "Thank you for your letter/message!", "Write back soon!"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42968"/>
                  </a:ext>
                </a:extLst>
              </a:tr>
              <a:tr h="5359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точка после подписи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пунктуационная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346539"/>
                  </a:ext>
                </a:extLst>
              </a:tr>
              <a:tr h="5359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точка после завершающей фразы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пунктуационная ошибка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827582"/>
                  </a:ext>
                </a:extLst>
              </a:tr>
              <a:tr h="5359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апострофа там, где он необходим и ошибочное его использование там, где он не требуется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пунктуационная ошибка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676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515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2940</Words>
  <Application>Microsoft Office PowerPoint</Application>
  <PresentationFormat>Широкоэкранный</PresentationFormat>
  <Paragraphs>449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SimSun</vt:lpstr>
      <vt:lpstr>Arial</vt:lpstr>
      <vt:lpstr>Calibri</vt:lpstr>
      <vt:lpstr>Calibri Light</vt:lpstr>
      <vt:lpstr>Cambria</vt:lpstr>
      <vt:lpstr>MS Mincho</vt:lpstr>
      <vt:lpstr>Symbol</vt:lpstr>
      <vt:lpstr>Times New Roman</vt:lpstr>
      <vt:lpstr>Тема Office</vt:lpstr>
      <vt:lpstr>Структура контрольно-измерительных материалов ЕГЭ и ОГЭ-2026</vt:lpstr>
      <vt:lpstr>Презентация PowerPoint</vt:lpstr>
      <vt:lpstr>Презентация PowerPoint</vt:lpstr>
      <vt:lpstr>Количество участников ЕГЭ в регионе (за 3 года) </vt:lpstr>
      <vt:lpstr>Количество участников ЕГЭ по учебному предмету по АТЕ региона </vt:lpstr>
      <vt:lpstr>Динамика результатов ЕГЭ по предмету за последние 3 года </vt:lpstr>
      <vt:lpstr>Средние проценты выполнения заданий по разделам  экзаменационной работы по английскому языку </vt:lpstr>
      <vt:lpstr>Выявление сложных для участников ЕГЭ заданий </vt:lpstr>
      <vt:lpstr>Задания 37 «Электронное письмо личного характера» </vt:lpstr>
      <vt:lpstr>Одной из наиболее частотных типичных ошибок является неполный или неточный ответ на вопрос друга по переписке или фактически его отсутствие.</vt:lpstr>
      <vt:lpstr>Одной из наиболее частотных типичных ошибок является неполный или неточный ответ на вопрос друга по переписке или фактически его отсутствие.</vt:lpstr>
      <vt:lpstr>Одной из наиболее частотных типичных ошибок является неполный или неточный ответ на вопрос друга по переписке или фактически его отсутствие.</vt:lpstr>
      <vt:lpstr>Низкий уровень межпредметной и социокультурной компетенции приводит к фактическим ошибкам и к снижению баллов по критерию РКЗ.  </vt:lpstr>
      <vt:lpstr>Типичные ошибки при постановке вопросов </vt:lpstr>
      <vt:lpstr>Типичные ошибки при постановке вопросов </vt:lpstr>
      <vt:lpstr>Презентация PowerPoint</vt:lpstr>
      <vt:lpstr>Презентация PowerPoint</vt:lpstr>
      <vt:lpstr>Особенности в оценивании выполнения задания 37 </vt:lpstr>
      <vt:lpstr>Объём высказывания и подсчёт слов  </vt:lpstr>
      <vt:lpstr>Оценивание по критерию «Решение коммуникативной задачи» </vt:lpstr>
      <vt:lpstr>Оценивание по критерию «Решение коммуникативной задачи» </vt:lpstr>
      <vt:lpstr>Оценивание по критерию «Решение коммуникативной задачи» </vt:lpstr>
      <vt:lpstr>Презентация PowerPoint</vt:lpstr>
      <vt:lpstr>Оценивание по критерию «Организация текста» </vt:lpstr>
      <vt:lpstr>Оценивание по критерию «Организация текста» </vt:lpstr>
      <vt:lpstr>Оценивание по критерию «Организация текста» </vt:lpstr>
      <vt:lpstr>Оценивание по критерию «Организация текста» </vt:lpstr>
      <vt:lpstr>Оценивание по критерию «Организация текста» </vt:lpstr>
      <vt:lpstr>Оценивание по критерию «Организация текста» </vt:lpstr>
      <vt:lpstr>Оценивание по критерию «Организация текста» </vt:lpstr>
      <vt:lpstr>Оценивание по критерию «Языковое оформление текста» </vt:lpstr>
      <vt:lpstr>Оценивание по критерию «Языковое оформление текста» </vt:lpstr>
      <vt:lpstr>Оценивание по критерию «Языковое оформление текста» </vt:lpstr>
      <vt:lpstr>Оценивание по критерию «Языковое оформление текста» </vt:lpstr>
      <vt:lpstr>Оценивание по критерию «Языковое оформление текста»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 Loginova</dc:creator>
  <cp:lastModifiedBy>User</cp:lastModifiedBy>
  <cp:revision>38</cp:revision>
  <cp:lastPrinted>2025-11-10T04:46:26Z</cp:lastPrinted>
  <dcterms:created xsi:type="dcterms:W3CDTF">2025-10-27T18:40:58Z</dcterms:created>
  <dcterms:modified xsi:type="dcterms:W3CDTF">2025-11-10T04:46:46Z</dcterms:modified>
</cp:coreProperties>
</file>