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handoutMasterIdLst>
    <p:handoutMasterId r:id="rId15"/>
  </p:handoutMasterIdLst>
  <p:sldIdLst>
    <p:sldId id="256" r:id="rId3"/>
    <p:sldId id="257" r:id="rId4"/>
    <p:sldId id="258" r:id="rId5"/>
    <p:sldId id="260" r:id="rId6"/>
    <p:sldId id="262" r:id="rId7"/>
    <p:sldId id="259" r:id="rId8"/>
    <p:sldId id="263" r:id="rId9"/>
    <p:sldId id="265" r:id="rId10"/>
    <p:sldId id="264" r:id="rId11"/>
    <p:sldId id="266" r:id="rId12"/>
    <p:sldId id="268" r:id="rId13"/>
    <p:sldId id="269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78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2.svg"/><Relationship Id="rId1" Type="http://schemas.openxmlformats.org/officeDocument/2006/relationships/image" Target="../media/image1.png"/><Relationship Id="rId6" Type="http://schemas.openxmlformats.org/officeDocument/2006/relationships/image" Target="../media/image6.svg"/><Relationship Id="rId5" Type="http://schemas.openxmlformats.org/officeDocument/2006/relationships/image" Target="../media/image3.png"/><Relationship Id="rId4" Type="http://schemas.openxmlformats.org/officeDocument/2006/relationships/image" Target="../media/image4.sv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2.svg"/><Relationship Id="rId1" Type="http://schemas.openxmlformats.org/officeDocument/2006/relationships/image" Target="../media/image1.png"/><Relationship Id="rId6" Type="http://schemas.openxmlformats.org/officeDocument/2006/relationships/image" Target="../media/image6.svg"/><Relationship Id="rId5" Type="http://schemas.openxmlformats.org/officeDocument/2006/relationships/image" Target="../media/image3.png"/><Relationship Id="rId4" Type="http://schemas.openxmlformats.org/officeDocument/2006/relationships/image" Target="../media/image4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BF0D2AE-3334-4B39-B46A-5EB38451CC75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7F54FFB8-8714-448A-82E6-D1CF39CEE3FD}">
      <dgm:prSet/>
      <dgm:spPr/>
      <dgm:t>
        <a:bodyPr/>
        <a:lstStyle/>
        <a:p>
          <a:r>
            <a:rPr lang="ru-RU"/>
            <a:t>Метод "</a:t>
          </a:r>
          <a:r>
            <a:rPr lang="ru-RU" b="1"/>
            <a:t>Исторической экспертной симуляции</a:t>
          </a:r>
          <a:r>
            <a:rPr lang="ru-RU"/>
            <a:t>" представляет собой синтез нескольких методологических оснований:</a:t>
          </a:r>
          <a:endParaRPr lang="en-US"/>
        </a:p>
      </dgm:t>
    </dgm:pt>
    <dgm:pt modelId="{BD873AE3-DB22-4709-87FF-D6B2006C949A}" type="parTrans" cxnId="{BF4A4D15-3685-41B1-B028-9CA9FBFAE55E}">
      <dgm:prSet/>
      <dgm:spPr/>
      <dgm:t>
        <a:bodyPr/>
        <a:lstStyle/>
        <a:p>
          <a:endParaRPr lang="en-US"/>
        </a:p>
      </dgm:t>
    </dgm:pt>
    <dgm:pt modelId="{DAE2F797-4BB0-4977-BA86-4F1ACB1089BC}" type="sibTrans" cxnId="{BF4A4D15-3685-41B1-B028-9CA9FBFAE55E}">
      <dgm:prSet/>
      <dgm:spPr/>
      <dgm:t>
        <a:bodyPr/>
        <a:lstStyle/>
        <a:p>
          <a:endParaRPr lang="en-US"/>
        </a:p>
      </dgm:t>
    </dgm:pt>
    <dgm:pt modelId="{0A5ECF0C-7FA0-47CD-A5F7-12253D73CB06}">
      <dgm:prSet/>
      <dgm:spPr/>
      <dgm:t>
        <a:bodyPr/>
        <a:lstStyle/>
        <a:p>
          <a:r>
            <a:rPr lang="ru-RU" b="1"/>
            <a:t>деятельностного подхода </a:t>
          </a:r>
          <a:r>
            <a:rPr lang="ru-RU"/>
            <a:t>(Л.С. Выготский, П.Я. Гальперин), где ученик выступает не как пассивный потребитель знаний, а как субъект исследовательской деятельности;</a:t>
          </a:r>
          <a:endParaRPr lang="en-US"/>
        </a:p>
      </dgm:t>
    </dgm:pt>
    <dgm:pt modelId="{F725D6F8-90B6-4FAF-BBA9-70DDB49C0223}" type="parTrans" cxnId="{02059548-395E-44A2-B47B-1AA0FA970EA7}">
      <dgm:prSet/>
      <dgm:spPr/>
      <dgm:t>
        <a:bodyPr/>
        <a:lstStyle/>
        <a:p>
          <a:endParaRPr lang="en-US"/>
        </a:p>
      </dgm:t>
    </dgm:pt>
    <dgm:pt modelId="{ABDC0ACD-3622-4468-AA20-F1FD154091F8}" type="sibTrans" cxnId="{02059548-395E-44A2-B47B-1AA0FA970EA7}">
      <dgm:prSet/>
      <dgm:spPr/>
      <dgm:t>
        <a:bodyPr/>
        <a:lstStyle/>
        <a:p>
          <a:endParaRPr lang="en-US"/>
        </a:p>
      </dgm:t>
    </dgm:pt>
    <dgm:pt modelId="{59E39BE9-8B2F-4F08-9DB1-6F1DD9631BF7}">
      <dgm:prSet/>
      <dgm:spPr/>
      <dgm:t>
        <a:bodyPr/>
        <a:lstStyle/>
        <a:p>
          <a:r>
            <a:rPr lang="ru-RU" b="1"/>
            <a:t>конструктивистской педагогики </a:t>
          </a:r>
          <a:r>
            <a:rPr lang="ru-RU"/>
            <a:t>(Ж. Пиаже, Л. Брунер), в которой акцент делается на построение знаний самим учащимся;</a:t>
          </a:r>
          <a:endParaRPr lang="en-US"/>
        </a:p>
      </dgm:t>
    </dgm:pt>
    <dgm:pt modelId="{62DF54FE-DEDF-4945-9B24-37C8CB28EB15}" type="parTrans" cxnId="{E2175EFD-E0FA-4A29-915C-50D6BC163498}">
      <dgm:prSet/>
      <dgm:spPr/>
      <dgm:t>
        <a:bodyPr/>
        <a:lstStyle/>
        <a:p>
          <a:endParaRPr lang="en-US"/>
        </a:p>
      </dgm:t>
    </dgm:pt>
    <dgm:pt modelId="{F864806F-C454-4FA3-BA80-398701837C28}" type="sibTrans" cxnId="{E2175EFD-E0FA-4A29-915C-50D6BC163498}">
      <dgm:prSet/>
      <dgm:spPr/>
      <dgm:t>
        <a:bodyPr/>
        <a:lstStyle/>
        <a:p>
          <a:endParaRPr lang="en-US"/>
        </a:p>
      </dgm:t>
    </dgm:pt>
    <dgm:pt modelId="{3BD868A1-3B0F-436D-9BB2-AADDC07AF587}">
      <dgm:prSet/>
      <dgm:spPr/>
      <dgm:t>
        <a:bodyPr/>
        <a:lstStyle/>
        <a:p>
          <a:r>
            <a:rPr lang="ru-RU" b="1"/>
            <a:t>системно-деятельностной парадигмы </a:t>
          </a:r>
          <a:r>
            <a:rPr lang="ru-RU"/>
            <a:t>современного исторического образования, предполагающей реализацию учебной задачи через </a:t>
          </a:r>
          <a:r>
            <a:rPr lang="ru-RU" b="1"/>
            <a:t>практико-ориентированную деятельность</a:t>
          </a:r>
          <a:r>
            <a:rPr lang="ru-RU"/>
            <a:t> учащихся.</a:t>
          </a:r>
          <a:endParaRPr lang="en-US"/>
        </a:p>
      </dgm:t>
    </dgm:pt>
    <dgm:pt modelId="{B887E7D1-B441-4228-8EDB-BD345DFAA3B6}" type="parTrans" cxnId="{85431056-87FF-492C-804F-1D80A92EEF5C}">
      <dgm:prSet/>
      <dgm:spPr/>
      <dgm:t>
        <a:bodyPr/>
        <a:lstStyle/>
        <a:p>
          <a:endParaRPr lang="en-US"/>
        </a:p>
      </dgm:t>
    </dgm:pt>
    <dgm:pt modelId="{7F49AC7A-1608-45E3-8A38-8EBB10F0550B}" type="sibTrans" cxnId="{85431056-87FF-492C-804F-1D80A92EEF5C}">
      <dgm:prSet/>
      <dgm:spPr/>
      <dgm:t>
        <a:bodyPr/>
        <a:lstStyle/>
        <a:p>
          <a:endParaRPr lang="en-US"/>
        </a:p>
      </dgm:t>
    </dgm:pt>
    <dgm:pt modelId="{DC7AEB24-9A63-4629-A79B-EA0ECB2CBA51}">
      <dgm:prSet/>
      <dgm:spPr/>
      <dgm:t>
        <a:bodyPr/>
        <a:lstStyle/>
        <a:p>
          <a:r>
            <a:rPr lang="ru-RU"/>
            <a:t>Методика заключается в моделировании учеником роли исторического эксперта, анализирующего комплекс исторических источников и дающего аргументированное заключение по поставленной проблеме. Работа организуется по принципу пошагового алгоритма: </a:t>
          </a:r>
          <a:r>
            <a:rPr lang="ru-RU" b="1"/>
            <a:t>погружение в контекст → анализ источников → заполнение аналитической таблицы → формулировка выводов → презентация экспертного заключения.</a:t>
          </a:r>
          <a:endParaRPr lang="en-US"/>
        </a:p>
      </dgm:t>
    </dgm:pt>
    <dgm:pt modelId="{C2D10C39-DE3F-495B-965B-F3C0CFAA836D}" type="parTrans" cxnId="{C8C7510A-F8B9-4514-9A25-E0615B82791C}">
      <dgm:prSet/>
      <dgm:spPr/>
      <dgm:t>
        <a:bodyPr/>
        <a:lstStyle/>
        <a:p>
          <a:endParaRPr lang="en-US"/>
        </a:p>
      </dgm:t>
    </dgm:pt>
    <dgm:pt modelId="{6EFB5DBD-3F02-494C-9CAD-DA9C66C23D97}" type="sibTrans" cxnId="{C8C7510A-F8B9-4514-9A25-E0615B82791C}">
      <dgm:prSet/>
      <dgm:spPr/>
      <dgm:t>
        <a:bodyPr/>
        <a:lstStyle/>
        <a:p>
          <a:endParaRPr lang="en-US"/>
        </a:p>
      </dgm:t>
    </dgm:pt>
    <dgm:pt modelId="{EB72CFE9-0B63-408C-B993-ABE0F908502F}" type="pres">
      <dgm:prSet presAssocID="{3BF0D2AE-3334-4B39-B46A-5EB38451CC7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FD0D862-DCC6-4404-8602-EDA44FB633A0}" type="pres">
      <dgm:prSet presAssocID="{7F54FFB8-8714-448A-82E6-D1CF39CEE3FD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97BF4D5-3D35-401A-A547-DFC32C0FF913}" type="pres">
      <dgm:prSet presAssocID="{DAE2F797-4BB0-4977-BA86-4F1ACB1089BC}" presName="spacer" presStyleCnt="0"/>
      <dgm:spPr/>
    </dgm:pt>
    <dgm:pt modelId="{C6135F2A-F2BD-41DE-B60B-DF8514E3B6AF}" type="pres">
      <dgm:prSet presAssocID="{0A5ECF0C-7FA0-47CD-A5F7-12253D73CB06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77A7035-C311-432C-BCAB-71A558AA19FB}" type="pres">
      <dgm:prSet presAssocID="{ABDC0ACD-3622-4468-AA20-F1FD154091F8}" presName="spacer" presStyleCnt="0"/>
      <dgm:spPr/>
    </dgm:pt>
    <dgm:pt modelId="{FFE79DAB-5BCA-4853-AE03-63CCC6D7E4B6}" type="pres">
      <dgm:prSet presAssocID="{59E39BE9-8B2F-4F08-9DB1-6F1DD9631BF7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A4FCEF0-E091-4783-B040-7DE74DA84F11}" type="pres">
      <dgm:prSet presAssocID="{F864806F-C454-4FA3-BA80-398701837C28}" presName="spacer" presStyleCnt="0"/>
      <dgm:spPr/>
    </dgm:pt>
    <dgm:pt modelId="{6F64117F-4627-4A89-8ACD-E28C8ED18C3D}" type="pres">
      <dgm:prSet presAssocID="{3BD868A1-3B0F-436D-9BB2-AADDC07AF587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4F4EA73-560F-47CF-B3CA-1C19027690F7}" type="pres">
      <dgm:prSet presAssocID="{7F49AC7A-1608-45E3-8A38-8EBB10F0550B}" presName="spacer" presStyleCnt="0"/>
      <dgm:spPr/>
    </dgm:pt>
    <dgm:pt modelId="{1B7A8E96-5258-41D9-8625-82289B0A61F4}" type="pres">
      <dgm:prSet presAssocID="{DC7AEB24-9A63-4629-A79B-EA0ECB2CBA51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E1E8883-5875-40FA-A02E-77E8259A4AD9}" type="presOf" srcId="{0A5ECF0C-7FA0-47CD-A5F7-12253D73CB06}" destId="{C6135F2A-F2BD-41DE-B60B-DF8514E3B6AF}" srcOrd="0" destOrd="0" presId="urn:microsoft.com/office/officeart/2005/8/layout/vList2"/>
    <dgm:cxn modelId="{0F2C2EAF-1E61-4BDC-BB14-7FA169420053}" type="presOf" srcId="{59E39BE9-8B2F-4F08-9DB1-6F1DD9631BF7}" destId="{FFE79DAB-5BCA-4853-AE03-63CCC6D7E4B6}" srcOrd="0" destOrd="0" presId="urn:microsoft.com/office/officeart/2005/8/layout/vList2"/>
    <dgm:cxn modelId="{BF4A4D15-3685-41B1-B028-9CA9FBFAE55E}" srcId="{3BF0D2AE-3334-4B39-B46A-5EB38451CC75}" destId="{7F54FFB8-8714-448A-82E6-D1CF39CEE3FD}" srcOrd="0" destOrd="0" parTransId="{BD873AE3-DB22-4709-87FF-D6B2006C949A}" sibTransId="{DAE2F797-4BB0-4977-BA86-4F1ACB1089BC}"/>
    <dgm:cxn modelId="{57CF19E7-F4D5-451D-A146-C642104931AA}" type="presOf" srcId="{3BF0D2AE-3334-4B39-B46A-5EB38451CC75}" destId="{EB72CFE9-0B63-408C-B993-ABE0F908502F}" srcOrd="0" destOrd="0" presId="urn:microsoft.com/office/officeart/2005/8/layout/vList2"/>
    <dgm:cxn modelId="{B871FB75-3EE0-4508-BC58-8B64D718D443}" type="presOf" srcId="{7F54FFB8-8714-448A-82E6-D1CF39CEE3FD}" destId="{5FD0D862-DCC6-4404-8602-EDA44FB633A0}" srcOrd="0" destOrd="0" presId="urn:microsoft.com/office/officeart/2005/8/layout/vList2"/>
    <dgm:cxn modelId="{9FB8E240-838D-49B4-8625-EF703D0D1B2E}" type="presOf" srcId="{DC7AEB24-9A63-4629-A79B-EA0ECB2CBA51}" destId="{1B7A8E96-5258-41D9-8625-82289B0A61F4}" srcOrd="0" destOrd="0" presId="urn:microsoft.com/office/officeart/2005/8/layout/vList2"/>
    <dgm:cxn modelId="{E2175EFD-E0FA-4A29-915C-50D6BC163498}" srcId="{3BF0D2AE-3334-4B39-B46A-5EB38451CC75}" destId="{59E39BE9-8B2F-4F08-9DB1-6F1DD9631BF7}" srcOrd="2" destOrd="0" parTransId="{62DF54FE-DEDF-4945-9B24-37C8CB28EB15}" sibTransId="{F864806F-C454-4FA3-BA80-398701837C28}"/>
    <dgm:cxn modelId="{85431056-87FF-492C-804F-1D80A92EEF5C}" srcId="{3BF0D2AE-3334-4B39-B46A-5EB38451CC75}" destId="{3BD868A1-3B0F-436D-9BB2-AADDC07AF587}" srcOrd="3" destOrd="0" parTransId="{B887E7D1-B441-4228-8EDB-BD345DFAA3B6}" sibTransId="{7F49AC7A-1608-45E3-8A38-8EBB10F0550B}"/>
    <dgm:cxn modelId="{C8C7510A-F8B9-4514-9A25-E0615B82791C}" srcId="{3BF0D2AE-3334-4B39-B46A-5EB38451CC75}" destId="{DC7AEB24-9A63-4629-A79B-EA0ECB2CBA51}" srcOrd="4" destOrd="0" parTransId="{C2D10C39-DE3F-495B-965B-F3C0CFAA836D}" sibTransId="{6EFB5DBD-3F02-494C-9CAD-DA9C66C23D97}"/>
    <dgm:cxn modelId="{02059548-395E-44A2-B47B-1AA0FA970EA7}" srcId="{3BF0D2AE-3334-4B39-B46A-5EB38451CC75}" destId="{0A5ECF0C-7FA0-47CD-A5F7-12253D73CB06}" srcOrd="1" destOrd="0" parTransId="{F725D6F8-90B6-4FAF-BBA9-70DDB49C0223}" sibTransId="{ABDC0ACD-3622-4468-AA20-F1FD154091F8}"/>
    <dgm:cxn modelId="{C9ACF068-21F8-483B-BC75-4420AB2EC9B8}" type="presOf" srcId="{3BD868A1-3B0F-436D-9BB2-AADDC07AF587}" destId="{6F64117F-4627-4A89-8ACD-E28C8ED18C3D}" srcOrd="0" destOrd="0" presId="urn:microsoft.com/office/officeart/2005/8/layout/vList2"/>
    <dgm:cxn modelId="{C165CB41-DACF-4235-8EB1-C28AE5931EBF}" type="presParOf" srcId="{EB72CFE9-0B63-408C-B993-ABE0F908502F}" destId="{5FD0D862-DCC6-4404-8602-EDA44FB633A0}" srcOrd="0" destOrd="0" presId="urn:microsoft.com/office/officeart/2005/8/layout/vList2"/>
    <dgm:cxn modelId="{B976F34A-394F-432B-BEF4-73C62871BB7A}" type="presParOf" srcId="{EB72CFE9-0B63-408C-B993-ABE0F908502F}" destId="{797BF4D5-3D35-401A-A547-DFC32C0FF913}" srcOrd="1" destOrd="0" presId="urn:microsoft.com/office/officeart/2005/8/layout/vList2"/>
    <dgm:cxn modelId="{55323CA2-042F-4164-8504-80963AD24011}" type="presParOf" srcId="{EB72CFE9-0B63-408C-B993-ABE0F908502F}" destId="{C6135F2A-F2BD-41DE-B60B-DF8514E3B6AF}" srcOrd="2" destOrd="0" presId="urn:microsoft.com/office/officeart/2005/8/layout/vList2"/>
    <dgm:cxn modelId="{AE304C75-96E3-4E7E-9663-95344D3E0281}" type="presParOf" srcId="{EB72CFE9-0B63-408C-B993-ABE0F908502F}" destId="{377A7035-C311-432C-BCAB-71A558AA19FB}" srcOrd="3" destOrd="0" presId="urn:microsoft.com/office/officeart/2005/8/layout/vList2"/>
    <dgm:cxn modelId="{0F3EB401-47B0-4EB0-9566-480EE304FC88}" type="presParOf" srcId="{EB72CFE9-0B63-408C-B993-ABE0F908502F}" destId="{FFE79DAB-5BCA-4853-AE03-63CCC6D7E4B6}" srcOrd="4" destOrd="0" presId="urn:microsoft.com/office/officeart/2005/8/layout/vList2"/>
    <dgm:cxn modelId="{30E6379D-7BA3-47F6-93B6-982F7DCB958D}" type="presParOf" srcId="{EB72CFE9-0B63-408C-B993-ABE0F908502F}" destId="{3A4FCEF0-E091-4783-B040-7DE74DA84F11}" srcOrd="5" destOrd="0" presId="urn:microsoft.com/office/officeart/2005/8/layout/vList2"/>
    <dgm:cxn modelId="{6327B0BF-55E9-4DAA-9342-6489F1A93532}" type="presParOf" srcId="{EB72CFE9-0B63-408C-B993-ABE0F908502F}" destId="{6F64117F-4627-4A89-8ACD-E28C8ED18C3D}" srcOrd="6" destOrd="0" presId="urn:microsoft.com/office/officeart/2005/8/layout/vList2"/>
    <dgm:cxn modelId="{D075BCA8-BFC8-402C-8B05-AB3F469D850D}" type="presParOf" srcId="{EB72CFE9-0B63-408C-B993-ABE0F908502F}" destId="{04F4EA73-560F-47CF-B3CA-1C19027690F7}" srcOrd="7" destOrd="0" presId="urn:microsoft.com/office/officeart/2005/8/layout/vList2"/>
    <dgm:cxn modelId="{E767F81B-FF05-4E27-9C51-81F653AB0AA2}" type="presParOf" srcId="{EB72CFE9-0B63-408C-B993-ABE0F908502F}" destId="{1B7A8E96-5258-41D9-8625-82289B0A61F4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84FEA0C-5B38-4B03-8C1D-8E0D1985AF84}" type="doc">
      <dgm:prSet loTypeId="urn:microsoft.com/office/officeart/2018/5/layout/IconCircleLabel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BC583AB-6AD5-437D-9CED-A2973AAFD685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ru-RU" b="1"/>
            <a:t>Работа с многоотраслевой таблицей анализа</a:t>
          </a:r>
          <a:r>
            <a:rPr lang="ru-RU"/>
            <a:t>. Таблица структурирует исследуемую информацию по секторам экономики (например, сельское хозяйство, ремесло, торговля, финансы) и позволяет вычленить ключевые меры, проблемы и результаты в рамках конкретной отрасли.</a:t>
          </a:r>
          <a:endParaRPr lang="en-US"/>
        </a:p>
      </dgm:t>
    </dgm:pt>
    <dgm:pt modelId="{5E725A82-FB23-446B-9A06-E364DE30CAA1}" type="parTrans" cxnId="{7D3E344F-E8D9-4C5B-8D8F-861126B5E6B3}">
      <dgm:prSet/>
      <dgm:spPr/>
      <dgm:t>
        <a:bodyPr/>
        <a:lstStyle/>
        <a:p>
          <a:endParaRPr lang="en-US"/>
        </a:p>
      </dgm:t>
    </dgm:pt>
    <dgm:pt modelId="{B736FF63-2407-4CAE-87D1-A542E89AF24D}" type="sibTrans" cxnId="{7D3E344F-E8D9-4C5B-8D8F-861126B5E6B3}">
      <dgm:prSet/>
      <dgm:spPr/>
      <dgm:t>
        <a:bodyPr/>
        <a:lstStyle/>
        <a:p>
          <a:endParaRPr lang="en-US"/>
        </a:p>
      </dgm:t>
    </dgm:pt>
    <dgm:pt modelId="{AD1C4086-5CF5-484C-9D55-040C7567F1EB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ru-RU" b="1"/>
            <a:t>Работа с источниками</a:t>
          </a:r>
          <a:r>
            <a:rPr lang="ru-RU"/>
            <a:t>. Используются аутентичные исторические документы — указы, донесения, воспоминания современников, фрагменты речей, экономические отчёты и др. Это позволяет ученикам соотнести теоретические знания с реальными текстами эпохи.</a:t>
          </a:r>
          <a:endParaRPr lang="en-US"/>
        </a:p>
      </dgm:t>
    </dgm:pt>
    <dgm:pt modelId="{B34A365C-A6FD-4DCC-8162-9C06991DAF02}" type="parTrans" cxnId="{2FC5F4D6-B245-43F9-B15B-0DA297CCE80F}">
      <dgm:prSet/>
      <dgm:spPr/>
      <dgm:t>
        <a:bodyPr/>
        <a:lstStyle/>
        <a:p>
          <a:endParaRPr lang="en-US"/>
        </a:p>
      </dgm:t>
    </dgm:pt>
    <dgm:pt modelId="{B0E64B6C-4C58-4F69-95B3-FBD5AA3CD35E}" type="sibTrans" cxnId="{2FC5F4D6-B245-43F9-B15B-0DA297CCE80F}">
      <dgm:prSet/>
      <dgm:spPr/>
      <dgm:t>
        <a:bodyPr/>
        <a:lstStyle/>
        <a:p>
          <a:endParaRPr lang="en-US"/>
        </a:p>
      </dgm:t>
    </dgm:pt>
    <dgm:pt modelId="{0257855B-DFD6-435D-A55E-B8F4A35C457C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ru-RU" b="1"/>
            <a:t>Формирование экспертного заключения</a:t>
          </a:r>
          <a:r>
            <a:rPr lang="ru-RU"/>
            <a:t>. Ученики формируют индивидуальное или парное экспертное мнение на основе анализа таблицы и источников. Оцениваются эффективность и целесообразность предпринимаемых мер, выявляются параллели с другими эпохами.</a:t>
          </a:r>
          <a:endParaRPr lang="en-US"/>
        </a:p>
      </dgm:t>
    </dgm:pt>
    <dgm:pt modelId="{062CDF27-A7FC-4B6E-82F8-1F8598363A51}" type="parTrans" cxnId="{8677816D-4248-49BB-9ED1-64453DBBB322}">
      <dgm:prSet/>
      <dgm:spPr/>
      <dgm:t>
        <a:bodyPr/>
        <a:lstStyle/>
        <a:p>
          <a:endParaRPr lang="en-US"/>
        </a:p>
      </dgm:t>
    </dgm:pt>
    <dgm:pt modelId="{8B4FAB4A-1E84-409C-B166-D376956D552E}" type="sibTrans" cxnId="{8677816D-4248-49BB-9ED1-64453DBBB322}">
      <dgm:prSet/>
      <dgm:spPr/>
      <dgm:t>
        <a:bodyPr/>
        <a:lstStyle/>
        <a:p>
          <a:endParaRPr lang="en-US"/>
        </a:p>
      </dgm:t>
    </dgm:pt>
    <dgm:pt modelId="{4097BDEF-0459-4A44-BDBA-653153BF0ED4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ru-RU" b="1"/>
            <a:t>Ролевая презентация</a:t>
          </a:r>
          <a:r>
            <a:rPr lang="ru-RU"/>
            <a:t>. Каждый ученик выступает в роли советника или эксперта перед воображаемой инстанцией (например, царём, председателем комиссии, правительством), озвучивая аналитическую справку в формате публичного выступления.</a:t>
          </a:r>
          <a:endParaRPr lang="en-US"/>
        </a:p>
      </dgm:t>
    </dgm:pt>
    <dgm:pt modelId="{891B8400-6D78-44D8-9246-EF940C5A3040}" type="parTrans" cxnId="{A0CDB260-966A-4B1F-BE16-898CA78F7388}">
      <dgm:prSet/>
      <dgm:spPr/>
      <dgm:t>
        <a:bodyPr/>
        <a:lstStyle/>
        <a:p>
          <a:endParaRPr lang="en-US"/>
        </a:p>
      </dgm:t>
    </dgm:pt>
    <dgm:pt modelId="{659C485B-D22A-456A-B030-3B209B2FD52A}" type="sibTrans" cxnId="{A0CDB260-966A-4B1F-BE16-898CA78F7388}">
      <dgm:prSet/>
      <dgm:spPr/>
      <dgm:t>
        <a:bodyPr/>
        <a:lstStyle/>
        <a:p>
          <a:endParaRPr lang="en-US"/>
        </a:p>
      </dgm:t>
    </dgm:pt>
    <dgm:pt modelId="{121D1A6B-45D3-49B1-823E-A4DF5922AEC5}" type="pres">
      <dgm:prSet presAssocID="{384FEA0C-5B38-4B03-8C1D-8E0D1985AF84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E03D52D-55BE-42EC-9282-A852347BE781}" type="pres">
      <dgm:prSet presAssocID="{BBC583AB-6AD5-437D-9CED-A2973AAFD685}" presName="compNode" presStyleCnt="0"/>
      <dgm:spPr/>
    </dgm:pt>
    <dgm:pt modelId="{6F4E5803-5695-40F5-A223-37517221D058}" type="pres">
      <dgm:prSet presAssocID="{BBC583AB-6AD5-437D-9CED-A2973AAFD685}" presName="iconBgRect" presStyleLbl="bgShp" presStyleIdx="0" presStyleCnt="4"/>
      <dgm:spPr/>
    </dgm:pt>
    <dgm:pt modelId="{DA06059B-CEAB-4182-8F8A-D94087ADF7DE}" type="pres">
      <dgm:prSet presAssocID="{BBC583AB-6AD5-437D-9CED-A2973AAFD685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ru-RU"/>
        </a:p>
      </dgm:t>
      <dgm:extLst>
        <a:ext uri="{E40237B7-FDA0-4F09-8148-C483321AD2D9}">
          <dgm14:cNvPr xmlns:dgm14="http://schemas.microsoft.com/office/drawing/2010/diagram" id="0" name="" descr="Шеф-повар"/>
        </a:ext>
      </dgm:extLst>
    </dgm:pt>
    <dgm:pt modelId="{FD4335A1-38EA-4194-82AB-5083EFB9EF69}" type="pres">
      <dgm:prSet presAssocID="{BBC583AB-6AD5-437D-9CED-A2973AAFD685}" presName="spaceRect" presStyleCnt="0"/>
      <dgm:spPr/>
    </dgm:pt>
    <dgm:pt modelId="{525263ED-0AAC-4A74-83EB-BCA6334A14A0}" type="pres">
      <dgm:prSet presAssocID="{BBC583AB-6AD5-437D-9CED-A2973AAFD685}" presName="textRect" presStyleLbl="revTx" presStyleIdx="0" presStyleCnt="4">
        <dgm:presLayoutVars>
          <dgm:chMax val="1"/>
          <dgm:chPref val="1"/>
        </dgm:presLayoutVars>
      </dgm:prSet>
      <dgm:spPr/>
      <dgm:t>
        <a:bodyPr/>
        <a:lstStyle/>
        <a:p>
          <a:endParaRPr lang="ru-RU"/>
        </a:p>
      </dgm:t>
    </dgm:pt>
    <dgm:pt modelId="{E70DB7FA-1B33-48B9-8ADA-57D30D92D99C}" type="pres">
      <dgm:prSet presAssocID="{B736FF63-2407-4CAE-87D1-A542E89AF24D}" presName="sibTrans" presStyleCnt="0"/>
      <dgm:spPr/>
    </dgm:pt>
    <dgm:pt modelId="{F9587C0E-0888-48FB-9975-7B508BDE7481}" type="pres">
      <dgm:prSet presAssocID="{AD1C4086-5CF5-484C-9D55-040C7567F1EB}" presName="compNode" presStyleCnt="0"/>
      <dgm:spPr/>
    </dgm:pt>
    <dgm:pt modelId="{CE945C7B-AF02-49D1-88D3-5D8A28B4494F}" type="pres">
      <dgm:prSet presAssocID="{AD1C4086-5CF5-484C-9D55-040C7567F1EB}" presName="iconBgRect" presStyleLbl="bgShp" presStyleIdx="1" presStyleCnt="4"/>
      <dgm:spPr/>
    </dgm:pt>
    <dgm:pt modelId="{C0D7F1AE-4AF9-4CA8-B5A0-8C9AD544532E}" type="pres">
      <dgm:prSet presAssocID="{AD1C4086-5CF5-484C-9D55-040C7567F1EB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ru-RU"/>
        </a:p>
      </dgm:t>
      <dgm:extLst>
        <a:ext uri="{E40237B7-FDA0-4F09-8148-C483321AD2D9}">
          <dgm14:cNvPr xmlns:dgm14="http://schemas.microsoft.com/office/drawing/2010/diagram" id="0" name="" descr="Судья"/>
        </a:ext>
      </dgm:extLst>
    </dgm:pt>
    <dgm:pt modelId="{8CD3696F-AC1D-4E35-A667-95B8F969EE42}" type="pres">
      <dgm:prSet presAssocID="{AD1C4086-5CF5-484C-9D55-040C7567F1EB}" presName="spaceRect" presStyleCnt="0"/>
      <dgm:spPr/>
    </dgm:pt>
    <dgm:pt modelId="{5A29A84D-D305-4A2C-8D9C-C4EF14615D24}" type="pres">
      <dgm:prSet presAssocID="{AD1C4086-5CF5-484C-9D55-040C7567F1EB}" presName="textRect" presStyleLbl="revTx" presStyleIdx="1" presStyleCnt="4">
        <dgm:presLayoutVars>
          <dgm:chMax val="1"/>
          <dgm:chPref val="1"/>
        </dgm:presLayoutVars>
      </dgm:prSet>
      <dgm:spPr/>
      <dgm:t>
        <a:bodyPr/>
        <a:lstStyle/>
        <a:p>
          <a:endParaRPr lang="ru-RU"/>
        </a:p>
      </dgm:t>
    </dgm:pt>
    <dgm:pt modelId="{28A56D50-A41E-4EF6-8404-F02CBC0D4CCC}" type="pres">
      <dgm:prSet presAssocID="{B0E64B6C-4C58-4F69-95B3-FBD5AA3CD35E}" presName="sibTrans" presStyleCnt="0"/>
      <dgm:spPr/>
    </dgm:pt>
    <dgm:pt modelId="{93EDAB7F-4E62-483A-BD38-0EB885B4F21F}" type="pres">
      <dgm:prSet presAssocID="{0257855B-DFD6-435D-A55E-B8F4A35C457C}" presName="compNode" presStyleCnt="0"/>
      <dgm:spPr/>
    </dgm:pt>
    <dgm:pt modelId="{DFB05EA3-E41C-40BC-995F-474718FB391A}" type="pres">
      <dgm:prSet presAssocID="{0257855B-DFD6-435D-A55E-B8F4A35C457C}" presName="iconBgRect" presStyleLbl="bgShp" presStyleIdx="2" presStyleCnt="4"/>
      <dgm:spPr/>
    </dgm:pt>
    <dgm:pt modelId="{714C02A3-5119-4982-BF10-5393981735F4}" type="pres">
      <dgm:prSet presAssocID="{0257855B-DFD6-435D-A55E-B8F4A35C457C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ru-RU"/>
        </a:p>
      </dgm:t>
      <dgm:extLst>
        <a:ext uri="{E40237B7-FDA0-4F09-8148-C483321AD2D9}">
          <dgm14:cNvPr xmlns:dgm14="http://schemas.microsoft.com/office/drawing/2010/diagram" id="0" name="" descr="Пользователи"/>
        </a:ext>
      </dgm:extLst>
    </dgm:pt>
    <dgm:pt modelId="{3E0FA68A-41D6-4681-AAF1-C08384508F19}" type="pres">
      <dgm:prSet presAssocID="{0257855B-DFD6-435D-A55E-B8F4A35C457C}" presName="spaceRect" presStyleCnt="0"/>
      <dgm:spPr/>
    </dgm:pt>
    <dgm:pt modelId="{6354747F-1D36-49C2-B21E-141BA82681B5}" type="pres">
      <dgm:prSet presAssocID="{0257855B-DFD6-435D-A55E-B8F4A35C457C}" presName="textRect" presStyleLbl="revTx" presStyleIdx="2" presStyleCnt="4">
        <dgm:presLayoutVars>
          <dgm:chMax val="1"/>
          <dgm:chPref val="1"/>
        </dgm:presLayoutVars>
      </dgm:prSet>
      <dgm:spPr/>
      <dgm:t>
        <a:bodyPr/>
        <a:lstStyle/>
        <a:p>
          <a:endParaRPr lang="ru-RU"/>
        </a:p>
      </dgm:t>
    </dgm:pt>
    <dgm:pt modelId="{E3A360BA-B4C0-4135-9E17-9A3C6FDA43F4}" type="pres">
      <dgm:prSet presAssocID="{8B4FAB4A-1E84-409C-B166-D376956D552E}" presName="sibTrans" presStyleCnt="0"/>
      <dgm:spPr/>
    </dgm:pt>
    <dgm:pt modelId="{17EC4A87-A53D-4BB2-BE44-A00B975082E7}" type="pres">
      <dgm:prSet presAssocID="{4097BDEF-0459-4A44-BDBA-653153BF0ED4}" presName="compNode" presStyleCnt="0"/>
      <dgm:spPr/>
    </dgm:pt>
    <dgm:pt modelId="{477BA775-95CE-429C-B539-F98B1991BE21}" type="pres">
      <dgm:prSet presAssocID="{4097BDEF-0459-4A44-BDBA-653153BF0ED4}" presName="iconBgRect" presStyleLbl="bgShp" presStyleIdx="3" presStyleCnt="4"/>
      <dgm:spPr/>
    </dgm:pt>
    <dgm:pt modelId="{5044C521-04F9-4200-BF32-17B7E96FB754}" type="pres">
      <dgm:prSet presAssocID="{4097BDEF-0459-4A44-BDBA-653153BF0ED4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ru-RU"/>
        </a:p>
      </dgm:t>
      <dgm:extLst>
        <a:ext uri="{E40237B7-FDA0-4F09-8148-C483321AD2D9}">
          <dgm14:cNvPr xmlns:dgm14="http://schemas.microsoft.com/office/drawing/2010/diagram" id="0" name="" descr="Капитан"/>
        </a:ext>
      </dgm:extLst>
    </dgm:pt>
    <dgm:pt modelId="{A46A12B1-3E17-4174-8278-143B44509DA4}" type="pres">
      <dgm:prSet presAssocID="{4097BDEF-0459-4A44-BDBA-653153BF0ED4}" presName="spaceRect" presStyleCnt="0"/>
      <dgm:spPr/>
    </dgm:pt>
    <dgm:pt modelId="{BFCF00F5-9BD0-4672-AEAE-262C5CFC0A50}" type="pres">
      <dgm:prSet presAssocID="{4097BDEF-0459-4A44-BDBA-653153BF0ED4}" presName="textRect" presStyleLbl="revTx" presStyleIdx="3" presStyleCnt="4">
        <dgm:presLayoutVars>
          <dgm:chMax val="1"/>
          <dgm:chPref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FC5F4D6-B245-43F9-B15B-0DA297CCE80F}" srcId="{384FEA0C-5B38-4B03-8C1D-8E0D1985AF84}" destId="{AD1C4086-5CF5-484C-9D55-040C7567F1EB}" srcOrd="1" destOrd="0" parTransId="{B34A365C-A6FD-4DCC-8162-9C06991DAF02}" sibTransId="{B0E64B6C-4C58-4F69-95B3-FBD5AA3CD35E}"/>
    <dgm:cxn modelId="{A0CDB260-966A-4B1F-BE16-898CA78F7388}" srcId="{384FEA0C-5B38-4B03-8C1D-8E0D1985AF84}" destId="{4097BDEF-0459-4A44-BDBA-653153BF0ED4}" srcOrd="3" destOrd="0" parTransId="{891B8400-6D78-44D8-9246-EF940C5A3040}" sibTransId="{659C485B-D22A-456A-B030-3B209B2FD52A}"/>
    <dgm:cxn modelId="{A6F242FC-F70F-4F23-AE1F-553053A0F23D}" type="presOf" srcId="{0257855B-DFD6-435D-A55E-B8F4A35C457C}" destId="{6354747F-1D36-49C2-B21E-141BA82681B5}" srcOrd="0" destOrd="0" presId="urn:microsoft.com/office/officeart/2018/5/layout/IconCircleLabelList"/>
    <dgm:cxn modelId="{E04E58AA-42CF-4C09-9F3C-268168F33A0F}" type="presOf" srcId="{BBC583AB-6AD5-437D-9CED-A2973AAFD685}" destId="{525263ED-0AAC-4A74-83EB-BCA6334A14A0}" srcOrd="0" destOrd="0" presId="urn:microsoft.com/office/officeart/2018/5/layout/IconCircleLabelList"/>
    <dgm:cxn modelId="{12523574-B0B8-44A1-A2EA-3868D47ECF89}" type="presOf" srcId="{384FEA0C-5B38-4B03-8C1D-8E0D1985AF84}" destId="{121D1A6B-45D3-49B1-823E-A4DF5922AEC5}" srcOrd="0" destOrd="0" presId="urn:microsoft.com/office/officeart/2018/5/layout/IconCircleLabelList"/>
    <dgm:cxn modelId="{A5C10BA2-FD07-4B6E-8E51-AA267D44546D}" type="presOf" srcId="{4097BDEF-0459-4A44-BDBA-653153BF0ED4}" destId="{BFCF00F5-9BD0-4672-AEAE-262C5CFC0A50}" srcOrd="0" destOrd="0" presId="urn:microsoft.com/office/officeart/2018/5/layout/IconCircleLabelList"/>
    <dgm:cxn modelId="{8677816D-4248-49BB-9ED1-64453DBBB322}" srcId="{384FEA0C-5B38-4B03-8C1D-8E0D1985AF84}" destId="{0257855B-DFD6-435D-A55E-B8F4A35C457C}" srcOrd="2" destOrd="0" parTransId="{062CDF27-A7FC-4B6E-82F8-1F8598363A51}" sibTransId="{8B4FAB4A-1E84-409C-B166-D376956D552E}"/>
    <dgm:cxn modelId="{39266ACE-C94F-4968-A097-BEEB9082C725}" type="presOf" srcId="{AD1C4086-5CF5-484C-9D55-040C7567F1EB}" destId="{5A29A84D-D305-4A2C-8D9C-C4EF14615D24}" srcOrd="0" destOrd="0" presId="urn:microsoft.com/office/officeart/2018/5/layout/IconCircleLabelList"/>
    <dgm:cxn modelId="{7D3E344F-E8D9-4C5B-8D8F-861126B5E6B3}" srcId="{384FEA0C-5B38-4B03-8C1D-8E0D1985AF84}" destId="{BBC583AB-6AD5-437D-9CED-A2973AAFD685}" srcOrd="0" destOrd="0" parTransId="{5E725A82-FB23-446B-9A06-E364DE30CAA1}" sibTransId="{B736FF63-2407-4CAE-87D1-A542E89AF24D}"/>
    <dgm:cxn modelId="{BA4EAEDB-906E-42E3-AF68-A4022A2E6C6D}" type="presParOf" srcId="{121D1A6B-45D3-49B1-823E-A4DF5922AEC5}" destId="{5E03D52D-55BE-42EC-9282-A852347BE781}" srcOrd="0" destOrd="0" presId="urn:microsoft.com/office/officeart/2018/5/layout/IconCircleLabelList"/>
    <dgm:cxn modelId="{4D3847D4-EA98-4920-86CD-FBF066B88496}" type="presParOf" srcId="{5E03D52D-55BE-42EC-9282-A852347BE781}" destId="{6F4E5803-5695-40F5-A223-37517221D058}" srcOrd="0" destOrd="0" presId="urn:microsoft.com/office/officeart/2018/5/layout/IconCircleLabelList"/>
    <dgm:cxn modelId="{6B048146-8A07-4BD0-B964-FE0DBA7C448D}" type="presParOf" srcId="{5E03D52D-55BE-42EC-9282-A852347BE781}" destId="{DA06059B-CEAB-4182-8F8A-D94087ADF7DE}" srcOrd="1" destOrd="0" presId="urn:microsoft.com/office/officeart/2018/5/layout/IconCircleLabelList"/>
    <dgm:cxn modelId="{45ABFA76-F08C-4238-8F0D-C7559A1F92ED}" type="presParOf" srcId="{5E03D52D-55BE-42EC-9282-A852347BE781}" destId="{FD4335A1-38EA-4194-82AB-5083EFB9EF69}" srcOrd="2" destOrd="0" presId="urn:microsoft.com/office/officeart/2018/5/layout/IconCircleLabelList"/>
    <dgm:cxn modelId="{171FDE47-0927-410F-83D6-52D85DE3D6F6}" type="presParOf" srcId="{5E03D52D-55BE-42EC-9282-A852347BE781}" destId="{525263ED-0AAC-4A74-83EB-BCA6334A14A0}" srcOrd="3" destOrd="0" presId="urn:microsoft.com/office/officeart/2018/5/layout/IconCircleLabelList"/>
    <dgm:cxn modelId="{6857E495-5E7E-448C-86E3-C8A21C7563B8}" type="presParOf" srcId="{121D1A6B-45D3-49B1-823E-A4DF5922AEC5}" destId="{E70DB7FA-1B33-48B9-8ADA-57D30D92D99C}" srcOrd="1" destOrd="0" presId="urn:microsoft.com/office/officeart/2018/5/layout/IconCircleLabelList"/>
    <dgm:cxn modelId="{0FC9E7CB-785A-4E06-9483-B58EBF1117AA}" type="presParOf" srcId="{121D1A6B-45D3-49B1-823E-A4DF5922AEC5}" destId="{F9587C0E-0888-48FB-9975-7B508BDE7481}" srcOrd="2" destOrd="0" presId="urn:microsoft.com/office/officeart/2018/5/layout/IconCircleLabelList"/>
    <dgm:cxn modelId="{A4CEB151-954F-4E1C-97D9-21ACBB6D511D}" type="presParOf" srcId="{F9587C0E-0888-48FB-9975-7B508BDE7481}" destId="{CE945C7B-AF02-49D1-88D3-5D8A28B4494F}" srcOrd="0" destOrd="0" presId="urn:microsoft.com/office/officeart/2018/5/layout/IconCircleLabelList"/>
    <dgm:cxn modelId="{9961B8D7-D8FF-4D4A-85D1-AA4DA759CACB}" type="presParOf" srcId="{F9587C0E-0888-48FB-9975-7B508BDE7481}" destId="{C0D7F1AE-4AF9-4CA8-B5A0-8C9AD544532E}" srcOrd="1" destOrd="0" presId="urn:microsoft.com/office/officeart/2018/5/layout/IconCircleLabelList"/>
    <dgm:cxn modelId="{69B69D2D-38A8-4CE8-84E3-B3A794602058}" type="presParOf" srcId="{F9587C0E-0888-48FB-9975-7B508BDE7481}" destId="{8CD3696F-AC1D-4E35-A667-95B8F969EE42}" srcOrd="2" destOrd="0" presId="urn:microsoft.com/office/officeart/2018/5/layout/IconCircleLabelList"/>
    <dgm:cxn modelId="{9370B8AC-C2B7-4A22-B434-BB9C91BF495C}" type="presParOf" srcId="{F9587C0E-0888-48FB-9975-7B508BDE7481}" destId="{5A29A84D-D305-4A2C-8D9C-C4EF14615D24}" srcOrd="3" destOrd="0" presId="urn:microsoft.com/office/officeart/2018/5/layout/IconCircleLabelList"/>
    <dgm:cxn modelId="{96BE89F7-07F8-4253-AE7B-6F061B449CB4}" type="presParOf" srcId="{121D1A6B-45D3-49B1-823E-A4DF5922AEC5}" destId="{28A56D50-A41E-4EF6-8404-F02CBC0D4CCC}" srcOrd="3" destOrd="0" presId="urn:microsoft.com/office/officeart/2018/5/layout/IconCircleLabelList"/>
    <dgm:cxn modelId="{8304D438-3BA8-4F6E-8126-6123CA9FBDC0}" type="presParOf" srcId="{121D1A6B-45D3-49B1-823E-A4DF5922AEC5}" destId="{93EDAB7F-4E62-483A-BD38-0EB885B4F21F}" srcOrd="4" destOrd="0" presId="urn:microsoft.com/office/officeart/2018/5/layout/IconCircleLabelList"/>
    <dgm:cxn modelId="{C4BF4E35-B499-4B9E-8D5A-64884227FD2F}" type="presParOf" srcId="{93EDAB7F-4E62-483A-BD38-0EB885B4F21F}" destId="{DFB05EA3-E41C-40BC-995F-474718FB391A}" srcOrd="0" destOrd="0" presId="urn:microsoft.com/office/officeart/2018/5/layout/IconCircleLabelList"/>
    <dgm:cxn modelId="{A173CFDD-E03C-427D-9A9D-5FDCB2997ED2}" type="presParOf" srcId="{93EDAB7F-4E62-483A-BD38-0EB885B4F21F}" destId="{714C02A3-5119-4982-BF10-5393981735F4}" srcOrd="1" destOrd="0" presId="urn:microsoft.com/office/officeart/2018/5/layout/IconCircleLabelList"/>
    <dgm:cxn modelId="{4CB0BC44-C337-4F77-9213-094569CEBD0C}" type="presParOf" srcId="{93EDAB7F-4E62-483A-BD38-0EB885B4F21F}" destId="{3E0FA68A-41D6-4681-AAF1-C08384508F19}" srcOrd="2" destOrd="0" presId="urn:microsoft.com/office/officeart/2018/5/layout/IconCircleLabelList"/>
    <dgm:cxn modelId="{24C0CE99-9A68-4D36-94DB-AF243D6E00F2}" type="presParOf" srcId="{93EDAB7F-4E62-483A-BD38-0EB885B4F21F}" destId="{6354747F-1D36-49C2-B21E-141BA82681B5}" srcOrd="3" destOrd="0" presId="urn:microsoft.com/office/officeart/2018/5/layout/IconCircleLabelList"/>
    <dgm:cxn modelId="{2ACF0EBA-E7E9-464C-A905-FDA92D02F4F0}" type="presParOf" srcId="{121D1A6B-45D3-49B1-823E-A4DF5922AEC5}" destId="{E3A360BA-B4C0-4135-9E17-9A3C6FDA43F4}" srcOrd="5" destOrd="0" presId="urn:microsoft.com/office/officeart/2018/5/layout/IconCircleLabelList"/>
    <dgm:cxn modelId="{84FBB86B-3F83-49FF-AF2E-BCC760E5B41D}" type="presParOf" srcId="{121D1A6B-45D3-49B1-823E-A4DF5922AEC5}" destId="{17EC4A87-A53D-4BB2-BE44-A00B975082E7}" srcOrd="6" destOrd="0" presId="urn:microsoft.com/office/officeart/2018/5/layout/IconCircleLabelList"/>
    <dgm:cxn modelId="{B225FB5F-18AC-4584-A641-35A17AB6A5E5}" type="presParOf" srcId="{17EC4A87-A53D-4BB2-BE44-A00B975082E7}" destId="{477BA775-95CE-429C-B539-F98B1991BE21}" srcOrd="0" destOrd="0" presId="urn:microsoft.com/office/officeart/2018/5/layout/IconCircleLabelList"/>
    <dgm:cxn modelId="{2D543FFF-44BC-46E9-8600-5E060048AF8B}" type="presParOf" srcId="{17EC4A87-A53D-4BB2-BE44-A00B975082E7}" destId="{5044C521-04F9-4200-BF32-17B7E96FB754}" srcOrd="1" destOrd="0" presId="urn:microsoft.com/office/officeart/2018/5/layout/IconCircleLabelList"/>
    <dgm:cxn modelId="{D3671B6A-BBFD-410C-9248-DFD57E5B7BC6}" type="presParOf" srcId="{17EC4A87-A53D-4BB2-BE44-A00B975082E7}" destId="{A46A12B1-3E17-4174-8278-143B44509DA4}" srcOrd="2" destOrd="0" presId="urn:microsoft.com/office/officeart/2018/5/layout/IconCircleLabelList"/>
    <dgm:cxn modelId="{23C40843-855A-4E6C-B811-B9949F9F81A0}" type="presParOf" srcId="{17EC4A87-A53D-4BB2-BE44-A00B975082E7}" destId="{BFCF00F5-9BD0-4672-AEAE-262C5CFC0A50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D0D862-DCC6-4404-8602-EDA44FB633A0}">
      <dsp:nvSpPr>
        <dsp:cNvPr id="0" name=""/>
        <dsp:cNvSpPr/>
      </dsp:nvSpPr>
      <dsp:spPr>
        <a:xfrm>
          <a:off x="0" y="600645"/>
          <a:ext cx="6949440" cy="89172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/>
            <a:t>Метод "</a:t>
          </a:r>
          <a:r>
            <a:rPr lang="ru-RU" sz="1100" b="1" kern="1200"/>
            <a:t>Исторической экспертной симуляции</a:t>
          </a:r>
          <a:r>
            <a:rPr lang="ru-RU" sz="1100" kern="1200"/>
            <a:t>" представляет собой синтез нескольких методологических оснований:</a:t>
          </a:r>
          <a:endParaRPr lang="en-US" sz="1100" kern="1200"/>
        </a:p>
      </dsp:txBody>
      <dsp:txXfrm>
        <a:off x="43530" y="644175"/>
        <a:ext cx="6862380" cy="804665"/>
      </dsp:txXfrm>
    </dsp:sp>
    <dsp:sp modelId="{C6135F2A-F2BD-41DE-B60B-DF8514E3B6AF}">
      <dsp:nvSpPr>
        <dsp:cNvPr id="0" name=""/>
        <dsp:cNvSpPr/>
      </dsp:nvSpPr>
      <dsp:spPr>
        <a:xfrm>
          <a:off x="0" y="1524050"/>
          <a:ext cx="6949440" cy="891725"/>
        </a:xfrm>
        <a:prstGeom prst="roundRect">
          <a:avLst/>
        </a:prstGeom>
        <a:solidFill>
          <a:schemeClr val="accent2">
            <a:hueOff val="1610903"/>
            <a:satOff val="-4623"/>
            <a:lumOff val="-7402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/>
            <a:t>деятельностного подхода </a:t>
          </a:r>
          <a:r>
            <a:rPr lang="ru-RU" sz="1100" kern="1200"/>
            <a:t>(Л.С. Выготский, П.Я. Гальперин), где ученик выступает не как пассивный потребитель знаний, а как субъект исследовательской деятельности;</a:t>
          </a:r>
          <a:endParaRPr lang="en-US" sz="1100" kern="1200"/>
        </a:p>
      </dsp:txBody>
      <dsp:txXfrm>
        <a:off x="43530" y="1567580"/>
        <a:ext cx="6862380" cy="804665"/>
      </dsp:txXfrm>
    </dsp:sp>
    <dsp:sp modelId="{FFE79DAB-5BCA-4853-AE03-63CCC6D7E4B6}">
      <dsp:nvSpPr>
        <dsp:cNvPr id="0" name=""/>
        <dsp:cNvSpPr/>
      </dsp:nvSpPr>
      <dsp:spPr>
        <a:xfrm>
          <a:off x="0" y="2447455"/>
          <a:ext cx="6949440" cy="891725"/>
        </a:xfrm>
        <a:prstGeom prst="roundRect">
          <a:avLst/>
        </a:prstGeom>
        <a:solidFill>
          <a:schemeClr val="accent2">
            <a:hueOff val="3221807"/>
            <a:satOff val="-9246"/>
            <a:lumOff val="-14805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/>
            <a:t>конструктивистской педагогики </a:t>
          </a:r>
          <a:r>
            <a:rPr lang="ru-RU" sz="1100" kern="1200"/>
            <a:t>(Ж. Пиаже, Л. Брунер), в которой акцент делается на построение знаний самим учащимся;</a:t>
          </a:r>
          <a:endParaRPr lang="en-US" sz="1100" kern="1200"/>
        </a:p>
      </dsp:txBody>
      <dsp:txXfrm>
        <a:off x="43530" y="2490985"/>
        <a:ext cx="6862380" cy="804665"/>
      </dsp:txXfrm>
    </dsp:sp>
    <dsp:sp modelId="{6F64117F-4627-4A89-8ACD-E28C8ED18C3D}">
      <dsp:nvSpPr>
        <dsp:cNvPr id="0" name=""/>
        <dsp:cNvSpPr/>
      </dsp:nvSpPr>
      <dsp:spPr>
        <a:xfrm>
          <a:off x="0" y="3370861"/>
          <a:ext cx="6949440" cy="891725"/>
        </a:xfrm>
        <a:prstGeom prst="roundRect">
          <a:avLst/>
        </a:prstGeom>
        <a:solidFill>
          <a:schemeClr val="accent2">
            <a:hueOff val="4832710"/>
            <a:satOff val="-13870"/>
            <a:lumOff val="-22207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/>
            <a:t>системно-деятельностной парадигмы </a:t>
          </a:r>
          <a:r>
            <a:rPr lang="ru-RU" sz="1100" kern="1200"/>
            <a:t>современного исторического образования, предполагающей реализацию учебной задачи через </a:t>
          </a:r>
          <a:r>
            <a:rPr lang="ru-RU" sz="1100" b="1" kern="1200"/>
            <a:t>практико-ориентированную деятельность</a:t>
          </a:r>
          <a:r>
            <a:rPr lang="ru-RU" sz="1100" kern="1200"/>
            <a:t> учащихся.</a:t>
          </a:r>
          <a:endParaRPr lang="en-US" sz="1100" kern="1200"/>
        </a:p>
      </dsp:txBody>
      <dsp:txXfrm>
        <a:off x="43530" y="3414391"/>
        <a:ext cx="6862380" cy="804665"/>
      </dsp:txXfrm>
    </dsp:sp>
    <dsp:sp modelId="{1B7A8E96-5258-41D9-8625-82289B0A61F4}">
      <dsp:nvSpPr>
        <dsp:cNvPr id="0" name=""/>
        <dsp:cNvSpPr/>
      </dsp:nvSpPr>
      <dsp:spPr>
        <a:xfrm>
          <a:off x="0" y="4294266"/>
          <a:ext cx="6949440" cy="891725"/>
        </a:xfrm>
        <a:prstGeom prst="roundRect">
          <a:avLst/>
        </a:prstGeom>
        <a:solidFill>
          <a:schemeClr val="accent2">
            <a:hueOff val="6443614"/>
            <a:satOff val="-18493"/>
            <a:lumOff val="-2960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/>
            <a:t>Методика заключается в моделировании учеником роли исторического эксперта, анализирующего комплекс исторических источников и дающего аргументированное заключение по поставленной проблеме. Работа организуется по принципу пошагового алгоритма: </a:t>
          </a:r>
          <a:r>
            <a:rPr lang="ru-RU" sz="1100" b="1" kern="1200"/>
            <a:t>погружение в контекст → анализ источников → заполнение аналитической таблицы → формулировка выводов → презентация экспертного заключения.</a:t>
          </a:r>
          <a:endParaRPr lang="en-US" sz="1100" kern="1200"/>
        </a:p>
      </dsp:txBody>
      <dsp:txXfrm>
        <a:off x="43530" y="4337796"/>
        <a:ext cx="6862380" cy="80466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F4E5803-5695-40F5-A223-37517221D058}">
      <dsp:nvSpPr>
        <dsp:cNvPr id="0" name=""/>
        <dsp:cNvSpPr/>
      </dsp:nvSpPr>
      <dsp:spPr>
        <a:xfrm>
          <a:off x="542234" y="515125"/>
          <a:ext cx="1443870" cy="1443870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A06059B-CEAB-4182-8F8A-D94087ADF7DE}">
      <dsp:nvSpPr>
        <dsp:cNvPr id="0" name=""/>
        <dsp:cNvSpPr/>
      </dsp:nvSpPr>
      <dsp:spPr>
        <a:xfrm>
          <a:off x="849944" y="822835"/>
          <a:ext cx="828450" cy="82845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25263ED-0AAC-4A74-83EB-BCA6334A14A0}">
      <dsp:nvSpPr>
        <dsp:cNvPr id="0" name=""/>
        <dsp:cNvSpPr/>
      </dsp:nvSpPr>
      <dsp:spPr>
        <a:xfrm>
          <a:off x="80669" y="2408726"/>
          <a:ext cx="2367001" cy="17433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defRPr cap="all"/>
          </a:pPr>
          <a:r>
            <a:rPr lang="ru-RU" sz="1100" b="1" kern="1200"/>
            <a:t>Работа с многоотраслевой таблицей анализа</a:t>
          </a:r>
          <a:r>
            <a:rPr lang="ru-RU" sz="1100" kern="1200"/>
            <a:t>. Таблица структурирует исследуемую информацию по секторам экономики (например, сельское хозяйство, ремесло, торговля, финансы) и позволяет вычленить ключевые меры, проблемы и результаты в рамках конкретной отрасли.</a:t>
          </a:r>
          <a:endParaRPr lang="en-US" sz="1100" kern="1200"/>
        </a:p>
      </dsp:txBody>
      <dsp:txXfrm>
        <a:off x="80669" y="2408726"/>
        <a:ext cx="2367001" cy="1743398"/>
      </dsp:txXfrm>
    </dsp:sp>
    <dsp:sp modelId="{CE945C7B-AF02-49D1-88D3-5D8A28B4494F}">
      <dsp:nvSpPr>
        <dsp:cNvPr id="0" name=""/>
        <dsp:cNvSpPr/>
      </dsp:nvSpPr>
      <dsp:spPr>
        <a:xfrm>
          <a:off x="3323460" y="515125"/>
          <a:ext cx="1443870" cy="1443870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0D7F1AE-4AF9-4CA8-B5A0-8C9AD544532E}">
      <dsp:nvSpPr>
        <dsp:cNvPr id="0" name=""/>
        <dsp:cNvSpPr/>
      </dsp:nvSpPr>
      <dsp:spPr>
        <a:xfrm>
          <a:off x="3631171" y="822835"/>
          <a:ext cx="828450" cy="82845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A29A84D-D305-4A2C-8D9C-C4EF14615D24}">
      <dsp:nvSpPr>
        <dsp:cNvPr id="0" name=""/>
        <dsp:cNvSpPr/>
      </dsp:nvSpPr>
      <dsp:spPr>
        <a:xfrm>
          <a:off x="2861895" y="2408726"/>
          <a:ext cx="2367001" cy="17433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defRPr cap="all"/>
          </a:pPr>
          <a:r>
            <a:rPr lang="ru-RU" sz="1100" b="1" kern="1200"/>
            <a:t>Работа с источниками</a:t>
          </a:r>
          <a:r>
            <a:rPr lang="ru-RU" sz="1100" kern="1200"/>
            <a:t>. Используются аутентичные исторические документы — указы, донесения, воспоминания современников, фрагменты речей, экономические отчёты и др. Это позволяет ученикам соотнести теоретические знания с реальными текстами эпохи.</a:t>
          </a:r>
          <a:endParaRPr lang="en-US" sz="1100" kern="1200"/>
        </a:p>
      </dsp:txBody>
      <dsp:txXfrm>
        <a:off x="2861895" y="2408726"/>
        <a:ext cx="2367001" cy="1743398"/>
      </dsp:txXfrm>
    </dsp:sp>
    <dsp:sp modelId="{DFB05EA3-E41C-40BC-995F-474718FB391A}">
      <dsp:nvSpPr>
        <dsp:cNvPr id="0" name=""/>
        <dsp:cNvSpPr/>
      </dsp:nvSpPr>
      <dsp:spPr>
        <a:xfrm>
          <a:off x="6104687" y="515125"/>
          <a:ext cx="1443870" cy="1443870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14C02A3-5119-4982-BF10-5393981735F4}">
      <dsp:nvSpPr>
        <dsp:cNvPr id="0" name=""/>
        <dsp:cNvSpPr/>
      </dsp:nvSpPr>
      <dsp:spPr>
        <a:xfrm>
          <a:off x="6412397" y="822835"/>
          <a:ext cx="828450" cy="82845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354747F-1D36-49C2-B21E-141BA82681B5}">
      <dsp:nvSpPr>
        <dsp:cNvPr id="0" name=""/>
        <dsp:cNvSpPr/>
      </dsp:nvSpPr>
      <dsp:spPr>
        <a:xfrm>
          <a:off x="5643122" y="2408726"/>
          <a:ext cx="2367001" cy="17433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defRPr cap="all"/>
          </a:pPr>
          <a:r>
            <a:rPr lang="ru-RU" sz="1100" b="1" kern="1200"/>
            <a:t>Формирование экспертного заключения</a:t>
          </a:r>
          <a:r>
            <a:rPr lang="ru-RU" sz="1100" kern="1200"/>
            <a:t>. Ученики формируют индивидуальное или парное экспертное мнение на основе анализа таблицы и источников. Оцениваются эффективность и целесообразность предпринимаемых мер, выявляются параллели с другими эпохами.</a:t>
          </a:r>
          <a:endParaRPr lang="en-US" sz="1100" kern="1200"/>
        </a:p>
      </dsp:txBody>
      <dsp:txXfrm>
        <a:off x="5643122" y="2408726"/>
        <a:ext cx="2367001" cy="1743398"/>
      </dsp:txXfrm>
    </dsp:sp>
    <dsp:sp modelId="{477BA775-95CE-429C-B539-F98B1991BE21}">
      <dsp:nvSpPr>
        <dsp:cNvPr id="0" name=""/>
        <dsp:cNvSpPr/>
      </dsp:nvSpPr>
      <dsp:spPr>
        <a:xfrm>
          <a:off x="8885913" y="515125"/>
          <a:ext cx="1443870" cy="1443870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044C521-04F9-4200-BF32-17B7E96FB754}">
      <dsp:nvSpPr>
        <dsp:cNvPr id="0" name=""/>
        <dsp:cNvSpPr/>
      </dsp:nvSpPr>
      <dsp:spPr>
        <a:xfrm>
          <a:off x="9193623" y="822835"/>
          <a:ext cx="828450" cy="82845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FCF00F5-9BD0-4672-AEAE-262C5CFC0A50}">
      <dsp:nvSpPr>
        <dsp:cNvPr id="0" name=""/>
        <dsp:cNvSpPr/>
      </dsp:nvSpPr>
      <dsp:spPr>
        <a:xfrm>
          <a:off x="8424348" y="2408726"/>
          <a:ext cx="2367001" cy="17433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defRPr cap="all"/>
          </a:pPr>
          <a:r>
            <a:rPr lang="ru-RU" sz="1100" b="1" kern="1200"/>
            <a:t>Ролевая презентация</a:t>
          </a:r>
          <a:r>
            <a:rPr lang="ru-RU" sz="1100" kern="1200"/>
            <a:t>. Каждый ученик выступает в роли советника или эксперта перед воображаемой инстанцией (например, царём, председателем комиссии, правительством), озвучивая аналитическую справку в формате публичного выступления.</a:t>
          </a:r>
          <a:endParaRPr lang="en-US" sz="1100" kern="1200"/>
        </a:p>
      </dsp:txBody>
      <dsp:txXfrm>
        <a:off x="8424348" y="2408726"/>
        <a:ext cx="2367001" cy="174339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 xmlns="">
        <a:lvl1pPr>
          <a:lnSpc>
            <a:spcPct val="100000"/>
          </a:lnSpc>
          <a:defRPr cap="all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8117AE-A36C-489F-B714-8E3F6601A3E0}" type="datetimeFigureOut">
              <a:rPr lang="ru-RU" smtClean="0"/>
              <a:t>10.06.2025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131868-DBD0-487E-91E7-95046780FE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01064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4C3BCB-4DA4-BF7B-B37E-2F18F0BE37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890A4C6-38B2-C81B-E673-26AF92A104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1BA718B-DBD7-1BA8-BCE0-BA109C0170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4C34B-B2D4-4C9D-A64F-8BF2C17C51DD}" type="datetimeFigureOut">
              <a:rPr lang="ru-RU" smtClean="0"/>
              <a:t>10.06.2025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F069EA6-9E77-FA43-4D38-C2D81D2104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EF46CDA-41A8-3CDF-FDBF-D38EB50915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5E926-3D60-43FC-A7E6-9A081CBB75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14646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4513E7D-3F1A-4413-DF5D-EF9EFBAFAC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7197E25-45F5-FCE2-B36C-FD0E74D567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4F18272-D508-E662-5EC3-9BA373B8BB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4C34B-B2D4-4C9D-A64F-8BF2C17C51DD}" type="datetimeFigureOut">
              <a:rPr lang="ru-RU" smtClean="0"/>
              <a:t>10.06.2025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8EA42D8-E245-7989-EFD6-132024BC17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A9A4FAB-6224-7339-023C-E68B878650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5E926-3D60-43FC-A7E6-9A081CBB75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54504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5D7918-EB7C-6E4D-9926-4493284182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2C5C515-9682-8D4D-8D66-A50EC9A8FF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D04827B-748C-38F6-1351-DFDF09A8FD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4C34B-B2D4-4C9D-A64F-8BF2C17C51DD}" type="datetimeFigureOut">
              <a:rPr lang="ru-RU" smtClean="0"/>
              <a:t>10.06.2025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B0B4762-F7D6-6DFD-73E0-E16B340EE4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AA1CF6C-8DF6-7490-A47E-F6768EFEAA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5E926-3D60-43FC-A7E6-9A081CBB75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79599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A241C5-55E8-52BF-9B4C-2789ED77C6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CA76BD3-B9E6-D29E-3801-CF8809BFB7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3EBB6AF-AAA8-DC0B-0817-AF0DBC8CD7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3ED4231-E33A-7A88-3C01-FF1C4FA8C2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4C34B-B2D4-4C9D-A64F-8BF2C17C51DD}" type="datetimeFigureOut">
              <a:rPr lang="ru-RU" smtClean="0"/>
              <a:t>10.06.2025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B86E8ED-74F0-443D-6F60-5B21728F97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12D7431-1B3F-B500-3B80-81CE22ECA9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5E926-3D60-43FC-A7E6-9A081CBB75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56793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FE9779-F906-D47F-D817-0E61BB732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06F7561-B1AC-B3A8-C8C9-DFDC4C095A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1C9BB3E-CC63-9A2E-9208-F4D7515CA9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834059D-139A-895D-783F-8364E633F3E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77BE1E85-F767-7C12-1933-053C03782E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0CB45F8B-D5E3-C2A0-0AE2-B5E89CBEFB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4C34B-B2D4-4C9D-A64F-8BF2C17C51DD}" type="datetimeFigureOut">
              <a:rPr lang="ru-RU" smtClean="0"/>
              <a:t>10.06.2025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22A219FD-9E07-4D7C-F4A6-7B0BA3FB82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8D2CAA70-327C-E52C-31F9-5619BA7276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5E926-3D60-43FC-A7E6-9A081CBB75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56215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721D7C-A94B-CC28-B635-DBA6B4A926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8663E5F-81DD-4A43-7F68-DAF61449B4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4C34B-B2D4-4C9D-A64F-8BF2C17C51DD}" type="datetimeFigureOut">
              <a:rPr lang="ru-RU" smtClean="0"/>
              <a:t>10.06.2025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DD910A6-D70E-3006-2298-1136A691B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97113AEC-77A7-C3CE-C688-5BDFF829DE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5E926-3D60-43FC-A7E6-9A081CBB75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48876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87F835F5-9DA2-04F7-90C9-32B4B1FBD9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4C34B-B2D4-4C9D-A64F-8BF2C17C51DD}" type="datetimeFigureOut">
              <a:rPr lang="ru-RU" smtClean="0"/>
              <a:t>10.06.2025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2409D6D2-CB4C-511C-C9BF-069BAFFD5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26582E2-7D2C-C080-9D58-E2F229E731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5E926-3D60-43FC-A7E6-9A081CBB75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6594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897CEF-89E3-B967-43D1-C980660506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5EAC81D-AF24-C867-43D3-CA87576D60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BFA8C52-C484-0930-7C2E-A8DCBFABED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B2E4958-8B23-91C8-1AFA-954A4FB6FB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4C34B-B2D4-4C9D-A64F-8BF2C17C51DD}" type="datetimeFigureOut">
              <a:rPr lang="ru-RU" smtClean="0"/>
              <a:t>10.06.2025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887D366-F6B1-5AB1-E4C7-B69A0A9C64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FD8D232-E632-D84B-DD9F-D442E728DD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5E926-3D60-43FC-A7E6-9A081CBB75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24069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581D5E-1AEC-11E5-0DB1-F7344B2AE2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3506F67-DFDA-738B-12F2-CF5FB79B103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6058B07-9710-6FBA-1390-9966086AF8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76C6ED3-4B6A-3C9B-B1C6-8B19EB6475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4C34B-B2D4-4C9D-A64F-8BF2C17C51DD}" type="datetimeFigureOut">
              <a:rPr lang="ru-RU" smtClean="0"/>
              <a:t>10.06.2025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FE9025B-951A-37AE-18B8-5D29B828C8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B79C758-8B84-B21F-381B-004E8071DD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5E926-3D60-43FC-A7E6-9A081CBB75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25910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547A0F-7E47-58C9-749F-D71FD6F970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C6321C0-2523-8CB8-15B4-986D68B37D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3D152C8-9D48-EB27-0D1C-CF145DA294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4C34B-B2D4-4C9D-A64F-8BF2C17C51DD}" type="datetimeFigureOut">
              <a:rPr lang="ru-RU" smtClean="0"/>
              <a:t>10.06.2025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9FD4724-D5CD-FF1F-05AB-AD1B6ECEFD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4311C6B-3F66-2D08-4211-22361EA80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5E926-3D60-43FC-A7E6-9A081CBB75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9219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355E0AE4-6B99-3327-63D5-EEEEDDD01DD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875E840-64F8-65B7-F2DC-6B0DE13426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5E091D5-696C-6554-EDE0-33DF1C630B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4C34B-B2D4-4C9D-A64F-8BF2C17C51DD}" type="datetimeFigureOut">
              <a:rPr lang="ru-RU" smtClean="0"/>
              <a:t>10.06.2025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9643AA8-7A6E-155C-2713-49D457B5E5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C3B1C79-E9DE-9CAA-474A-3087E39349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5E926-3D60-43FC-A7E6-9A081CBB75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80313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5FB3FE-D035-8865-1A37-24927D37C6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5B22579-5FAA-ADE4-2405-B7CAFF5A92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5CD18CA-3461-1CDA-EBD8-8C73C801CC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901D2-9703-41D3-B038-F8D00C1E97E1}" type="datetimeFigureOut">
              <a:rPr lang="ru-RU" smtClean="0"/>
              <a:t>10.06.2025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E61374B-8C7D-99AB-9123-3C647FFF61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7A79AB4-615A-0B2E-E641-6900CA07EE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35EA9-3B3D-455E-9156-21456D65EF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30488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2CBFDE4-EDF5-6BFE-5BAB-476FE9CAA5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5B23358-F07A-B5BE-661B-825FB16350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84609A6-AD80-C16A-EF2C-1F51CAE9DC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901D2-9703-41D3-B038-F8D00C1E97E1}" type="datetimeFigureOut">
              <a:rPr lang="ru-RU" smtClean="0"/>
              <a:t>10.06.2025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64CC6B4-96BD-2669-A9C2-B5BBADDAF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7C2F313-7C88-6B6C-02FD-BA57C9EDCD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35EA9-3B3D-455E-9156-21456D65EF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69859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FCC062-904D-C1DC-88E4-3FC52BA55A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1DB9791-750A-D401-D2F9-043481387E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B1189EC-7B8A-D75D-5654-734CF09A00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901D2-9703-41D3-B038-F8D00C1E97E1}" type="datetimeFigureOut">
              <a:rPr lang="ru-RU" smtClean="0"/>
              <a:t>10.06.2025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3A68182-6B0E-A2FE-3FB7-A72850DA39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7341DF8-B206-FE86-784D-43D08E379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35EA9-3B3D-455E-9156-21456D65EF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78445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97AD27-AF44-B384-A2F1-81E5CCF347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52D4088-690D-31E8-B822-13A48F61E36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9F1E35E-61BC-8B48-51C6-7D4665AB57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6E9B247-A0FC-394F-8120-CD70FBF850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901D2-9703-41D3-B038-F8D00C1E97E1}" type="datetimeFigureOut">
              <a:rPr lang="ru-RU" smtClean="0"/>
              <a:t>10.06.2025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A867AE4-A377-CA46-A539-92739C0E68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AB3672F-14AA-37D8-BD83-CD273B4B76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35EA9-3B3D-455E-9156-21456D65EF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55614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67A4D4-E3FA-D20C-77C3-DBE23235A0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455D1BE-DD77-D268-1638-6232420F02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DEB0D91-9DE7-12D7-92EF-B4B224543C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6CD0DDF-B8E7-C18D-C912-89DA66C675C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8E0B068D-669F-CC32-A631-906ED918552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C6F240C-6154-428B-21EB-7D3C9AF083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901D2-9703-41D3-B038-F8D00C1E97E1}" type="datetimeFigureOut">
              <a:rPr lang="ru-RU" smtClean="0"/>
              <a:t>10.06.2025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9855B13-F0C2-3F21-C04A-123814B0ED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D8188422-9F64-1F1F-03ED-6F3B70DD34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35EA9-3B3D-455E-9156-21456D65EF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65048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8C3F8F-AC15-244F-8B32-F84B9CA031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C169B5F-B09F-FF4F-6A64-1623C68CDB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901D2-9703-41D3-B038-F8D00C1E97E1}" type="datetimeFigureOut">
              <a:rPr lang="ru-RU" smtClean="0"/>
              <a:t>10.06.2025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B4A234C-828E-EBA7-5707-5E167DD58D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7EEEBA9-4075-6F68-4EF8-CF3A5C9983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35EA9-3B3D-455E-9156-21456D65EF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10047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B16DA69C-5E36-D68D-AD96-048AE4C417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901D2-9703-41D3-B038-F8D00C1E97E1}" type="datetimeFigureOut">
              <a:rPr lang="ru-RU" smtClean="0"/>
              <a:t>10.06.2025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717B1EC8-F8AA-7A8C-8F1F-29404A3209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E678154-153E-4A46-CA1C-6EAD34BD8A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35EA9-3B3D-455E-9156-21456D65EF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67151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C7D968-3646-4435-20DE-BD6D97CD88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7D88267-0058-5DE7-F259-DD33AB4A3D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6447CCA-26CF-B6D2-CFBF-F2EC84882B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3A6ED4E-D2A5-3E0E-01AB-F9AE9DF23A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901D2-9703-41D3-B038-F8D00C1E97E1}" type="datetimeFigureOut">
              <a:rPr lang="ru-RU" smtClean="0"/>
              <a:t>10.06.2025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C29B9A3-6D6D-C5D3-FD0F-F7E59D0CB0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83E4B84-BDFB-F842-0DCB-89D86BFA00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35EA9-3B3D-455E-9156-21456D65EF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053810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61582D-F138-9C45-0405-80E4E8C51A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B61249D3-5377-9183-1F5D-E53C6A5C64B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CF3CF4C-5D25-0D26-4FA1-FA0B364B76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07341D5-597B-FBD6-7CEB-39228ED7A0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901D2-9703-41D3-B038-F8D00C1E97E1}" type="datetimeFigureOut">
              <a:rPr lang="ru-RU" smtClean="0"/>
              <a:t>10.06.2025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AA7FF3F-6F36-EA35-E5B5-EE3CAC6ADE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0B8955E-4079-BFDD-E2C6-D778B3BA38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35EA9-3B3D-455E-9156-21456D65EF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454014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61D94CB-925E-4D7D-CA8E-1A5941766E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5CA8F7B-11BB-CA89-1294-144D0012B2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012E7E9-FCD4-E1EF-054A-B973E3D5D6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901D2-9703-41D3-B038-F8D00C1E97E1}" type="datetimeFigureOut">
              <a:rPr lang="ru-RU" smtClean="0"/>
              <a:t>10.06.2025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8BC851E-15A4-1F17-86A7-2FA65C3102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D140EDB-9838-4D38-854C-948F79509B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35EA9-3B3D-455E-9156-21456D65EF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962317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322D7ED4-588A-65D9-2CDD-520E4B14E59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4F8EB3B-7791-EECB-231F-A5282329A9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09AEF86-F1ED-5BE8-4CBC-6ED1282A43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901D2-9703-41D3-B038-F8D00C1E97E1}" type="datetimeFigureOut">
              <a:rPr lang="ru-RU" smtClean="0"/>
              <a:t>10.06.2025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CD9E8F0-AC3E-17B0-AC7B-40DD237D2C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9979B10-C90B-BA16-FF6B-CE1631B75E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35EA9-3B3D-455E-9156-21456D65EF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69209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A6BCD3-B141-7BCF-0109-8A16207EFD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EA20A86-1E5A-B957-06FE-EF846CA96F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926C52C-BDCD-75F6-70F0-42B3E0D9639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CD4C34B-B2D4-4C9D-A64F-8BF2C17C51DD}" type="datetimeFigureOut">
              <a:rPr lang="ru-RU" smtClean="0"/>
              <a:t>10.06.2025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42652CB-DCCA-3A20-4046-0C4BB81DE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85F993B-57B4-E9F7-4A78-1AC836881A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8B5E926-3D60-43FC-A7E6-9A081CBB75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21083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96EB8F-5A37-AF12-6360-F3C35D03B7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75C8AFC-286A-AF84-DB67-98B5488592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2FC3BBE-3389-C921-7706-4E7CDDF2902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CD901D2-9703-41D3-B038-F8D00C1E97E1}" type="datetimeFigureOut">
              <a:rPr lang="ru-RU" smtClean="0"/>
              <a:t>10.06.2025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D33E091-C62F-E153-30C7-530F8788FD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1050539-2017-3F13-2713-8F818FF7EF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8435EA9-3B3D-455E-9156-21456D65EF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45275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8B12E9E-0882-B45B-2DE2-47178489175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F6EFAE0-CCD7-A90C-1866-BC32A263A0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5147" y="595745"/>
            <a:ext cx="10323799" cy="3089564"/>
          </a:xfrm>
        </p:spPr>
        <p:txBody>
          <a:bodyPr>
            <a:normAutofit fontScale="90000"/>
          </a:bodyPr>
          <a:lstStyle/>
          <a:p>
            <a:pPr lvl="0">
              <a:spcBef>
                <a:spcPts val="1000"/>
              </a:spcBef>
            </a:pPr>
            <a:r>
              <a:rPr lang="ru-RU" sz="5000" dirty="0" smtClean="0"/>
              <a:t/>
            </a:r>
            <a:br>
              <a:rPr lang="ru-RU" sz="5000" dirty="0" smtClean="0"/>
            </a:br>
            <a:r>
              <a:rPr lang="ru-RU" sz="5000" dirty="0"/>
              <a:t/>
            </a:r>
            <a:br>
              <a:rPr lang="ru-RU" sz="5000" dirty="0"/>
            </a:br>
            <a:r>
              <a:rPr lang="ru-RU" sz="4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Технолого-диагностические </a:t>
            </a:r>
            <a:r>
              <a:rPr lang="ru-RU" sz="4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аспекты формирования функциональной грамотности у </a:t>
            </a:r>
            <a:r>
              <a:rPr lang="ru-RU" sz="4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обучающихся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На примере урока по истории </a:t>
            </a:r>
            <a:r>
              <a:rPr lang="ru-RU" sz="2200" dirty="0" smtClean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ru-RU" sz="2200" dirty="0" smtClean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2200" dirty="0" smtClean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«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Восстановление российской экономики после Смутного времени</a:t>
            </a:r>
            <a:r>
              <a:rPr lang="ru-RU" sz="2200" dirty="0" smtClean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»</a:t>
            </a:r>
            <a:endParaRPr lang="ru-RU" sz="5000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C46FD34-7D5D-FAB9-4122-90DCF1F30F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30436" y="4627417"/>
            <a:ext cx="7148946" cy="997527"/>
          </a:xfrm>
        </p:spPr>
        <p:txBody>
          <a:bodyPr>
            <a:normAutofit/>
          </a:bodyPr>
          <a:lstStyle/>
          <a:p>
            <a:pPr algn="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Долгов Андрей Олегович, учитель истории и обществознания ГБОУ гимназия «ОЦ «Гармония»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г.о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Отрадный 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41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8">
            <a:extLst>
              <a:ext uri="{FF2B5EF4-FFF2-40B4-BE49-F238E27FC236}">
                <a16:creationId xmlns:a16="http://schemas.microsoft.com/office/drawing/2014/main" id="{951922D2-D397-9EA4-A66D-55B0884D1A6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E78AF3-5ACF-58A0-9161-9D869E77F9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9" y="548639"/>
            <a:ext cx="3494314" cy="5786638"/>
          </a:xfrm>
        </p:spPr>
        <p:txBody>
          <a:bodyPr anchor="t">
            <a:normAutofit/>
          </a:bodyPr>
          <a:lstStyle/>
          <a:p>
            <a:r>
              <a:rPr lang="ru-RU" sz="4100"/>
              <a:t>Теоретический аспект технологии</a:t>
            </a:r>
          </a:p>
        </p:txBody>
      </p:sp>
      <p:graphicFrame>
        <p:nvGraphicFramePr>
          <p:cNvPr id="12" name="Объект 2">
            <a:extLst>
              <a:ext uri="{FF2B5EF4-FFF2-40B4-BE49-F238E27FC236}">
                <a16:creationId xmlns:a16="http://schemas.microsoft.com/office/drawing/2014/main" id="{F3B3148D-2555-725F-A694-6996CA3622D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83610909"/>
              </p:ext>
            </p:extLst>
          </p:nvPr>
        </p:nvGraphicFramePr>
        <p:xfrm>
          <a:off x="4608246" y="548640"/>
          <a:ext cx="6949440" cy="57866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097421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F9319D2-8261-3468-6928-D21D89CC8B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Методические приёмы и инструментарий</a:t>
            </a:r>
            <a:r>
              <a:rPr lang="ru-RU" dirty="0"/>
              <a:t/>
            </a:r>
            <a:br>
              <a:rPr lang="ru-RU" dirty="0"/>
            </a:br>
            <a:endParaRPr lang="ru-RU" b="1" dirty="0"/>
          </a:p>
        </p:txBody>
      </p:sp>
      <p:graphicFrame>
        <p:nvGraphicFramePr>
          <p:cNvPr id="5" name="Объект 2">
            <a:extLst>
              <a:ext uri="{FF2B5EF4-FFF2-40B4-BE49-F238E27FC236}">
                <a16:creationId xmlns:a16="http://schemas.microsoft.com/office/drawing/2014/main" id="{83B2D38D-00F6-7596-6CDB-DAA10B6F4362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199" y="1825625"/>
          <a:ext cx="10872019" cy="46672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733913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14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16">
            <a:extLst>
              <a:ext uri="{FF2B5EF4-FFF2-40B4-BE49-F238E27FC236}">
                <a16:creationId xmlns:a16="http://schemas.microsoft.com/office/drawing/2014/main" id="{FD073016-B734-483B-8953-5BADEE14511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38600" y="0"/>
            <a:ext cx="8157458" cy="6858000"/>
          </a:xfrm>
          <a:prstGeom prst="rect">
            <a:avLst/>
          </a:prstGeom>
          <a:gradFill>
            <a:gsLst>
              <a:gs pos="2000">
                <a:schemeClr val="accent1"/>
              </a:gs>
              <a:gs pos="78000">
                <a:schemeClr val="accent1">
                  <a:lumMod val="50000"/>
                </a:schemeClr>
              </a:gs>
              <a:gs pos="100000">
                <a:srgbClr val="000000">
                  <a:alpha val="85000"/>
                </a:srgb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18">
            <a:extLst>
              <a:ext uri="{FF2B5EF4-FFF2-40B4-BE49-F238E27FC236}">
                <a16:creationId xmlns:a16="http://schemas.microsoft.com/office/drawing/2014/main" id="{90A7EAB6-59D3-4325-8DE6-E0CA4009CE5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4537" y="1839884"/>
            <a:ext cx="8157460" cy="5017687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  <a:alpha val="30000"/>
                </a:schemeClr>
              </a:gs>
              <a:gs pos="100000">
                <a:srgbClr val="000000">
                  <a:alpha val="44000"/>
                </a:srgbClr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4063179" y="-33131"/>
            <a:ext cx="6857999" cy="6923403"/>
          </a:xfrm>
          <a:prstGeom prst="rect">
            <a:avLst/>
          </a:prstGeom>
          <a:gradFill>
            <a:gsLst>
              <a:gs pos="56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/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D8062161-5F07-0322-D233-52959B59CD6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b="3452"/>
          <a:stretch/>
        </p:blipFill>
        <p:spPr>
          <a:xfrm>
            <a:off x="811786" y="457200"/>
            <a:ext cx="10568427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18143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34EECA-CBCB-D3F2-102B-C830F92AE7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Работа с источниками: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22C9A7D-7294-BD6F-0E02-721CB65E26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4133" y="1825625"/>
            <a:ext cx="10879667" cy="4667250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ru-RU" sz="2800" b="1" kern="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Источник 1.Из путевых записок Адама Олеария: </a:t>
            </a:r>
            <a:r>
              <a:rPr lang="ru-RU" sz="2800" kern="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kern="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kern="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«Во время моего путешествия по русским землям мне довелось увидеть ужасные последствия недавних смут и военных неурядиц. Великие опустошения видны повсюду: многие деревни, некогда населённые и трудолюбивые, теперь лежат в руинах. Каменные и деревянные дома разрушены, крыши обвалились, окна заколочены или выбиты. Вокруг царит запустение: вместо ухоженных полей — бурьян и сорняки, на месте огородов — дикорастущие травы и крапива. Люди, спасаясь от грабежей, поборов и произвола, покинули свои дома и не спешат возвращаться. Я беседовал с крестьянами, скрывающимися в лесах или скитавшимися от селения к селению: они говорили, что не верят в спокойствие…Так в этих краях земля остаётся необработанной, а народ — без надежды.»</a:t>
            </a:r>
            <a:endParaRPr lang="ru-RU" sz="3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119165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C2F556-F13B-3B6E-4606-055E2DEE78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95FC339-9D9A-F933-BBFD-E650297DB3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ru-RU" sz="2800" b="1" kern="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Источник 2. Из указа Алексея Михайловича: </a:t>
            </a:r>
            <a:r>
              <a:rPr lang="ru-RU" sz="2800" kern="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«По указу великого государя и по постановлению Земского собора, велено всем воеводам, городским приказным людям и дозорным строго искать и находить крестьян, которые, в смутные и тревожные годы ушедшие с мест своих, ныне без дозволения покинули своих владельцев — бояр, монастыри или служилых людей. И когда таких беглых найдут — их должно без промедления возвращать назад к прежним хозяевам...</a:t>
            </a:r>
            <a:endParaRPr lang="ru-RU" sz="3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901513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6657B0-2570-A20C-D44C-40299D2D7E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7D95211-E0AD-8200-6132-6411DC3BEB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b="1" dirty="0"/>
              <a:t>Источник 3. Из Новоторгового устава 1667г: </a:t>
            </a:r>
          </a:p>
          <a:p>
            <a:r>
              <a:rPr lang="ru-RU" dirty="0"/>
              <a:t>«По воле великого государя, ради укрепления торговли и пользы всего государства Российского, постановлено и закреплено в: отныне иностранным купцам дозволяется торговать только оптом — как в Москве, так и в иных городах и уездах. Им возбраняется вести торговлю в розницу, ибо розничное </a:t>
            </a:r>
            <a:r>
              <a:rPr lang="ru-RU" dirty="0" err="1"/>
              <a:t>торгование</a:t>
            </a:r>
            <a:r>
              <a:rPr lang="ru-RU" dirty="0"/>
              <a:t> и мелкая продажа товаров дозволяется лишь людям русским, чтобы денежная прибыль, выручаемая от торговли, оставалась в пределах государства и служила его укреплению…»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314716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8165D4B-F1EF-005A-359B-FD3BDFAF88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04D53FA-2064-DB5F-E947-481A10028A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ru-RU" sz="2800" b="1" kern="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Источник 5. Из указа Алексея Михайловича: </a:t>
            </a:r>
            <a:r>
              <a:rPr lang="ru-RU" sz="2800" kern="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«всем плотникам, кузнецам, гончарам и иным ремесленным людям собираться в слободах и мастерских, где за ними установлен особый надзор и порядок. В тех местах им велено обустраивать свои дела, обучать и работать на благо государства…</a:t>
            </a:r>
            <a:endParaRPr lang="ru-RU" sz="3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144798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E26B15-B25E-EB0B-BFB2-865849F1E1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3A82AC0-A033-B986-754B-1171AD6321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ru-RU" sz="2800" b="1" kern="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Источник 7.Из Беляевского летописца: </a:t>
            </a:r>
            <a:r>
              <a:rPr lang="ru-RU" sz="2800" kern="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kern="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kern="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«В лето 7162 (1654 г). По государеву указу начата была великая перемена. Повелено было чеканить новые деньги — не из серебра, как прежде, а из меди. Сии медные деньги — копейки, </a:t>
            </a:r>
            <a:r>
              <a:rPr lang="ru-RU" sz="2800" kern="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денги</a:t>
            </a:r>
            <a:r>
              <a:rPr lang="ru-RU" sz="2800" kern="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полушки — должны были употребляться повсеместно во всех торгах, расчётах и сборах…»</a:t>
            </a:r>
            <a:endParaRPr lang="ru-RU" sz="3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515419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>
            <a:extLst>
              <a:ext uri="{FF2B5EF4-FFF2-40B4-BE49-F238E27FC236}">
                <a16:creationId xmlns:a16="http://schemas.microsoft.com/office/drawing/2014/main" id="{BA3BF6F8-8178-B358-6A7F-47B531A869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543205"/>
            <a:ext cx="12213196" cy="8010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06074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01A22726-DA03-BCB0-F12E-98258FB7E5C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1C7F45-2BFD-9D70-773C-AE763E7758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548640"/>
            <a:ext cx="9160475" cy="1132258"/>
          </a:xfrm>
        </p:spPr>
        <p:txBody>
          <a:bodyPr anchor="ctr">
            <a:normAutofit/>
          </a:bodyPr>
          <a:lstStyle/>
          <a:p>
            <a:pPr algn="ctr"/>
            <a:r>
              <a:rPr lang="ru-RU" sz="3700"/>
              <a:t>Применение методики для других периодов Истории России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3D1A096E-C998-7A1F-E707-460DC77D209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96847491"/>
              </p:ext>
            </p:extLst>
          </p:nvPr>
        </p:nvGraphicFramePr>
        <p:xfrm>
          <a:off x="930876" y="2085730"/>
          <a:ext cx="10335352" cy="3970585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287175">
                  <a:extLst>
                    <a:ext uri="{9D8B030D-6E8A-4147-A177-3AD203B41FA5}">
                      <a16:colId xmlns:a16="http://schemas.microsoft.com/office/drawing/2014/main" val="1975736513"/>
                    </a:ext>
                  </a:extLst>
                </a:gridCol>
                <a:gridCol w="3331632">
                  <a:extLst>
                    <a:ext uri="{9D8B030D-6E8A-4147-A177-3AD203B41FA5}">
                      <a16:colId xmlns:a16="http://schemas.microsoft.com/office/drawing/2014/main" val="4285107679"/>
                    </a:ext>
                  </a:extLst>
                </a:gridCol>
                <a:gridCol w="1563756">
                  <a:extLst>
                    <a:ext uri="{9D8B030D-6E8A-4147-A177-3AD203B41FA5}">
                      <a16:colId xmlns:a16="http://schemas.microsoft.com/office/drawing/2014/main" val="3381115863"/>
                    </a:ext>
                  </a:extLst>
                </a:gridCol>
                <a:gridCol w="1457520">
                  <a:extLst>
                    <a:ext uri="{9D8B030D-6E8A-4147-A177-3AD203B41FA5}">
                      <a16:colId xmlns:a16="http://schemas.microsoft.com/office/drawing/2014/main" val="3402717476"/>
                    </a:ext>
                  </a:extLst>
                </a:gridCol>
                <a:gridCol w="1523059">
                  <a:extLst>
                    <a:ext uri="{9D8B030D-6E8A-4147-A177-3AD203B41FA5}">
                      <a16:colId xmlns:a16="http://schemas.microsoft.com/office/drawing/2014/main" val="3613401305"/>
                    </a:ext>
                  </a:extLst>
                </a:gridCol>
                <a:gridCol w="2172210">
                  <a:extLst>
                    <a:ext uri="{9D8B030D-6E8A-4147-A177-3AD203B41FA5}">
                      <a16:colId xmlns:a16="http://schemas.microsoft.com/office/drawing/2014/main" val="1467881180"/>
                    </a:ext>
                  </a:extLst>
                </a:gridCol>
              </a:tblGrid>
              <a:tr h="447124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sz="1100" b="0" i="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№</a:t>
                      </a:r>
                    </a:p>
                  </a:txBody>
                  <a:tcPr marL="0" marR="35629" marT="13600" marB="68001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sz="1100" b="1" i="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Отрывок из источника (цитата или краткое содержание)</a:t>
                      </a:r>
                    </a:p>
                  </a:txBody>
                  <a:tcPr marL="0" marR="35629" marT="13600" marB="68001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sz="1100" b="1" i="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Отрасль экономики</a:t>
                      </a:r>
                    </a:p>
                  </a:txBody>
                  <a:tcPr marL="0" marR="35629" marT="13600" marB="68001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sz="1100" b="1" i="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Какая проблема или мера описана?</a:t>
                      </a:r>
                    </a:p>
                  </a:txBody>
                  <a:tcPr marL="0" marR="35629" marT="13600" marB="68001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sz="1100" b="1" i="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Возможные последствия</a:t>
                      </a:r>
                    </a:p>
                  </a:txBody>
                  <a:tcPr marL="0" marR="35629" marT="13600" marB="68001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sz="1100" b="1" i="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С чем можно сравнить (в другие эпохи или сегодня)?</a:t>
                      </a:r>
                    </a:p>
                  </a:txBody>
                  <a:tcPr marL="0" marR="35629" marT="13600" marB="68001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9544570"/>
                  </a:ext>
                </a:extLst>
              </a:tr>
              <a:tr h="948277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sz="11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0" marR="35629" marT="20400" marB="6800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sz="1100" b="0" i="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«В связи с введёнными западными санкциями в 2014 году Россия приняла курс на импортозамещение в аграрном секторе и промышленности»</a:t>
                      </a:r>
                    </a:p>
                  </a:txBody>
                  <a:tcPr marL="0" marR="35629" marT="20400" marB="6800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sz="1100" b="0" i="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Сельское хозяйство, промышленность</a:t>
                      </a:r>
                    </a:p>
                  </a:txBody>
                  <a:tcPr marL="0" marR="35629" marT="20400" marB="6800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sz="1100" b="0" i="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Ограничение импорта, стимулирование отечественного производства</a:t>
                      </a:r>
                    </a:p>
                  </a:txBody>
                  <a:tcPr marL="0" marR="35629" marT="20400" marB="6800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sz="1100" b="0" i="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Рост внутреннего производства, снижение зависимости от импорта</a:t>
                      </a:r>
                    </a:p>
                  </a:txBody>
                  <a:tcPr marL="0" marR="35629" marT="20400" marB="6800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sz="11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Политика протекционизма </a:t>
                      </a:r>
                      <a:r>
                        <a:rPr lang="en-US" sz="11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XVII </a:t>
                      </a:r>
                      <a:r>
                        <a:rPr lang="ru-RU" sz="11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века (Новоторговый устав), </a:t>
                      </a:r>
                    </a:p>
                  </a:txBody>
                  <a:tcPr marL="0" marR="35629" marT="20400" marB="6800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6364720"/>
                  </a:ext>
                </a:extLst>
              </a:tr>
              <a:tr h="783493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sz="11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0" marR="35629" marT="20400" marB="6800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sz="11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«В 2020 году в условиях пандемии государство поддержало бизнес за счёт налоговых отсрочек и субсидий на зарплаты»</a:t>
                      </a:r>
                    </a:p>
                  </a:txBody>
                  <a:tcPr marL="0" marR="35629" marT="20400" marB="6800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sz="1100" b="0" i="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Финансы, услуги</a:t>
                      </a:r>
                    </a:p>
                  </a:txBody>
                  <a:tcPr marL="0" marR="35629" marT="20400" marB="6800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sz="1100" b="0" i="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Экономический кризис, вызванный пандемией</a:t>
                      </a:r>
                    </a:p>
                  </a:txBody>
                  <a:tcPr marL="0" marR="35629" marT="20400" marB="6800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sz="1100" b="0" i="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Снижение уровня безработицы, стабилизация малого бизнеса</a:t>
                      </a:r>
                    </a:p>
                  </a:txBody>
                  <a:tcPr marL="0" marR="35629" marT="20400" marB="6800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sz="1100" b="0" i="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Финансовые меры времён Великой Отечественной войны, меры НЭПа</a:t>
                      </a:r>
                    </a:p>
                  </a:txBody>
                  <a:tcPr marL="0" marR="35629" marT="20400" marB="6800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275188"/>
                  </a:ext>
                </a:extLst>
              </a:tr>
              <a:tr h="948277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sz="11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0" marR="35629" marT="20400" marB="6800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sz="11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«После 2022 года Россия резко нарастила инвестиции в транспортную и логистическую инфраструктуру для переориентации экспорта на Восток»</a:t>
                      </a:r>
                    </a:p>
                  </a:txBody>
                  <a:tcPr marL="0" marR="35629" marT="20400" marB="6800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sz="11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Транспорт, внешняя торговля</a:t>
                      </a:r>
                    </a:p>
                  </a:txBody>
                  <a:tcPr marL="0" marR="35629" marT="20400" marB="6800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sz="11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Разрыв логистических цепочек на Запад, создание новых маршрутов</a:t>
                      </a:r>
                    </a:p>
                  </a:txBody>
                  <a:tcPr marL="0" marR="35629" marT="20400" marB="6800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sz="1100" b="0" i="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Укрепление связей с Азией, долгосрочное изменение экспортной стратегии</a:t>
                      </a:r>
                    </a:p>
                  </a:txBody>
                  <a:tcPr marL="0" marR="35629" marT="20400" marB="6800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sz="1100" b="0" i="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Частичное смещение торговли </a:t>
                      </a:r>
                      <a:r>
                        <a:rPr lang="en-US" sz="1100" b="0" i="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XVII </a:t>
                      </a:r>
                      <a:r>
                        <a:rPr lang="ru-RU" sz="1100" b="0" i="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века с Балтики на юг и восток</a:t>
                      </a:r>
                    </a:p>
                  </a:txBody>
                  <a:tcPr marL="0" marR="35629" marT="20400" marB="6800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85923815"/>
                  </a:ext>
                </a:extLst>
              </a:tr>
              <a:tr h="843414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sz="9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0" marR="35629" marT="20400" marB="6800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sz="1200" b="0" i="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«С 2019 года в России активно внедряется цифровая экономика: развивается система быстрых платежей, онлайн-торговля, цифровой рубль»</a:t>
                      </a:r>
                    </a:p>
                  </a:txBody>
                  <a:tcPr marL="0" marR="35629" marT="20400" marB="6800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sz="1200" b="0" i="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Финансовый сектор, </a:t>
                      </a:r>
                      <a:r>
                        <a:rPr lang="en-US" sz="1200" b="0" i="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IT</a:t>
                      </a:r>
                    </a:p>
                  </a:txBody>
                  <a:tcPr marL="0" marR="35629" marT="20400" marB="6800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sz="1200" b="0" i="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Модернизация финансовой системы, цифровизация</a:t>
                      </a:r>
                    </a:p>
                  </a:txBody>
                  <a:tcPr marL="0" marR="35629" marT="20400" marB="6800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sz="1200" b="0" i="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Повышение доступности банковских услуг, рост эффективности</a:t>
                      </a:r>
                    </a:p>
                  </a:txBody>
                  <a:tcPr marL="0" marR="35629" marT="20400" marB="6800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sz="1200" b="0" i="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Денежные реформы Петра </a:t>
                      </a:r>
                      <a:r>
                        <a:rPr lang="en-US" sz="1200" b="0" i="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I, </a:t>
                      </a:r>
                      <a:r>
                        <a:rPr lang="ru-RU" sz="1200" b="0" i="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введение бумажных денег в </a:t>
                      </a:r>
                      <a:r>
                        <a:rPr lang="en-US" sz="1200" b="0" i="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XVIII </a:t>
                      </a:r>
                      <a:r>
                        <a:rPr lang="ru-RU" sz="1200" b="0" i="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веке</a:t>
                      </a:r>
                    </a:p>
                  </a:txBody>
                  <a:tcPr marL="0" marR="35629" marT="20400" marB="6800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56971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945651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01A22726-DA03-BCB0-F12E-98258FB7E5C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4A36A6-662A-E007-C0B7-15E4E69924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548640"/>
            <a:ext cx="9160475" cy="1132258"/>
          </a:xfrm>
        </p:spPr>
        <p:txBody>
          <a:bodyPr anchor="ctr">
            <a:normAutofit fontScale="90000"/>
          </a:bodyPr>
          <a:lstStyle/>
          <a:p>
            <a:pPr algn="ctr"/>
            <a:r>
              <a:rPr lang="ru-RU"/>
              <a:t>Период правления Ивана Грозного: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83899B85-1390-76F1-86C7-56744DEC6C4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52760883"/>
              </p:ext>
            </p:extLst>
          </p:nvPr>
        </p:nvGraphicFramePr>
        <p:xfrm>
          <a:off x="930876" y="2257943"/>
          <a:ext cx="10335353" cy="390886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252287">
                  <a:extLst>
                    <a:ext uri="{9D8B030D-6E8A-4147-A177-3AD203B41FA5}">
                      <a16:colId xmlns:a16="http://schemas.microsoft.com/office/drawing/2014/main" val="3280903200"/>
                    </a:ext>
                  </a:extLst>
                </a:gridCol>
                <a:gridCol w="3215821">
                  <a:extLst>
                    <a:ext uri="{9D8B030D-6E8A-4147-A177-3AD203B41FA5}">
                      <a16:colId xmlns:a16="http://schemas.microsoft.com/office/drawing/2014/main" val="2078722683"/>
                    </a:ext>
                  </a:extLst>
                </a:gridCol>
                <a:gridCol w="1230427">
                  <a:extLst>
                    <a:ext uri="{9D8B030D-6E8A-4147-A177-3AD203B41FA5}">
                      <a16:colId xmlns:a16="http://schemas.microsoft.com/office/drawing/2014/main" val="3944554588"/>
                    </a:ext>
                  </a:extLst>
                </a:gridCol>
                <a:gridCol w="1477684">
                  <a:extLst>
                    <a:ext uri="{9D8B030D-6E8A-4147-A177-3AD203B41FA5}">
                      <a16:colId xmlns:a16="http://schemas.microsoft.com/office/drawing/2014/main" val="2443780468"/>
                    </a:ext>
                  </a:extLst>
                </a:gridCol>
                <a:gridCol w="2045831">
                  <a:extLst>
                    <a:ext uri="{9D8B030D-6E8A-4147-A177-3AD203B41FA5}">
                      <a16:colId xmlns:a16="http://schemas.microsoft.com/office/drawing/2014/main" val="2876661137"/>
                    </a:ext>
                  </a:extLst>
                </a:gridCol>
                <a:gridCol w="2113303">
                  <a:extLst>
                    <a:ext uri="{9D8B030D-6E8A-4147-A177-3AD203B41FA5}">
                      <a16:colId xmlns:a16="http://schemas.microsoft.com/office/drawing/2014/main" val="1518457952"/>
                    </a:ext>
                  </a:extLst>
                </a:gridCol>
              </a:tblGrid>
              <a:tr h="383856">
                <a:tc>
                  <a:txBody>
                    <a:bodyPr/>
                    <a:lstStyle/>
                    <a:p>
                      <a:r>
                        <a:rPr lang="ru-RU" sz="800"/>
                        <a:t>№</a:t>
                      </a:r>
                    </a:p>
                  </a:txBody>
                  <a:tcPr marL="20026" marR="20026" marT="10012" marB="10012" anchor="ctr"/>
                </a:tc>
                <a:tc>
                  <a:txBody>
                    <a:bodyPr/>
                    <a:lstStyle/>
                    <a:p>
                      <a:r>
                        <a:rPr lang="ru-RU" sz="1100"/>
                        <a:t>Содержание источника</a:t>
                      </a:r>
                    </a:p>
                  </a:txBody>
                  <a:tcPr marL="20026" marR="20026" marT="10012" marB="10012" anchor="ctr"/>
                </a:tc>
                <a:tc>
                  <a:txBody>
                    <a:bodyPr/>
                    <a:lstStyle/>
                    <a:p>
                      <a:r>
                        <a:rPr lang="ru-RU" sz="1100"/>
                        <a:t>Отрасль экономики</a:t>
                      </a:r>
                    </a:p>
                  </a:txBody>
                  <a:tcPr marL="20026" marR="20026" marT="10012" marB="10012" anchor="ctr"/>
                </a:tc>
                <a:tc>
                  <a:txBody>
                    <a:bodyPr/>
                    <a:lstStyle/>
                    <a:p>
                      <a:r>
                        <a:rPr lang="ru-RU" sz="1100"/>
                        <a:t>Какая проблема или мера описана?</a:t>
                      </a:r>
                    </a:p>
                  </a:txBody>
                  <a:tcPr marL="20026" marR="20026" marT="10012" marB="10012" anchor="ctr"/>
                </a:tc>
                <a:tc>
                  <a:txBody>
                    <a:bodyPr/>
                    <a:lstStyle/>
                    <a:p>
                      <a:r>
                        <a:rPr lang="ru-RU" sz="1100"/>
                        <a:t>Возможные последствия</a:t>
                      </a:r>
                    </a:p>
                  </a:txBody>
                  <a:tcPr marL="20026" marR="20026" marT="10012" marB="10012" anchor="ctr"/>
                </a:tc>
                <a:tc>
                  <a:txBody>
                    <a:bodyPr/>
                    <a:lstStyle/>
                    <a:p>
                      <a:r>
                        <a:rPr lang="ru-RU" sz="1100"/>
                        <a:t>С чем можно сравнить (в другие эпохи или сегодня)?</a:t>
                      </a:r>
                    </a:p>
                  </a:txBody>
                  <a:tcPr marL="20026" marR="20026" marT="10012" marB="10012" anchor="ctr"/>
                </a:tc>
                <a:extLst>
                  <a:ext uri="{0D108BD9-81ED-4DB2-BD59-A6C34878D82A}">
                    <a16:rowId xmlns:a16="http://schemas.microsoft.com/office/drawing/2014/main" val="1300882371"/>
                  </a:ext>
                </a:extLst>
              </a:tr>
              <a:tr h="549234">
                <a:tc>
                  <a:txBody>
                    <a:bodyPr/>
                    <a:lstStyle/>
                    <a:p>
                      <a:r>
                        <a:rPr lang="ru-RU" sz="800"/>
                        <a:t>1</a:t>
                      </a:r>
                    </a:p>
                  </a:txBody>
                  <a:tcPr marL="20026" marR="20026" marT="10012" marB="10012" anchor="ctr"/>
                </a:tc>
                <a:tc>
                  <a:txBody>
                    <a:bodyPr/>
                    <a:lstStyle/>
                    <a:p>
                      <a:r>
                        <a:rPr lang="ru-RU" sz="1100"/>
                        <a:t>«С установлением опричнины многие земли были изъяты у бояр и переданы дворянам, верным царю»</a:t>
                      </a:r>
                    </a:p>
                  </a:txBody>
                  <a:tcPr marL="20026" marR="20026" marT="10012" marB="10012" anchor="ctr"/>
                </a:tc>
                <a:tc>
                  <a:txBody>
                    <a:bodyPr/>
                    <a:lstStyle/>
                    <a:p>
                      <a:r>
                        <a:rPr lang="ru-RU" sz="1100"/>
                        <a:t>Землевладение, сельское хозяйство</a:t>
                      </a:r>
                    </a:p>
                  </a:txBody>
                  <a:tcPr marL="20026" marR="20026" marT="10012" marB="10012" anchor="ctr"/>
                </a:tc>
                <a:tc>
                  <a:txBody>
                    <a:bodyPr/>
                    <a:lstStyle/>
                    <a:p>
                      <a:r>
                        <a:rPr lang="ru-RU" sz="1100"/>
                        <a:t>Перераспределение земельной собственности</a:t>
                      </a:r>
                    </a:p>
                  </a:txBody>
                  <a:tcPr marL="20026" marR="20026" marT="10012" marB="10012" anchor="ctr"/>
                </a:tc>
                <a:tc>
                  <a:txBody>
                    <a:bodyPr/>
                    <a:lstStyle/>
                    <a:p>
                      <a:r>
                        <a:rPr lang="ru-RU" sz="1100"/>
                        <a:t>Разорение боярских хозяйств, рост зависимости крестьян</a:t>
                      </a:r>
                    </a:p>
                  </a:txBody>
                  <a:tcPr marL="20026" marR="20026" marT="10012" marB="10012" anchor="ctr"/>
                </a:tc>
                <a:tc>
                  <a:txBody>
                    <a:bodyPr/>
                    <a:lstStyle/>
                    <a:p>
                      <a:r>
                        <a:rPr lang="ru-RU" sz="1100"/>
                        <a:t>Коллективизация 1930-х годов, конфискации после революции 1917</a:t>
                      </a:r>
                    </a:p>
                  </a:txBody>
                  <a:tcPr marL="20026" marR="20026" marT="10012" marB="10012" anchor="ctr"/>
                </a:tc>
                <a:extLst>
                  <a:ext uri="{0D108BD9-81ED-4DB2-BD59-A6C34878D82A}">
                    <a16:rowId xmlns:a16="http://schemas.microsoft.com/office/drawing/2014/main" val="26031567"/>
                  </a:ext>
                </a:extLst>
              </a:tr>
              <a:tr h="714612">
                <a:tc>
                  <a:txBody>
                    <a:bodyPr/>
                    <a:lstStyle/>
                    <a:p>
                      <a:r>
                        <a:rPr lang="ru-RU" sz="800"/>
                        <a:t>2</a:t>
                      </a:r>
                    </a:p>
                  </a:txBody>
                  <a:tcPr marL="20026" marR="20026" marT="10012" marB="10012" anchor="ctr"/>
                </a:tc>
                <a:tc>
                  <a:txBody>
                    <a:bodyPr/>
                    <a:lstStyle/>
                    <a:p>
                      <a:r>
                        <a:rPr lang="ru-RU" sz="1100"/>
                        <a:t>«Судебник 1550 года подтвердил переход крестьян от одного владельца к другому одной неделей в году перед Юрьевым днем и увеличил плату за переход»</a:t>
                      </a:r>
                    </a:p>
                  </a:txBody>
                  <a:tcPr marL="20026" marR="20026" marT="10012" marB="10012" anchor="ctr"/>
                </a:tc>
                <a:tc>
                  <a:txBody>
                    <a:bodyPr/>
                    <a:lstStyle/>
                    <a:p>
                      <a:r>
                        <a:rPr lang="ru-RU" sz="1100"/>
                        <a:t>Сельское хозяйство</a:t>
                      </a:r>
                    </a:p>
                  </a:txBody>
                  <a:tcPr marL="20026" marR="20026" marT="10012" marB="10012" anchor="ctr"/>
                </a:tc>
                <a:tc>
                  <a:txBody>
                    <a:bodyPr/>
                    <a:lstStyle/>
                    <a:p>
                      <a:r>
                        <a:rPr lang="ru-RU" sz="1100"/>
                        <a:t>Усиление закрепощения крестьян, контроль над рабочей силой</a:t>
                      </a:r>
                    </a:p>
                  </a:txBody>
                  <a:tcPr marL="20026" marR="20026" marT="10012" marB="10012" anchor="ctr"/>
                </a:tc>
                <a:tc>
                  <a:txBody>
                    <a:bodyPr/>
                    <a:lstStyle/>
                    <a:p>
                      <a:r>
                        <a:rPr lang="ru-RU" sz="1100"/>
                        <a:t>Рост зависимости крестьян, снижение мобильности населения</a:t>
                      </a:r>
                    </a:p>
                  </a:txBody>
                  <a:tcPr marL="20026" marR="20026" marT="10012" marB="10012" anchor="ctr"/>
                </a:tc>
                <a:tc>
                  <a:txBody>
                    <a:bodyPr/>
                    <a:lstStyle/>
                    <a:p>
                      <a:r>
                        <a:rPr lang="ru-RU" sz="1100"/>
                        <a:t>Крепостное право XVII–XIX вв.</a:t>
                      </a:r>
                    </a:p>
                  </a:txBody>
                  <a:tcPr marL="20026" marR="20026" marT="10012" marB="10012" anchor="ctr"/>
                </a:tc>
                <a:extLst>
                  <a:ext uri="{0D108BD9-81ED-4DB2-BD59-A6C34878D82A}">
                    <a16:rowId xmlns:a16="http://schemas.microsoft.com/office/drawing/2014/main" val="1025652880"/>
                  </a:ext>
                </a:extLst>
              </a:tr>
              <a:tr h="549234">
                <a:tc>
                  <a:txBody>
                    <a:bodyPr/>
                    <a:lstStyle/>
                    <a:p>
                      <a:r>
                        <a:rPr lang="ru-RU" sz="800"/>
                        <a:t>3</a:t>
                      </a:r>
                    </a:p>
                  </a:txBody>
                  <a:tcPr marL="20026" marR="20026" marT="10012" marB="10012" anchor="ctr"/>
                </a:tc>
                <a:tc>
                  <a:txBody>
                    <a:bodyPr/>
                    <a:lstStyle/>
                    <a:p>
                      <a:r>
                        <a:rPr lang="ru-RU" sz="1100"/>
                        <a:t>«Принятие Судебника 1550 года упорядочило сбор податей, усилило центральный контроль за финансами»</a:t>
                      </a:r>
                    </a:p>
                  </a:txBody>
                  <a:tcPr marL="20026" marR="20026" marT="10012" marB="10012" anchor="ctr"/>
                </a:tc>
                <a:tc>
                  <a:txBody>
                    <a:bodyPr/>
                    <a:lstStyle/>
                    <a:p>
                      <a:r>
                        <a:rPr lang="ru-RU" sz="1100"/>
                        <a:t>Финансы</a:t>
                      </a:r>
                    </a:p>
                  </a:txBody>
                  <a:tcPr marL="20026" marR="20026" marT="10012" marB="10012" anchor="ctr"/>
                </a:tc>
                <a:tc>
                  <a:txBody>
                    <a:bodyPr/>
                    <a:lstStyle/>
                    <a:p>
                      <a:r>
                        <a:rPr lang="ru-RU" sz="1100"/>
                        <a:t>Централизация налогообложения</a:t>
                      </a:r>
                    </a:p>
                  </a:txBody>
                  <a:tcPr marL="20026" marR="20026" marT="10012" marB="10012" anchor="ctr"/>
                </a:tc>
                <a:tc>
                  <a:txBody>
                    <a:bodyPr/>
                    <a:lstStyle/>
                    <a:p>
                      <a:r>
                        <a:rPr lang="ru-RU" sz="1100"/>
                        <a:t>Повышение доходов казны, усиление власти центра</a:t>
                      </a:r>
                    </a:p>
                  </a:txBody>
                  <a:tcPr marL="20026" marR="20026" marT="10012" marB="10012" anchor="ctr"/>
                </a:tc>
                <a:tc>
                  <a:txBody>
                    <a:bodyPr/>
                    <a:lstStyle/>
                    <a:p>
                      <a:r>
                        <a:rPr lang="ru-RU" sz="1100"/>
                        <a:t>Финансовые реформы Петра I, налоговая централизация в XX веке</a:t>
                      </a:r>
                    </a:p>
                  </a:txBody>
                  <a:tcPr marL="20026" marR="20026" marT="10012" marB="10012" anchor="ctr"/>
                </a:tc>
                <a:extLst>
                  <a:ext uri="{0D108BD9-81ED-4DB2-BD59-A6C34878D82A}">
                    <a16:rowId xmlns:a16="http://schemas.microsoft.com/office/drawing/2014/main" val="2909777632"/>
                  </a:ext>
                </a:extLst>
              </a:tr>
              <a:tr h="714612">
                <a:tc>
                  <a:txBody>
                    <a:bodyPr/>
                    <a:lstStyle/>
                    <a:p>
                      <a:r>
                        <a:rPr lang="ru-RU" sz="800"/>
                        <a:t>4</a:t>
                      </a:r>
                    </a:p>
                  </a:txBody>
                  <a:tcPr marL="20026" marR="20026" marT="10012" marB="10012" anchor="ctr"/>
                </a:tc>
                <a:tc>
                  <a:txBody>
                    <a:bodyPr/>
                    <a:lstStyle/>
                    <a:p>
                      <a:r>
                        <a:rPr lang="ru-RU" sz="1100"/>
                        <a:t>«Развитие торговых связей с Англией через Архангельск после основания английской Московской торговой компании»</a:t>
                      </a:r>
                    </a:p>
                  </a:txBody>
                  <a:tcPr marL="20026" marR="20026" marT="10012" marB="10012" anchor="ctr"/>
                </a:tc>
                <a:tc>
                  <a:txBody>
                    <a:bodyPr/>
                    <a:lstStyle/>
                    <a:p>
                      <a:r>
                        <a:rPr lang="ru-RU" sz="1100"/>
                        <a:t>Внешняя торговля</a:t>
                      </a:r>
                    </a:p>
                  </a:txBody>
                  <a:tcPr marL="20026" marR="20026" marT="10012" marB="10012" anchor="ctr"/>
                </a:tc>
                <a:tc>
                  <a:txBody>
                    <a:bodyPr/>
                    <a:lstStyle/>
                    <a:p>
                      <a:r>
                        <a:rPr lang="ru-RU" sz="1100"/>
                        <a:t>Укрепление международных торговых связей</a:t>
                      </a:r>
                    </a:p>
                  </a:txBody>
                  <a:tcPr marL="20026" marR="20026" marT="10012" marB="10012" anchor="ctr"/>
                </a:tc>
                <a:tc>
                  <a:txBody>
                    <a:bodyPr/>
                    <a:lstStyle/>
                    <a:p>
                      <a:r>
                        <a:rPr lang="ru-RU" sz="1100"/>
                        <a:t>Рост доходов от торговли, приток иностранных товаров и технологий</a:t>
                      </a:r>
                    </a:p>
                  </a:txBody>
                  <a:tcPr marL="20026" marR="20026" marT="10012" marB="10012" anchor="ctr"/>
                </a:tc>
                <a:tc>
                  <a:txBody>
                    <a:bodyPr/>
                    <a:lstStyle/>
                    <a:p>
                      <a:r>
                        <a:rPr lang="ru-RU" sz="1100"/>
                        <a:t>Торговля при Петре I (Балтийское окно), внешнеэкономическая политика XXI века</a:t>
                      </a:r>
                    </a:p>
                  </a:txBody>
                  <a:tcPr marL="20026" marR="20026" marT="10012" marB="10012" anchor="ctr"/>
                </a:tc>
                <a:extLst>
                  <a:ext uri="{0D108BD9-81ED-4DB2-BD59-A6C34878D82A}">
                    <a16:rowId xmlns:a16="http://schemas.microsoft.com/office/drawing/2014/main" val="2980663337"/>
                  </a:ext>
                </a:extLst>
              </a:tr>
              <a:tr h="714612">
                <a:tc>
                  <a:txBody>
                    <a:bodyPr/>
                    <a:lstStyle/>
                    <a:p>
                      <a:r>
                        <a:rPr lang="ru-RU" sz="800"/>
                        <a:t>5</a:t>
                      </a:r>
                    </a:p>
                  </a:txBody>
                  <a:tcPr marL="20026" marR="20026" marT="10012" marB="10012" anchor="ctr"/>
                </a:tc>
                <a:tc>
                  <a:txBody>
                    <a:bodyPr/>
                    <a:lstStyle/>
                    <a:p>
                      <a:r>
                        <a:rPr lang="ru-RU" sz="1100"/>
                        <a:t>«Царь повелел учреждать казённые оружейные и соляные мастерские в городах»</a:t>
                      </a:r>
                    </a:p>
                  </a:txBody>
                  <a:tcPr marL="20026" marR="20026" marT="10012" marB="10012" anchor="ctr"/>
                </a:tc>
                <a:tc>
                  <a:txBody>
                    <a:bodyPr/>
                    <a:lstStyle/>
                    <a:p>
                      <a:r>
                        <a:rPr lang="ru-RU" sz="1100"/>
                        <a:t>Ремесло, промышленность</a:t>
                      </a:r>
                    </a:p>
                  </a:txBody>
                  <a:tcPr marL="20026" marR="20026" marT="10012" marB="10012" anchor="ctr"/>
                </a:tc>
                <a:tc>
                  <a:txBody>
                    <a:bodyPr/>
                    <a:lstStyle/>
                    <a:p>
                      <a:r>
                        <a:rPr lang="ru-RU" sz="1100"/>
                        <a:t>Развитие государственно-контролируемого производства</a:t>
                      </a:r>
                    </a:p>
                  </a:txBody>
                  <a:tcPr marL="20026" marR="20026" marT="10012" marB="10012" anchor="ctr"/>
                </a:tc>
                <a:tc>
                  <a:txBody>
                    <a:bodyPr/>
                    <a:lstStyle/>
                    <a:p>
                      <a:r>
                        <a:rPr lang="ru-RU" sz="1100"/>
                        <a:t>Развитие военной и ресурсной промышленности, новые рабочие места</a:t>
                      </a:r>
                    </a:p>
                  </a:txBody>
                  <a:tcPr marL="20026" marR="20026" marT="10012" marB="10012" anchor="ctr"/>
                </a:tc>
                <a:tc>
                  <a:txBody>
                    <a:bodyPr/>
                    <a:lstStyle/>
                    <a:p>
                      <a:r>
                        <a:rPr lang="ru-RU" sz="1100"/>
                        <a:t>Индустриализация 1930-х годов, господдержка ВПК</a:t>
                      </a:r>
                    </a:p>
                  </a:txBody>
                  <a:tcPr marL="20026" marR="20026" marT="10012" marB="10012" anchor="ctr"/>
                </a:tc>
                <a:extLst>
                  <a:ext uri="{0D108BD9-81ED-4DB2-BD59-A6C34878D82A}">
                    <a16:rowId xmlns:a16="http://schemas.microsoft.com/office/drawing/2014/main" val="22795846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7960931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</TotalTime>
  <Words>972</Words>
  <Application>Microsoft Office PowerPoint</Application>
  <PresentationFormat>Широкоэкранный</PresentationFormat>
  <Paragraphs>88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12</vt:i4>
      </vt:variant>
    </vt:vector>
  </HeadingPairs>
  <TitlesOfParts>
    <vt:vector size="19" baseType="lpstr">
      <vt:lpstr>Aptos</vt:lpstr>
      <vt:lpstr>Aptos Display</vt:lpstr>
      <vt:lpstr>Arial</vt:lpstr>
      <vt:lpstr>Calibri</vt:lpstr>
      <vt:lpstr>Times New Roman</vt:lpstr>
      <vt:lpstr>Тема Office</vt:lpstr>
      <vt:lpstr>1_Тема Office</vt:lpstr>
      <vt:lpstr>  Технолого-диагностические аспекты формирования функциональной грамотности у обучающихся  На примере урока по истории  «Восстановление российской экономики после Смутного времени»</vt:lpstr>
      <vt:lpstr>Теоретический аспект технологии</vt:lpstr>
      <vt:lpstr>Методические приёмы и инструментарий </vt:lpstr>
      <vt:lpstr>Презентация PowerPoint</vt:lpstr>
      <vt:lpstr>Работа с источниками: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Применение методики для других периодов Истории России</vt:lpstr>
      <vt:lpstr>Период правления Ивана Грозного: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Технолого-диагностические аспекты формирования функциональной грамотности у обучающихся  На примере урока по истории  «Восстановление российской экономики после Смутного времени»</dc:title>
  <dc:creator>Андрей Долгов</dc:creator>
  <cp:lastModifiedBy>User</cp:lastModifiedBy>
  <cp:revision>3</cp:revision>
  <cp:lastPrinted>2025-06-10T10:55:57Z</cp:lastPrinted>
  <dcterms:created xsi:type="dcterms:W3CDTF">2025-06-10T07:59:40Z</dcterms:created>
  <dcterms:modified xsi:type="dcterms:W3CDTF">2025-06-10T10:56:17Z</dcterms:modified>
</cp:coreProperties>
</file>