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3648" r:id="rId1"/>
  </p:sldMasterIdLst>
  <p:handoutMasterIdLst>
    <p:handoutMasterId r:id="rId12"/>
  </p:handoutMasterIdLst>
  <p:sldIdLst>
    <p:sldId id="272" r:id="rId2"/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769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A7B72-7FE2-4E59-8D99-63E2D6DD7B7A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669C32-5E8E-40BE-BEEE-05FC98467D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002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30.10.2025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2520280"/>
          </a:xfrm>
        </p:spPr>
        <p:txBody>
          <a:bodyPr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48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Требования к дозированию домашних заданий</a:t>
            </a:r>
            <a:br>
              <a:rPr lang="ru-RU" sz="4800" b="1" i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4149081"/>
            <a:ext cx="4618856" cy="1008112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Кабанова С.А., </a:t>
            </a:r>
          </a:p>
          <a:p>
            <a:pPr marL="0" indent="0" algn="r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читель истории и обществознания ГБОУ СОШ № 10 «ОЦ ЛИК»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Отрадный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6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b="1" i="1" dirty="0"/>
              <a:t>Домашняя работа </a:t>
            </a:r>
            <a:r>
              <a:rPr lang="ru-RU" sz="2000" dirty="0"/>
              <a:t>— учебная деятельность </a:t>
            </a:r>
            <a:r>
              <a:rPr lang="ru-RU" sz="2000" dirty="0" smtClean="0"/>
              <a:t>обучающихся общеобразовательных </a:t>
            </a:r>
            <a:r>
              <a:rPr lang="ru-RU" sz="2000" dirty="0"/>
              <a:t>организаций, выполняемая ими </a:t>
            </a:r>
            <a:r>
              <a:rPr lang="ru-RU" sz="2000" dirty="0" smtClean="0"/>
              <a:t>самостоятельно или </a:t>
            </a:r>
            <a:r>
              <a:rPr lang="ru-RU" sz="2000" dirty="0"/>
              <a:t>с участием родителей (законных представителей), </a:t>
            </a:r>
            <a:r>
              <a:rPr lang="ru-RU" sz="2000" dirty="0" smtClean="0"/>
              <a:t>спроектированная педагогом </a:t>
            </a:r>
            <a:r>
              <a:rPr lang="ru-RU" sz="2000" dirty="0"/>
              <a:t>с целью обеспечения достижения планируемых </a:t>
            </a:r>
            <a:r>
              <a:rPr lang="ru-RU" sz="2000" dirty="0" smtClean="0"/>
              <a:t>результатов обучения.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b="1" i="1" dirty="0" smtClean="0"/>
              <a:t>Домашнее </a:t>
            </a:r>
            <a:r>
              <a:rPr lang="ru-RU" sz="2000" b="1" i="1" dirty="0"/>
              <a:t>задание </a:t>
            </a:r>
            <a:r>
              <a:rPr lang="ru-RU" sz="2000" dirty="0"/>
              <a:t>— специально </a:t>
            </a:r>
            <a:r>
              <a:rPr lang="ru-RU" sz="2000" dirty="0" smtClean="0"/>
              <a:t>отобранное </a:t>
            </a:r>
            <a:r>
              <a:rPr lang="ru-RU" sz="2000" dirty="0"/>
              <a:t>или сконструированное педагогом учебное задание, </a:t>
            </a:r>
            <a:r>
              <a:rPr lang="ru-RU" sz="2000" dirty="0" smtClean="0"/>
              <a:t>предназначенное для </a:t>
            </a:r>
            <a:r>
              <a:rPr lang="ru-RU" sz="2000" dirty="0"/>
              <a:t>самостоятельного, парного, группового, совместного с </a:t>
            </a:r>
            <a:r>
              <a:rPr lang="ru-RU" sz="2000" dirty="0" smtClean="0"/>
              <a:t>родителями (законными </a:t>
            </a:r>
            <a:r>
              <a:rPr lang="ru-RU" sz="2000" dirty="0"/>
              <a:t>представителями) выполнения обучающимися во </a:t>
            </a:r>
            <a:r>
              <a:rPr lang="ru-RU" sz="2000" dirty="0" err="1" smtClean="0"/>
              <a:t>внеучебное</a:t>
            </a:r>
            <a:r>
              <a:rPr lang="ru-RU" sz="2000" dirty="0"/>
              <a:t> </a:t>
            </a:r>
            <a:r>
              <a:rPr lang="ru-RU" sz="2000" dirty="0" smtClean="0"/>
              <a:t>время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3671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Цели и задачи домашней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dirty="0"/>
              <a:t>Целью домашней учебной работы является становление </a:t>
            </a:r>
            <a:r>
              <a:rPr lang="ru-RU" sz="2000" dirty="0" smtClean="0"/>
              <a:t>учебной самостоятельности </a:t>
            </a:r>
            <a:r>
              <a:rPr lang="ru-RU" sz="2000" dirty="0"/>
              <a:t>обучающихся, развитие </a:t>
            </a:r>
            <a:r>
              <a:rPr lang="ru-RU" sz="2000" dirty="0" smtClean="0"/>
              <a:t>навыков самообучения и </a:t>
            </a:r>
            <a:r>
              <a:rPr lang="ru-RU" sz="2000" dirty="0"/>
              <a:t>самообразования, необходимых на протяжении жизни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/>
              <a:t>Домашняя работа является продолжением работы в </a:t>
            </a:r>
            <a:r>
              <a:rPr lang="ru-RU" sz="2000" dirty="0" smtClean="0"/>
              <a:t>классе и </a:t>
            </a:r>
            <a:r>
              <a:rPr lang="ru-RU" sz="2000" dirty="0"/>
              <a:t>направлена </a:t>
            </a:r>
            <a:r>
              <a:rPr lang="ru-RU" sz="2000" dirty="0" smtClean="0"/>
              <a:t>на повторение</a:t>
            </a:r>
            <a:r>
              <a:rPr lang="ru-RU" sz="2000" dirty="0"/>
              <a:t>, закрепление, систематизацию, </a:t>
            </a:r>
            <a:r>
              <a:rPr lang="ru-RU" sz="2000" dirty="0" smtClean="0"/>
              <a:t>обобщение, углубление</a:t>
            </a:r>
            <a:r>
              <a:rPr lang="ru-RU" sz="2000" dirty="0"/>
              <a:t>, а также приобретение знаний, умений, </a:t>
            </a:r>
            <a:r>
              <a:rPr lang="ru-RU" sz="2000" dirty="0" smtClean="0"/>
              <a:t>навыков </a:t>
            </a:r>
            <a:r>
              <a:rPr lang="ru-RU" sz="2000" dirty="0"/>
              <a:t>и </a:t>
            </a:r>
            <a:r>
              <a:rPr lang="ru-RU" sz="2000" dirty="0" smtClean="0"/>
              <a:t>способов деятельности.</a:t>
            </a:r>
          </a:p>
          <a:p>
            <a:pPr algn="just"/>
            <a:r>
              <a:rPr lang="ru-RU" sz="2000" dirty="0"/>
              <a:t>При организации домашней работы педагогическими </a:t>
            </a:r>
            <a:r>
              <a:rPr lang="ru-RU" sz="2000" dirty="0" smtClean="0"/>
              <a:t>работниками ставятся </a:t>
            </a:r>
            <a:r>
              <a:rPr lang="ru-RU" sz="2000" dirty="0"/>
              <a:t>цели по достижению личностных, </a:t>
            </a:r>
            <a:r>
              <a:rPr lang="ru-RU" sz="2000" dirty="0" err="1"/>
              <a:t>метапредметных</a:t>
            </a:r>
            <a:r>
              <a:rPr lang="ru-RU" sz="2000" dirty="0"/>
              <a:t> и </a:t>
            </a:r>
            <a:r>
              <a:rPr lang="ru-RU" sz="2000" dirty="0" smtClean="0"/>
              <a:t>предметных результатов </a:t>
            </a:r>
            <a:r>
              <a:rPr lang="ru-RU" sz="2000" dirty="0"/>
              <a:t>обучения в соответствии с федеральными </a:t>
            </a:r>
            <a:r>
              <a:rPr lang="ru-RU" sz="2000" dirty="0" smtClean="0"/>
              <a:t>государственными образовательными </a:t>
            </a:r>
            <a:r>
              <a:rPr lang="ru-RU" sz="2000" dirty="0"/>
              <a:t>стандартами и примерными рабочими </a:t>
            </a:r>
            <a:r>
              <a:rPr lang="ru-RU" sz="2000" dirty="0" smtClean="0"/>
              <a:t>программами учебных </a:t>
            </a:r>
            <a:r>
              <a:rPr lang="ru-RU" sz="2000" dirty="0"/>
              <a:t>предметов.</a:t>
            </a:r>
          </a:p>
        </p:txBody>
      </p:sp>
    </p:spTree>
    <p:extLst>
      <p:ext uri="{BB962C8B-B14F-4D97-AF65-F5344CB8AC3E}">
        <p14:creationId xmlns:p14="http://schemas.microsoft.com/office/powerpoint/2010/main" val="1599228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Организация домашней 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000" dirty="0"/>
              <a:t>В начальной школе и в 5–6 классах основной школы </a:t>
            </a:r>
            <a:r>
              <a:rPr lang="ru-RU" sz="2000" dirty="0" smtClean="0"/>
              <a:t>домашние задания </a:t>
            </a:r>
            <a:r>
              <a:rPr lang="ru-RU" sz="2000" dirty="0"/>
              <a:t>на выходные не задаются. В 7–11 классах допустимы </a:t>
            </a:r>
            <a:r>
              <a:rPr lang="ru-RU" sz="2000" dirty="0" smtClean="0"/>
              <a:t>домашние задания </a:t>
            </a:r>
            <a:r>
              <a:rPr lang="ru-RU" sz="2000" dirty="0"/>
              <a:t>на выходные дни, направленные на повторение и </a:t>
            </a:r>
            <a:r>
              <a:rPr lang="ru-RU" sz="2000" dirty="0" smtClean="0"/>
              <a:t>систематизацию полученных </a:t>
            </a:r>
            <a:r>
              <a:rPr lang="ru-RU" sz="2000" dirty="0"/>
              <a:t>знаний, в объеме, не превышающем ½ </a:t>
            </a:r>
            <a:r>
              <a:rPr lang="ru-RU" sz="2000" dirty="0" smtClean="0"/>
              <a:t>установленных СанПиНом норм.  </a:t>
            </a:r>
            <a:r>
              <a:rPr lang="ru-RU" sz="2000" dirty="0"/>
              <a:t>На праздничные дни домашние задания </a:t>
            </a:r>
            <a:r>
              <a:rPr lang="ru-RU" sz="2000" dirty="0" smtClean="0"/>
              <a:t>не задаются</a:t>
            </a:r>
            <a:r>
              <a:rPr lang="ru-RU" sz="2000" dirty="0"/>
              <a:t>.</a:t>
            </a:r>
          </a:p>
          <a:p>
            <a:pPr algn="just"/>
            <a:r>
              <a:rPr lang="ru-RU" sz="2000" dirty="0" smtClean="0"/>
              <a:t>Домашние </a:t>
            </a:r>
            <a:r>
              <a:rPr lang="ru-RU" sz="2000" dirty="0"/>
              <a:t>задания на каникулярное время не </a:t>
            </a:r>
            <a:r>
              <a:rPr lang="ru-RU" sz="2000" dirty="0" smtClean="0"/>
              <a:t>задаются;</a:t>
            </a:r>
            <a:r>
              <a:rPr lang="ru-RU" sz="2000" dirty="0"/>
              <a:t> </a:t>
            </a:r>
            <a:r>
              <a:rPr lang="ru-RU" sz="2000" dirty="0" smtClean="0"/>
              <a:t> рекомендуется </a:t>
            </a:r>
            <a:r>
              <a:rPr lang="ru-RU" sz="2000" dirty="0"/>
              <a:t>предоставление обучающимся </a:t>
            </a:r>
            <a:r>
              <a:rPr lang="ru-RU" sz="2000" dirty="0" smtClean="0"/>
              <a:t>списка литературы для </a:t>
            </a:r>
            <a:r>
              <a:rPr lang="ru-RU" sz="2000" dirty="0"/>
              <a:t>самостоятельного чтения.</a:t>
            </a:r>
          </a:p>
          <a:p>
            <a:pPr algn="just"/>
            <a:r>
              <a:rPr lang="ru-RU" sz="2000" dirty="0" smtClean="0"/>
              <a:t>Объем </a:t>
            </a:r>
            <a:r>
              <a:rPr lang="ru-RU" sz="2000" dirty="0"/>
              <a:t>домашних заданий не может превышать ½ от </a:t>
            </a:r>
            <a:r>
              <a:rPr lang="ru-RU" sz="2000" dirty="0" smtClean="0"/>
              <a:t>объема работы</a:t>
            </a:r>
            <a:r>
              <a:rPr lang="ru-RU" sz="2000" dirty="0"/>
              <a:t>, выполненной на уроке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/>
              <a:t>При организации домашней работы к следующему учебному </a:t>
            </a:r>
            <a:r>
              <a:rPr lang="ru-RU" sz="2000" dirty="0" smtClean="0"/>
              <a:t>дню учитывается </a:t>
            </a:r>
            <a:r>
              <a:rPr lang="ru-RU" sz="2000" dirty="0"/>
              <a:t>суммарный объем домашних заданий, их </a:t>
            </a:r>
            <a:r>
              <a:rPr lang="ru-RU" sz="2000" dirty="0" smtClean="0"/>
              <a:t>трудоемкость и </a:t>
            </a:r>
            <a:r>
              <a:rPr lang="ru-RU" sz="2000" dirty="0"/>
              <a:t>временные затраты на выполнение.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3900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Организация домашней работы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pPr algn="just"/>
            <a:r>
              <a:rPr lang="ru-RU" sz="2000" dirty="0"/>
              <a:t>Регулярность привлечения обучающихся к </a:t>
            </a:r>
            <a:r>
              <a:rPr lang="ru-RU" sz="2000" dirty="0" smtClean="0"/>
              <a:t>выполнению домашних </a:t>
            </a:r>
            <a:r>
              <a:rPr lang="ru-RU" sz="2000" dirty="0"/>
              <a:t>заданий и их объем определяется педагогическими </a:t>
            </a:r>
            <a:r>
              <a:rPr lang="ru-RU" sz="2000" dirty="0" smtClean="0"/>
              <a:t>работниками исходя </a:t>
            </a:r>
            <a:r>
              <a:rPr lang="ru-RU" sz="2000" dirty="0"/>
              <a:t>из принципов разумности, целесообразности, с учетом </a:t>
            </a:r>
            <a:r>
              <a:rPr lang="ru-RU" sz="2000" dirty="0" smtClean="0"/>
              <a:t>динамики работоспособности </a:t>
            </a:r>
            <a:r>
              <a:rPr lang="ru-RU" sz="2000" dirty="0"/>
              <a:t>школьников в течение недели, возрастных </a:t>
            </a:r>
            <a:r>
              <a:rPr lang="ru-RU" sz="2000" dirty="0" smtClean="0"/>
              <a:t>возможностей обучающихся </a:t>
            </a:r>
            <a:r>
              <a:rPr lang="ru-RU" sz="2000" dirty="0"/>
              <a:t>и норм </a:t>
            </a:r>
            <a:r>
              <a:rPr lang="ru-RU" sz="2000" dirty="0" smtClean="0"/>
              <a:t>СанПиНа 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 </a:t>
            </a:r>
            <a:r>
              <a:rPr lang="ru-RU" sz="2000" dirty="0">
                <a:solidFill>
                  <a:srgbClr val="FF0000"/>
                </a:solidFill>
              </a:rPr>
              <a:t>в 4–5 классах — не более 2 ч., 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в </a:t>
            </a:r>
            <a:r>
              <a:rPr lang="ru-RU" sz="2000" dirty="0">
                <a:solidFill>
                  <a:srgbClr val="FF0000"/>
                </a:solidFill>
              </a:rPr>
              <a:t>6–8 классах </a:t>
            </a:r>
            <a:r>
              <a:rPr lang="ru-RU" sz="2000" dirty="0" smtClean="0">
                <a:solidFill>
                  <a:srgbClr val="FF0000"/>
                </a:solidFill>
              </a:rPr>
              <a:t>— не </a:t>
            </a:r>
            <a:r>
              <a:rPr lang="ru-RU" sz="2000" dirty="0">
                <a:solidFill>
                  <a:srgbClr val="FF0000"/>
                </a:solidFill>
              </a:rPr>
              <a:t>более 2,5 ч., 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ru-RU" sz="2000" dirty="0" smtClean="0">
                <a:solidFill>
                  <a:srgbClr val="FF0000"/>
                </a:solidFill>
              </a:rPr>
              <a:t>в </a:t>
            </a:r>
            <a:r>
              <a:rPr lang="ru-RU" sz="2000" dirty="0">
                <a:solidFill>
                  <a:srgbClr val="FF0000"/>
                </a:solidFill>
              </a:rPr>
              <a:t>9–11 классах — не более 3,5 ч</a:t>
            </a:r>
            <a:r>
              <a:rPr lang="ru-RU" sz="2000" dirty="0" smtClean="0">
                <a:solidFill>
                  <a:srgbClr val="FF0000"/>
                </a:solidFill>
              </a:rPr>
              <a:t>.</a:t>
            </a:r>
          </a:p>
          <a:p>
            <a:pPr algn="just"/>
            <a:r>
              <a:rPr lang="ru-RU" sz="2000" dirty="0"/>
              <a:t>На выполнение трудоемких домашних заданий (</a:t>
            </a:r>
            <a:r>
              <a:rPr lang="ru-RU" sz="2000" dirty="0" smtClean="0"/>
              <a:t>например, сочинение</a:t>
            </a:r>
            <a:r>
              <a:rPr lang="ru-RU" sz="2000" dirty="0"/>
              <a:t>, доклад) обучающимся предоставляется не менее 7 (</a:t>
            </a:r>
            <a:r>
              <a:rPr lang="ru-RU" sz="2000" dirty="0" smtClean="0"/>
              <a:t>семи) календарных </a:t>
            </a:r>
            <a:r>
              <a:rPr lang="ru-RU" sz="2000" dirty="0"/>
              <a:t>дней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/>
              <a:t>Запись педагогом домашних заданий в электронном </a:t>
            </a:r>
            <a:r>
              <a:rPr lang="ru-RU" sz="2000" dirty="0" smtClean="0"/>
              <a:t>дневнике выполняется </a:t>
            </a:r>
            <a:r>
              <a:rPr lang="ru-RU" sz="2000" dirty="0"/>
              <a:t>после проведения урока или не позднее окончания всех </a:t>
            </a:r>
            <a:r>
              <a:rPr lang="ru-RU" sz="2000" dirty="0" smtClean="0"/>
              <a:t>уроков у </a:t>
            </a:r>
            <a:r>
              <a:rPr lang="ru-RU" sz="2000" dirty="0"/>
              <a:t>данного класса по расписанию; запись домашних заданий в </a:t>
            </a:r>
            <a:r>
              <a:rPr lang="ru-RU" sz="2000" dirty="0" smtClean="0"/>
              <a:t>традиционном (бумажном</a:t>
            </a:r>
            <a:r>
              <a:rPr lang="ru-RU" sz="2000" dirty="0"/>
              <a:t>) дневнике выполняется на </a:t>
            </a:r>
            <a:r>
              <a:rPr lang="ru-RU" sz="2000" dirty="0" smtClean="0"/>
              <a:t>уроке.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778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Организация домашней работы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Педагогическими </a:t>
            </a:r>
            <a:r>
              <a:rPr lang="ru-RU" sz="2000" dirty="0"/>
              <a:t>работниками осуществляется </a:t>
            </a:r>
            <a:r>
              <a:rPr lang="ru-RU" sz="2000" dirty="0" smtClean="0"/>
              <a:t>проверка домашних </a:t>
            </a:r>
            <a:r>
              <a:rPr lang="ru-RU" sz="2000" dirty="0"/>
              <a:t>заданий.</a:t>
            </a:r>
          </a:p>
          <a:p>
            <a:pPr algn="just"/>
            <a:r>
              <a:rPr lang="ru-RU" sz="2000" dirty="0" smtClean="0"/>
              <a:t>Оценивание </a:t>
            </a:r>
            <a:r>
              <a:rPr lang="ru-RU" sz="2000" dirty="0"/>
              <a:t>выполнения домашних заданий </a:t>
            </a:r>
            <a:r>
              <a:rPr lang="ru-RU" sz="2000" dirty="0" smtClean="0"/>
              <a:t>педагогическими работниками </a:t>
            </a:r>
            <a:r>
              <a:rPr lang="ru-RU" sz="2000" dirty="0"/>
              <a:t>происходит с помощью отметок или словесно на </a:t>
            </a:r>
            <a:r>
              <a:rPr lang="ru-RU" sz="2000" dirty="0" smtClean="0"/>
              <a:t>основе  установленных </a:t>
            </a:r>
            <a:r>
              <a:rPr lang="ru-RU" sz="2000" dirty="0"/>
              <a:t>критериев оценивания по учебному предмету.</a:t>
            </a:r>
          </a:p>
          <a:p>
            <a:pPr algn="just"/>
            <a:r>
              <a:rPr lang="ru-RU" sz="2000" dirty="0" smtClean="0"/>
              <a:t>Рекомендуется </a:t>
            </a:r>
            <a:r>
              <a:rPr lang="ru-RU" sz="2000" dirty="0"/>
              <a:t>включать в состав домашней </a:t>
            </a:r>
            <a:r>
              <a:rPr lang="ru-RU" sz="2000" dirty="0" smtClean="0"/>
              <a:t>работы дифференцированные </a:t>
            </a:r>
            <a:r>
              <a:rPr lang="ru-RU" sz="2000" dirty="0"/>
              <a:t>и индивидуальные домашние задания.</a:t>
            </a:r>
          </a:p>
          <a:p>
            <a:pPr algn="just"/>
            <a:r>
              <a:rPr lang="ru-RU" sz="2000" dirty="0" smtClean="0"/>
              <a:t>С </a:t>
            </a:r>
            <a:r>
              <a:rPr lang="ru-RU" sz="2000" dirty="0"/>
              <a:t>целью недопустимости перегрузки обучающихся </a:t>
            </a:r>
            <a:r>
              <a:rPr lang="ru-RU" sz="2000" dirty="0" smtClean="0"/>
              <a:t>домашними заданиями </a:t>
            </a:r>
            <a:r>
              <a:rPr lang="ru-RU" sz="2000" dirty="0"/>
              <a:t>рекомендуется использовать потенциал внеурочной деятельности.</a:t>
            </a:r>
          </a:p>
          <a:p>
            <a:pPr algn="just"/>
            <a:r>
              <a:rPr lang="ru-RU" sz="2000" dirty="0" smtClean="0"/>
              <a:t>С </a:t>
            </a:r>
            <a:r>
              <a:rPr lang="ru-RU" sz="2000" dirty="0"/>
              <a:t>целью повышения учебной мотивации </a:t>
            </a:r>
            <a:r>
              <a:rPr lang="ru-RU" sz="2000" dirty="0" smtClean="0"/>
              <a:t>школьников рекомендуется </a:t>
            </a:r>
            <a:r>
              <a:rPr lang="ru-RU" sz="2000" dirty="0"/>
              <a:t>организовывать домашние задания на основе </a:t>
            </a:r>
            <a:r>
              <a:rPr lang="ru-RU" sz="2000" dirty="0" smtClean="0"/>
              <a:t>посещения информационно-библиотечных </a:t>
            </a:r>
            <a:r>
              <a:rPr lang="ru-RU" sz="2000" dirty="0"/>
              <a:t>центров, музеев, театров, выставок и </a:t>
            </a:r>
            <a:r>
              <a:rPr lang="ru-RU" sz="2000" dirty="0" smtClean="0"/>
              <a:t>других объектов </a:t>
            </a:r>
            <a:r>
              <a:rPr lang="ru-RU" sz="2000" dirty="0"/>
              <a:t>культуры</a:t>
            </a:r>
            <a:r>
              <a:rPr lang="ru-RU" sz="2000" dirty="0" smtClean="0"/>
              <a:t>.</a:t>
            </a:r>
          </a:p>
          <a:p>
            <a:pPr algn="just"/>
            <a:r>
              <a:rPr lang="ru-RU" sz="2000" dirty="0">
                <a:solidFill>
                  <a:srgbClr val="FF0000"/>
                </a:solidFill>
              </a:rPr>
              <a:t>В период отсутствия в школе по причине болезни </a:t>
            </a:r>
            <a:r>
              <a:rPr lang="ru-RU" sz="2000" dirty="0" smtClean="0">
                <a:solidFill>
                  <a:srgbClr val="FF0000"/>
                </a:solidFill>
              </a:rPr>
              <a:t>домашние задания </a:t>
            </a:r>
            <a:r>
              <a:rPr lang="ru-RU" sz="2000" dirty="0">
                <a:solidFill>
                  <a:srgbClr val="FF0000"/>
                </a:solidFill>
              </a:rPr>
              <a:t>обучающимися могут не выполняться.</a:t>
            </a:r>
          </a:p>
        </p:txBody>
      </p:sp>
    </p:spTree>
    <p:extLst>
      <p:ext uri="{BB962C8B-B14F-4D97-AF65-F5344CB8AC3E}">
        <p14:creationId xmlns:p14="http://schemas.microsoft.com/office/powerpoint/2010/main" val="501275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b="1" dirty="0"/>
              <a:t>Организация домашней работы с использованием электронных</a:t>
            </a:r>
            <a:br>
              <a:rPr lang="ru-RU" sz="3200" b="1" dirty="0"/>
            </a:br>
            <a:r>
              <a:rPr lang="ru-RU" sz="3200" b="1" dirty="0"/>
              <a:t>средств обучения (ЭСО)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При </a:t>
            </a:r>
            <a:r>
              <a:rPr lang="ru-RU" sz="2000" dirty="0"/>
              <a:t>организации домашней работы с использованием </a:t>
            </a:r>
            <a:r>
              <a:rPr lang="ru-RU" sz="2000" dirty="0" smtClean="0"/>
              <a:t>ЭСО необходимо </a:t>
            </a:r>
            <a:r>
              <a:rPr lang="ru-RU" sz="2000" dirty="0"/>
              <a:t>заранее ознакомить обучающихся с гигиеническими </a:t>
            </a:r>
            <a:r>
              <a:rPr lang="ru-RU" sz="2000" dirty="0" smtClean="0"/>
              <a:t>правилами их </a:t>
            </a:r>
            <a:r>
              <a:rPr lang="ru-RU" sz="2000" dirty="0"/>
              <a:t>использования и профилактикой заболеваний при работе за компьютером.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Выполнение </a:t>
            </a:r>
            <a:r>
              <a:rPr lang="ru-RU" sz="2000" dirty="0">
                <a:solidFill>
                  <a:srgbClr val="FF0000"/>
                </a:solidFill>
              </a:rPr>
              <a:t>домашних заданий с использованием ЭСО (например,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5–9 </a:t>
            </a:r>
            <a:r>
              <a:rPr lang="ru-RU" sz="2000" dirty="0">
                <a:solidFill>
                  <a:srgbClr val="FF0000"/>
                </a:solidFill>
              </a:rPr>
              <a:t>классов — не более </a:t>
            </a:r>
            <a:r>
              <a:rPr lang="ru-RU" sz="2000" dirty="0" smtClean="0">
                <a:solidFill>
                  <a:srgbClr val="FF0000"/>
                </a:solidFill>
              </a:rPr>
              <a:t>30 минут</a:t>
            </a:r>
            <a:r>
              <a:rPr lang="ru-RU" sz="2000" dirty="0">
                <a:solidFill>
                  <a:srgbClr val="FF0000"/>
                </a:solidFill>
              </a:rPr>
              <a:t>, </a:t>
            </a:r>
            <a:endParaRPr lang="ru-RU" sz="2000" dirty="0" smtClean="0">
              <a:solidFill>
                <a:srgbClr val="FF0000"/>
              </a:solidFill>
            </a:endParaRP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10–11 </a:t>
            </a:r>
            <a:r>
              <a:rPr lang="ru-RU" sz="2000" dirty="0">
                <a:solidFill>
                  <a:srgbClr val="FF0000"/>
                </a:solidFill>
              </a:rPr>
              <a:t>классов — не более 35 минут.</a:t>
            </a:r>
          </a:p>
          <a:p>
            <a:pPr algn="just"/>
            <a:r>
              <a:rPr lang="ru-RU" sz="2000" dirty="0" smtClean="0"/>
              <a:t>Для </a:t>
            </a:r>
            <a:r>
              <a:rPr lang="ru-RU" sz="2000" dirty="0"/>
              <a:t>организации домашней работы с использованием </a:t>
            </a:r>
            <a:r>
              <a:rPr lang="ru-RU" sz="2000" dirty="0" smtClean="0"/>
              <a:t>ЭСО педагогические </a:t>
            </a:r>
            <a:r>
              <a:rPr lang="ru-RU" sz="2000" dirty="0"/>
              <a:t>работники вправе самостоятельно отбирать </a:t>
            </a:r>
            <a:r>
              <a:rPr lang="ru-RU" sz="2000" dirty="0" smtClean="0"/>
              <a:t>необходимый контент </a:t>
            </a:r>
            <a:r>
              <a:rPr lang="ru-RU" sz="2000" dirty="0"/>
              <a:t>и учебные задания, отвечающие требованиям </a:t>
            </a:r>
            <a:r>
              <a:rPr lang="ru-RU" sz="2000" dirty="0" smtClean="0"/>
              <a:t>российского законодательства</a:t>
            </a:r>
            <a:r>
              <a:rPr lang="ru-RU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48243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Autofit/>
          </a:bodyPr>
          <a:lstStyle/>
          <a:p>
            <a:r>
              <a:rPr lang="ru-RU" sz="3600" b="1" dirty="0"/>
              <a:t>Учебно-методическое обеспечение организации домашней</a:t>
            </a:r>
            <a:br>
              <a:rPr lang="ru-RU" sz="3600" b="1" dirty="0"/>
            </a:br>
            <a:r>
              <a:rPr lang="ru-RU" sz="3600" b="1" dirty="0"/>
              <a:t>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ru-RU" dirty="0" smtClean="0"/>
              <a:t> </a:t>
            </a:r>
            <a:r>
              <a:rPr lang="ru-RU" sz="4500" dirty="0"/>
              <a:t>Для организации домашней работы обучающихся </a:t>
            </a:r>
            <a:r>
              <a:rPr lang="ru-RU" sz="4500" dirty="0" smtClean="0"/>
              <a:t>педагогические работники </a:t>
            </a:r>
            <a:r>
              <a:rPr lang="ru-RU" sz="4500" dirty="0"/>
              <a:t>используют учебники и учебно-методические </a:t>
            </a:r>
            <a:r>
              <a:rPr lang="ru-RU" sz="4500" dirty="0" smtClean="0"/>
              <a:t>комплекты, включенные </a:t>
            </a:r>
            <a:r>
              <a:rPr lang="ru-RU" sz="4500" dirty="0"/>
              <a:t>в Федеральный перечень учебников, </a:t>
            </a:r>
            <a:r>
              <a:rPr lang="ru-RU" sz="4500" dirty="0" smtClean="0"/>
              <a:t>допущенных к </a:t>
            </a:r>
            <a:r>
              <a:rPr lang="ru-RU" sz="4500" dirty="0"/>
              <a:t>использованию при реализации имеющих государственную </a:t>
            </a:r>
            <a:r>
              <a:rPr lang="ru-RU" sz="4500" dirty="0" smtClean="0"/>
              <a:t>аккредитацию образовательных </a:t>
            </a:r>
            <a:r>
              <a:rPr lang="ru-RU" sz="4500" dirty="0"/>
              <a:t>программ начального общего, основного общего, </a:t>
            </a:r>
            <a:r>
              <a:rPr lang="ru-RU" sz="4500" dirty="0" smtClean="0"/>
              <a:t>среднего общего </a:t>
            </a:r>
            <a:r>
              <a:rPr lang="ru-RU" sz="4500" dirty="0"/>
              <a:t>образования организациями, осуществляющими </a:t>
            </a:r>
            <a:r>
              <a:rPr lang="ru-RU" sz="4500" dirty="0" smtClean="0"/>
              <a:t>образовательную деятельность</a:t>
            </a:r>
            <a:r>
              <a:rPr lang="ru-RU" sz="4500" dirty="0"/>
              <a:t>.</a:t>
            </a:r>
          </a:p>
          <a:p>
            <a:pPr algn="just"/>
            <a:r>
              <a:rPr lang="ru-RU" sz="4500" dirty="0" smtClean="0"/>
              <a:t>Педагогические </a:t>
            </a:r>
            <a:r>
              <a:rPr lang="ru-RU" sz="4500" dirty="0"/>
              <a:t>работники могут использовать учебные </a:t>
            </a:r>
            <a:r>
              <a:rPr lang="ru-RU" sz="4500" dirty="0" smtClean="0"/>
              <a:t>пособия, рабочие </a:t>
            </a:r>
            <a:r>
              <a:rPr lang="ru-RU" sz="4500" dirty="0"/>
              <a:t>тетради, наглядные пособия, хрестоматии, </a:t>
            </a:r>
            <a:r>
              <a:rPr lang="ru-RU" sz="4500" dirty="0" smtClean="0"/>
              <a:t>самоучители, практикумы</a:t>
            </a:r>
            <a:r>
              <a:rPr lang="ru-RU" sz="4500" dirty="0"/>
              <a:t>, выпущенные организациями, входящими в </a:t>
            </a:r>
            <a:r>
              <a:rPr lang="ru-RU" sz="4500" dirty="0" smtClean="0"/>
              <a:t>перечень организаций</a:t>
            </a:r>
            <a:r>
              <a:rPr lang="ru-RU" sz="4500" dirty="0"/>
              <a:t>, осуществляющих выпуск учебных пособий, </a:t>
            </a:r>
            <a:r>
              <a:rPr lang="ru-RU" sz="4500" dirty="0" smtClean="0"/>
              <a:t>которые допускаются</a:t>
            </a:r>
            <a:r>
              <a:rPr lang="ru-RU" sz="4500" dirty="0"/>
              <a:t> </a:t>
            </a:r>
            <a:r>
              <a:rPr lang="ru-RU" sz="4500" dirty="0" smtClean="0"/>
              <a:t>к </a:t>
            </a:r>
            <a:r>
              <a:rPr lang="ru-RU" sz="4500" dirty="0"/>
              <a:t>использованию при реализации имеющих государственную </a:t>
            </a:r>
            <a:r>
              <a:rPr lang="ru-RU" sz="4500" dirty="0" smtClean="0"/>
              <a:t>аккредитацию образовательных </a:t>
            </a:r>
            <a:r>
              <a:rPr lang="ru-RU" sz="4500" dirty="0"/>
              <a:t>программ начального общего, основного общего, </a:t>
            </a:r>
            <a:r>
              <a:rPr lang="ru-RU" sz="4500" dirty="0" smtClean="0"/>
              <a:t>среднего общего </a:t>
            </a:r>
            <a:r>
              <a:rPr lang="ru-RU" sz="4500" dirty="0"/>
              <a:t>образования.</a:t>
            </a:r>
          </a:p>
          <a:p>
            <a:pPr algn="just"/>
            <a:r>
              <a:rPr lang="ru-RU" sz="4500" dirty="0" smtClean="0"/>
              <a:t>Учебные </a:t>
            </a:r>
            <a:r>
              <a:rPr lang="ru-RU" sz="4500" dirty="0"/>
              <a:t>и информационные материалы, </a:t>
            </a:r>
            <a:r>
              <a:rPr lang="ru-RU" sz="4500" dirty="0" smtClean="0"/>
              <a:t>используемые для </a:t>
            </a:r>
            <a:r>
              <a:rPr lang="ru-RU" sz="4500" dirty="0"/>
              <a:t>организации домашней работы обучающихся, должны </a:t>
            </a:r>
            <a:r>
              <a:rPr lang="ru-RU" sz="4500" dirty="0" smtClean="0"/>
              <a:t>соответствовать требованиям </a:t>
            </a:r>
            <a:r>
              <a:rPr lang="ru-RU" sz="4500" dirty="0"/>
              <a:t>федерального законодательства.</a:t>
            </a:r>
            <a:endParaRPr lang="ru-RU" sz="45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219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600" b="1" dirty="0"/>
              <a:t>Контроль за организацией и результативностью домашней</a:t>
            </a:r>
            <a:br>
              <a:rPr lang="ru-RU" sz="3600" b="1" dirty="0"/>
            </a:br>
            <a:r>
              <a:rPr lang="ru-RU" sz="3600" b="1" dirty="0"/>
              <a:t>работы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200" dirty="0"/>
              <a:t>Контроль за выполнением обучающимися домашних </a:t>
            </a:r>
            <a:r>
              <a:rPr lang="ru-RU" sz="2200" dirty="0" smtClean="0"/>
              <a:t>заданий возлагается </a:t>
            </a:r>
            <a:r>
              <a:rPr lang="ru-RU" sz="2200" dirty="0"/>
              <a:t>на педагогических работников.</a:t>
            </a:r>
          </a:p>
          <a:p>
            <a:r>
              <a:rPr lang="ru-RU" sz="2200" dirty="0" smtClean="0"/>
              <a:t>Контроль </a:t>
            </a:r>
            <a:r>
              <a:rPr lang="ru-RU" sz="2200" dirty="0"/>
              <a:t>за отбором видов и форм домашних </a:t>
            </a:r>
            <a:r>
              <a:rPr lang="ru-RU" sz="2200" dirty="0" smtClean="0"/>
              <a:t>заданий, их </a:t>
            </a:r>
            <a:r>
              <a:rPr lang="ru-RU" sz="2200" dirty="0"/>
              <a:t>количеством, трудоемкостью и содержанием возлагается на</a:t>
            </a:r>
          </a:p>
          <a:p>
            <a:r>
              <a:rPr lang="ru-RU" sz="2200" dirty="0"/>
              <a:t>педагогических работников и администрацию образовательной организации.</a:t>
            </a:r>
          </a:p>
          <a:p>
            <a:r>
              <a:rPr lang="ru-RU" sz="2200" dirty="0" smtClean="0"/>
              <a:t>Контроль </a:t>
            </a:r>
            <a:r>
              <a:rPr lang="ru-RU" sz="2200" dirty="0"/>
              <a:t>за соблюдением норм СанПиНа </a:t>
            </a:r>
            <a:r>
              <a:rPr lang="ru-RU" sz="2200" dirty="0" smtClean="0"/>
              <a:t>1.2.3685-21 при </a:t>
            </a:r>
            <a:r>
              <a:rPr lang="ru-RU" sz="2200" dirty="0"/>
              <a:t>организации домашней работы возлагается на </a:t>
            </a:r>
            <a:r>
              <a:rPr lang="ru-RU" sz="2200" dirty="0" smtClean="0"/>
              <a:t>педагогических работников </a:t>
            </a:r>
            <a:r>
              <a:rPr lang="ru-RU" sz="2200" dirty="0"/>
              <a:t>и администрацию образовательной организации.</a:t>
            </a:r>
          </a:p>
          <a:p>
            <a:r>
              <a:rPr lang="ru-RU" sz="2200" dirty="0" smtClean="0"/>
              <a:t>Контроль </a:t>
            </a:r>
            <a:r>
              <a:rPr lang="ru-RU" sz="2200" dirty="0"/>
              <a:t>за недопустимостью перегрузки и соблюдением норм</a:t>
            </a:r>
          </a:p>
          <a:p>
            <a:r>
              <a:rPr lang="ru-RU" sz="2200" dirty="0"/>
              <a:t>учебной суммарной нагрузки в течение дня, недели, четверти (</a:t>
            </a:r>
            <a:r>
              <a:rPr lang="ru-RU" sz="2200" dirty="0" smtClean="0"/>
              <a:t>триместра, полугодия</a:t>
            </a:r>
            <a:r>
              <a:rPr lang="ru-RU" sz="2200" dirty="0"/>
              <a:t>, года) возлагается на администрацию </a:t>
            </a:r>
            <a:r>
              <a:rPr lang="ru-RU" sz="2200" dirty="0" smtClean="0"/>
              <a:t>образовательной организации</a:t>
            </a:r>
            <a:r>
              <a:rPr lang="ru-RU" sz="2200" dirty="0"/>
              <a:t>.</a:t>
            </a:r>
            <a:endParaRPr lang="ru-RU" sz="22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999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pPr algn="just"/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СПАСИБО ЗА ВНИМАНИЕ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5198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797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Тема Office</vt:lpstr>
      <vt:lpstr>Требования к дозированию домашних заданий </vt:lpstr>
      <vt:lpstr>Презентация PowerPoint</vt:lpstr>
      <vt:lpstr>Цели и задачи домашней работы</vt:lpstr>
      <vt:lpstr>Организация домашней работы</vt:lpstr>
      <vt:lpstr>Организация домашней работы</vt:lpstr>
      <vt:lpstr>Организация домашней работы</vt:lpstr>
      <vt:lpstr>Организация домашней работы с использованием электронных средств обучения (ЭСО)</vt:lpstr>
      <vt:lpstr>Учебно-методическое обеспечение организации домашней работы</vt:lpstr>
      <vt:lpstr>Контроль за организацией и результативностью домашней работы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User</cp:lastModifiedBy>
  <cp:revision>111</cp:revision>
  <cp:lastPrinted>2025-10-30T06:42:51Z</cp:lastPrinted>
  <dcterms:created xsi:type="dcterms:W3CDTF">2023-08-10T11:13:43Z</dcterms:created>
  <dcterms:modified xsi:type="dcterms:W3CDTF">2025-10-30T06:43:05Z</dcterms:modified>
</cp:coreProperties>
</file>