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Montserrat" panose="020F0502020204030204" pitchFamily="2" charset="-52"/>
      <p:regular r:id="rId9"/>
      <p:bold r:id="rId10"/>
      <p:italic r:id="rId11"/>
      <p:boldItalic r:id="rId12"/>
    </p:embeddedFont>
    <p:embeddedFont>
      <p:font typeface="Montserrat Medium" panose="020F0502020204030204" pitchFamily="2" charset="-52"/>
      <p:regular r:id="rId13"/>
      <p:bold r:id="rId14"/>
      <p:italic r:id="rId15"/>
      <p:boldItalic r:id="rId16"/>
    </p:embeddedFont>
    <p:embeddedFont>
      <p:font typeface="Montserrat SemiBold" panose="020F0502020204030204" pitchFamily="2" charset="-52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739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cc7edefc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cc7edefc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9b45b1523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9b45b1523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9b45b1523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9b45b1523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9b45b1523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9b45b1523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536e02a46e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536e02a46e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uiedu.ru/wp-content/uploads/Metodicheskie_rekomendatsii_po_organizatsii_domashney_uchebnoy_ra.pdf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otrad_rc@samara.edu.ru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rcotradny.ru/index.ph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vk.com/public202366377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2559225" y="4608775"/>
            <a:ext cx="1242900" cy="4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66379"/>
              <a:buNone/>
            </a:pPr>
            <a:endParaRPr sz="1160" b="1">
              <a:solidFill>
                <a:srgbClr val="073763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72641"/>
              <a:buNone/>
            </a:pPr>
            <a:r>
              <a:rPr lang="ru" sz="1060" b="1">
                <a:solidFill>
                  <a:srgbClr val="073763"/>
                </a:solidFill>
              </a:rPr>
              <a:t>20  марта  2025 г.</a:t>
            </a:r>
            <a:endParaRPr sz="1060" b="1">
              <a:solidFill>
                <a:srgbClr val="073763"/>
              </a:solidFill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-1454625" y="0"/>
            <a:ext cx="9270600" cy="5143500"/>
          </a:xfrm>
          <a:prstGeom prst="rect">
            <a:avLst/>
          </a:prstGeom>
          <a:solidFill>
            <a:srgbClr val="3D85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62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62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62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9175" y="109077"/>
            <a:ext cx="1604825" cy="16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141825" y="1252725"/>
            <a:ext cx="8292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-782600" y="1328150"/>
            <a:ext cx="81552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Требования к дозированию </a:t>
            </a:r>
            <a:endParaRPr sz="3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домашних заданий</a:t>
            </a:r>
            <a:endParaRPr sz="3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-206900" y="3723838"/>
            <a:ext cx="70038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Методист ГБУ ДПО “Отрадненский РЦ”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Н.Е. Коновалова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Октябрь  2025</a:t>
            </a:r>
            <a:endParaRPr sz="10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0475" y="3800225"/>
            <a:ext cx="1944350" cy="10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ctrTitle"/>
          </p:nvPr>
        </p:nvSpPr>
        <p:spPr>
          <a:xfrm>
            <a:off x="2928425" y="228875"/>
            <a:ext cx="5863800" cy="1754700"/>
          </a:xfrm>
          <a:prstGeom prst="rect">
            <a:avLst/>
          </a:prstGeom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/>
              <a:t> </a:t>
            </a:r>
            <a:r>
              <a:rPr lang="ru" sz="1700" b="1"/>
              <a:t> Домашняя работа</a:t>
            </a:r>
            <a:r>
              <a:rPr lang="ru" sz="1700"/>
              <a:t> - учебная деятельность обучающихся общеобразовательных организаций, выполняемая ими самостоятельно или с участием родителей (законных представителей), спроектированная педагогом с целью обеспечения достижения планируемых результатов обучения.</a:t>
            </a:r>
            <a:r>
              <a:rPr lang="ru" sz="1400"/>
              <a:t> </a:t>
            </a:r>
            <a:endParaRPr sz="1400"/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>
            <a:off x="299275" y="2845225"/>
            <a:ext cx="6533400" cy="2100600"/>
          </a:xfrm>
          <a:prstGeom prst="rect">
            <a:avLst/>
          </a:prstGeom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" sz="1390"/>
              <a:t> </a:t>
            </a:r>
            <a:endParaRPr sz="139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" sz="1700" b="1">
                <a:solidFill>
                  <a:schemeClr val="dk1"/>
                </a:solidFill>
              </a:rPr>
              <a:t> Домашнее задание</a:t>
            </a:r>
            <a:r>
              <a:rPr lang="ru" sz="1700">
                <a:solidFill>
                  <a:schemeClr val="dk1"/>
                </a:solidFill>
              </a:rPr>
              <a:t> - специально отобранное или сконструированное педагогом учебное задание, предназначенное для самостоятельного, парного, группового, совместного с родителями (законными представителями) выполнения обучающимися во внеучебное время. 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283" y="339062"/>
            <a:ext cx="2384430" cy="153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8700" y="3254050"/>
            <a:ext cx="2205300" cy="128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850" y="830375"/>
            <a:ext cx="1452950" cy="14691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/>
          <p:nvPr/>
        </p:nvSpPr>
        <p:spPr>
          <a:xfrm>
            <a:off x="1779950" y="918938"/>
            <a:ext cx="7031400" cy="7875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</a:rPr>
              <a:t>Постановление Главного государственного санитарного врача РФ </a:t>
            </a:r>
            <a:endParaRPr sz="16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</a:rPr>
              <a:t>от 28.01.2021 № 2 (таблица 6.6 СанПиН </a:t>
            </a:r>
            <a:r>
              <a:rPr lang="ru" sz="1600" u="sng">
                <a:solidFill>
                  <a:schemeClr val="dk1"/>
                </a:solidFill>
              </a:rPr>
              <a:t>1.2.3685-21)</a:t>
            </a:r>
            <a:endParaRPr sz="1600" u="sng">
              <a:solidFill>
                <a:schemeClr val="dk1"/>
              </a:solidFill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1779950" y="1706438"/>
            <a:ext cx="70314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rgbClr val="FF0000"/>
                </a:solidFill>
              </a:rPr>
              <a:t>Суммарный объем домашнего задания по всем предметам для каждого класса не должен превышать  продолжительности выполнения:</a:t>
            </a:r>
            <a:endParaRPr sz="1600" b="1">
              <a:solidFill>
                <a:srgbClr val="FF0000"/>
              </a:solidFill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919500" y="2656825"/>
            <a:ext cx="3652500" cy="1162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2F5597"/>
                </a:solidFill>
              </a:rPr>
              <a:t>       – в 1 классе – не более 1 часа</a:t>
            </a:r>
            <a:endParaRPr sz="1200" b="1">
              <a:solidFill>
                <a:srgbClr val="2F5597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2F5597"/>
                </a:solidFill>
              </a:rPr>
              <a:t>–  во 2-3 классах – не более 1,5 часов</a:t>
            </a:r>
            <a:endParaRPr sz="1200" b="1">
              <a:solidFill>
                <a:srgbClr val="2F5597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2F5597"/>
                </a:solidFill>
              </a:rPr>
              <a:t>       – в 4-5 классах – не более 2 часов</a:t>
            </a:r>
            <a:endParaRPr sz="1200" b="1">
              <a:solidFill>
                <a:srgbClr val="2F5597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2F5597"/>
                </a:solidFill>
              </a:rPr>
              <a:t>       – в 6-8 классах –  не 2,5 часов</a:t>
            </a:r>
            <a:endParaRPr sz="1200" b="1">
              <a:solidFill>
                <a:srgbClr val="2F5597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b="1">
                <a:solidFill>
                  <a:srgbClr val="2F5597"/>
                </a:solidFill>
              </a:rPr>
              <a:t>       – в 9-11 классах – не более 3,5 часов</a:t>
            </a:r>
            <a:endParaRPr sz="1200" b="1">
              <a:solidFill>
                <a:srgbClr val="2F5597"/>
              </a:solidFill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8625" y="3939225"/>
            <a:ext cx="1300082" cy="11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/>
          <p:nvPr/>
        </p:nvSpPr>
        <p:spPr>
          <a:xfrm>
            <a:off x="288850" y="4001925"/>
            <a:ext cx="6902700" cy="10371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Методические рекомендации по организации домашней учебной работы обучающихся общеобразовательных</a:t>
            </a:r>
            <a:r>
              <a:rPr lang="ru" sz="1600">
                <a:solidFill>
                  <a:schemeClr val="dk1"/>
                </a:solidFill>
              </a:rPr>
              <a:t> учреждений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5113850" y="2656825"/>
            <a:ext cx="3451500" cy="1162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2F5597"/>
                </a:solidFill>
              </a:rPr>
              <a:t>Объем домашних заданий не может превышать ½ от объема работы, выполненной на уроке. </a:t>
            </a:r>
            <a:endParaRPr sz="1200" b="1">
              <a:solidFill>
                <a:srgbClr val="2F5597"/>
              </a:solidFill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288850" y="53625"/>
            <a:ext cx="4307400" cy="6480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4A86E8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Нормативная база</a:t>
            </a:r>
            <a:r>
              <a:rPr lang="ru" sz="3200">
                <a:solidFill>
                  <a:schemeClr val="lt1"/>
                </a:solidFill>
              </a:rPr>
              <a:t> </a:t>
            </a:r>
            <a:endParaRPr sz="3200">
              <a:solidFill>
                <a:schemeClr val="lt1"/>
              </a:solidFill>
            </a:endParaRPr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82325" y="37075"/>
            <a:ext cx="929025" cy="92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subTitle" idx="1"/>
          </p:nvPr>
        </p:nvSpPr>
        <p:spPr>
          <a:xfrm>
            <a:off x="1405325" y="1079299"/>
            <a:ext cx="7605600" cy="1334400"/>
          </a:xfrm>
          <a:prstGeom prst="rect">
            <a:avLst/>
          </a:prstGeom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5200">
                <a:solidFill>
                  <a:srgbClr val="203864"/>
                </a:solidFill>
              </a:rPr>
              <a:t> </a:t>
            </a:r>
            <a:r>
              <a:rPr lang="ru" sz="60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Приказ Министерства просвещения Российской Федерации </a:t>
            </a:r>
            <a:r>
              <a:rPr lang="ru" sz="6000" b="1" u="sng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 09.10.2024 № 704 «О внесении изменений </a:t>
            </a:r>
            <a:r>
              <a:rPr lang="ru" sz="60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некоторые приказы Министерства просвещения Российской Федерации, касающиеся федеральных образовательных программ начального общего образования, основного общего образования и среднего общего образования», вступившим в силу 01.09.2025</a:t>
            </a:r>
            <a:endParaRPr sz="6000">
              <a:solidFill>
                <a:srgbClr val="20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264550" y="0"/>
            <a:ext cx="4476900" cy="8148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4A86E8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Нормативная база</a:t>
            </a:r>
            <a:r>
              <a:rPr lang="ru" sz="3200">
                <a:solidFill>
                  <a:schemeClr val="lt1"/>
                </a:solidFill>
              </a:rPr>
              <a:t> </a:t>
            </a:r>
            <a:endParaRPr sz="3200">
              <a:solidFill>
                <a:schemeClr val="lt1"/>
              </a:solidFill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2325" y="-94625"/>
            <a:ext cx="1209600" cy="12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550" y="1210700"/>
            <a:ext cx="1209600" cy="120310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/>
          <p:nvPr/>
        </p:nvSpPr>
        <p:spPr>
          <a:xfrm>
            <a:off x="362100" y="3062075"/>
            <a:ext cx="2950800" cy="2024100"/>
          </a:xfrm>
          <a:prstGeom prst="rect">
            <a:avLst/>
          </a:prstGeom>
          <a:noFill/>
          <a:ln w="9525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Домашнее задание на следующий урок рекомендуется задавать на текущем уроке, при наличии электронного журнала дублировать в нем задание не позднее времени окончания учебного дня. Для выполнения задания, требующего длительной подготовки (например, подготовка доклада, реферата, оформление презентации, заучивание стихотворений), рекомендуется предоставлять достаточное количество времени</a:t>
            </a:r>
            <a:r>
              <a:rPr lang="ru" sz="11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88700" y="2596999"/>
            <a:ext cx="733425" cy="4398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/>
          <p:nvPr/>
        </p:nvSpPr>
        <p:spPr>
          <a:xfrm>
            <a:off x="3417475" y="3036875"/>
            <a:ext cx="2700300" cy="2024100"/>
          </a:xfrm>
          <a:prstGeom prst="rect">
            <a:avLst/>
          </a:prstGeom>
          <a:noFill/>
          <a:ln w="9525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электронных средств обучения в ходе реализации образовательной деятельности, включая выполнение домашних заданий проводится в соответствии с Санитарно- эпидемиологическими требованиями и Гигиеническими нормативами.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6"/>
          <p:cNvSpPr/>
          <p:nvPr/>
        </p:nvSpPr>
        <p:spPr>
          <a:xfrm>
            <a:off x="6310700" y="3036875"/>
            <a:ext cx="2700300" cy="2024100"/>
          </a:xfrm>
          <a:prstGeom prst="rect">
            <a:avLst/>
          </a:prstGeom>
          <a:noFill/>
          <a:ln w="9525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Образовательной организацией осуществляется координация и контроль объема домашнего задания обучающихся  каждого  класса  по  всем  предметам в соответствии с санитарными нормами (гигиеническим нормативами).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6863" y="2596999"/>
            <a:ext cx="733425" cy="43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8900" y="2596999"/>
            <a:ext cx="733425" cy="43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/>
          <p:nvPr/>
        </p:nvSpPr>
        <p:spPr>
          <a:xfrm>
            <a:off x="255300" y="0"/>
            <a:ext cx="3235200" cy="8478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4A86E8"/>
          </a:solidFill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   </a:t>
            </a:r>
            <a:r>
              <a:rPr lang="ru" sz="27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ВАЖНО!</a:t>
            </a:r>
            <a:endParaRPr sz="27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01" name="Google Shape;10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2875" y="1"/>
            <a:ext cx="1111125" cy="111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 descr="a red exclamation point with a square underneath it (источник: Tenor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975" y="1612340"/>
            <a:ext cx="390325" cy="59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 descr="a red exclamation point with a square underneath it (источник: Tenor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984" y="930231"/>
            <a:ext cx="390322" cy="59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 descr="a red exclamation point with a square underneath it (источник: Tenor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975" y="2376575"/>
            <a:ext cx="390325" cy="59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 descr="a red exclamation point with a square underneath it (источник: Tenor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976" y="3140834"/>
            <a:ext cx="390325" cy="59972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/>
          <p:nvPr/>
        </p:nvSpPr>
        <p:spPr>
          <a:xfrm>
            <a:off x="838050" y="1590300"/>
            <a:ext cx="7467900" cy="753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F5597"/>
                </a:solidFill>
              </a:rPr>
              <a:t>  Запись педагогом домашних заданий в электронном дневнике выполняется после проведения урока или не позднее окончания всех уроков у данного класса по расписанию.</a:t>
            </a:r>
            <a:endParaRPr/>
          </a:p>
        </p:txBody>
      </p:sp>
      <p:sp>
        <p:nvSpPr>
          <p:cNvPr id="107" name="Google Shape;107;p17"/>
          <p:cNvSpPr/>
          <p:nvPr/>
        </p:nvSpPr>
        <p:spPr>
          <a:xfrm>
            <a:off x="838050" y="930225"/>
            <a:ext cx="7467900" cy="599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F5597"/>
                </a:solidFill>
              </a:rPr>
              <a:t>Домашнее задание поясняется </a:t>
            </a:r>
            <a:r>
              <a:rPr lang="ru" b="1" u="sng">
                <a:solidFill>
                  <a:srgbClr val="2F5597"/>
                </a:solidFill>
              </a:rPr>
              <a:t>до звонка </a:t>
            </a:r>
            <a:r>
              <a:rPr lang="ru">
                <a:solidFill>
                  <a:srgbClr val="2F5597"/>
                </a:solidFill>
              </a:rPr>
              <a:t>с урока.</a:t>
            </a:r>
            <a:endParaRPr>
              <a:solidFill>
                <a:srgbClr val="2F559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7"/>
          <p:cNvSpPr/>
          <p:nvPr/>
        </p:nvSpPr>
        <p:spPr>
          <a:xfrm>
            <a:off x="838050" y="2403975"/>
            <a:ext cx="7467900" cy="599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2F5597"/>
                </a:solidFill>
              </a:rPr>
              <a:t>В состав домашней работы необходимо включать дифференцированные и индивидуальные домашние задания.</a:t>
            </a:r>
            <a:endParaRPr/>
          </a:p>
        </p:txBody>
      </p:sp>
      <p:sp>
        <p:nvSpPr>
          <p:cNvPr id="109" name="Google Shape;109;p17"/>
          <p:cNvSpPr/>
          <p:nvPr/>
        </p:nvSpPr>
        <p:spPr>
          <a:xfrm>
            <a:off x="889350" y="3064050"/>
            <a:ext cx="7467900" cy="753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2F5597"/>
                </a:solidFill>
              </a:rPr>
              <a:t> Задания, отмеченные в учебнике особым значком повышенной сложности, на дом не задаются. Домашнее задание по каждому предмету должно быть строго регламентировано по объему. </a:t>
            </a:r>
            <a:endParaRPr/>
          </a:p>
        </p:txBody>
      </p:sp>
      <p:sp>
        <p:nvSpPr>
          <p:cNvPr id="110" name="Google Shape;110;p17"/>
          <p:cNvSpPr txBox="1"/>
          <p:nvPr/>
        </p:nvSpPr>
        <p:spPr>
          <a:xfrm>
            <a:off x="422075" y="4087275"/>
            <a:ext cx="78840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rgbClr val="FF0000"/>
                </a:solidFill>
              </a:rPr>
              <a:t>Контроль за выполнением обучающимися домашних заданий возлагается на педагогических работников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582775" y="167750"/>
            <a:ext cx="7215600" cy="1160400"/>
          </a:xfrm>
          <a:prstGeom prst="rect">
            <a:avLst/>
          </a:prstGeom>
          <a:solidFill>
            <a:srgbClr val="6D9EEB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758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Государственное бюджетное учреждение дополнительного профессионального образования  Самарской области “Отрадненский ресурсный центр”</a:t>
            </a:r>
            <a:endParaRPr sz="1758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420"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311700" y="2795775"/>
            <a:ext cx="4630500" cy="18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34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Контакты:</a:t>
            </a:r>
            <a:endParaRPr sz="14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4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Контакты:</a:t>
            </a:r>
            <a:endParaRPr sz="14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025" y="3429650"/>
            <a:ext cx="367475" cy="36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888" y="2505350"/>
            <a:ext cx="3746125" cy="214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/>
          <p:nvPr/>
        </p:nvSpPr>
        <p:spPr>
          <a:xfrm>
            <a:off x="2219700" y="3111250"/>
            <a:ext cx="1248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0" name="Google Shape;12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825" y="3734450"/>
            <a:ext cx="367475" cy="36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/>
          <p:nvPr/>
        </p:nvSpPr>
        <p:spPr>
          <a:xfrm>
            <a:off x="902975" y="3879350"/>
            <a:ext cx="3950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8"/>
          <p:cNvSpPr txBox="1"/>
          <p:nvPr/>
        </p:nvSpPr>
        <p:spPr>
          <a:xfrm>
            <a:off x="394000" y="2701875"/>
            <a:ext cx="4027200" cy="2110200"/>
          </a:xfrm>
          <a:prstGeom prst="rect">
            <a:avLst/>
          </a:prstGeom>
          <a:solidFill>
            <a:srgbClr val="3D85C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4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Контакты:</a:t>
            </a:r>
            <a:endParaRPr sz="17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4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4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4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4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4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3" name="Google Shape;12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775" y="3300750"/>
            <a:ext cx="367475" cy="36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773" y="3797113"/>
            <a:ext cx="367475" cy="35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763" y="4283550"/>
            <a:ext cx="415500" cy="41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 txBox="1"/>
          <p:nvPr/>
        </p:nvSpPr>
        <p:spPr>
          <a:xfrm>
            <a:off x="1101125" y="4291200"/>
            <a:ext cx="3176100" cy="400200"/>
          </a:xfrm>
          <a:prstGeom prst="rect">
            <a:avLst/>
          </a:prstGeom>
          <a:solidFill>
            <a:srgbClr val="3D85C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u="sng">
                <a:solidFill>
                  <a:schemeClr val="l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https://vk.com/public202366377</a:t>
            </a:r>
            <a:r>
              <a:rPr lang="ru" b="1">
                <a:solidFill>
                  <a:schemeClr val="lt1"/>
                </a:solidFill>
              </a:rPr>
              <a:t>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27" name="Google Shape;127;p18"/>
          <p:cNvSpPr txBox="1"/>
          <p:nvPr/>
        </p:nvSpPr>
        <p:spPr>
          <a:xfrm>
            <a:off x="1101125" y="3775800"/>
            <a:ext cx="3176100" cy="400200"/>
          </a:xfrm>
          <a:prstGeom prst="rect">
            <a:avLst/>
          </a:prstGeom>
          <a:solidFill>
            <a:srgbClr val="3D85C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u="sng">
                <a:solidFill>
                  <a:schemeClr val="lt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https://rcotradny.ru/index.php</a:t>
            </a:r>
            <a:r>
              <a:rPr lang="ru" b="1">
                <a:solidFill>
                  <a:schemeClr val="lt1"/>
                </a:solidFill>
              </a:rPr>
              <a:t>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1101125" y="3260400"/>
            <a:ext cx="3176100" cy="400200"/>
          </a:xfrm>
          <a:prstGeom prst="rect">
            <a:avLst/>
          </a:prstGeom>
          <a:solidFill>
            <a:srgbClr val="3D85C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otrad_rc@63edu.ru</a:t>
            </a:r>
            <a:r>
              <a:rPr lang="ru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/>
          </a:p>
        </p:txBody>
      </p:sp>
      <p:pic>
        <p:nvPicPr>
          <p:cNvPr id="129" name="Google Shape;129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15850" y="0"/>
            <a:ext cx="1328150" cy="132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474</Words>
  <Application>Microsoft Office PowerPoint</Application>
  <PresentationFormat>Экран (16:9)</PresentationFormat>
  <Paragraphs>57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Montserrat Medium</vt:lpstr>
      <vt:lpstr>Montserrat SemiBold</vt:lpstr>
      <vt:lpstr>Montserrat</vt:lpstr>
      <vt:lpstr>Times New Roman</vt:lpstr>
      <vt:lpstr>Arial</vt:lpstr>
      <vt:lpstr>Simple Light</vt:lpstr>
      <vt:lpstr>Презентация PowerPoint</vt:lpstr>
      <vt:lpstr>  Домашняя работа - учебная деятельность обучающихся общеобразовательных организаций, выполняемая ими самостоятельно или с участием родителей (законных представителей), спроектированная педагогом с целью обеспечения достижения планируемых результатов обучения. </vt:lpstr>
      <vt:lpstr>Презентация PowerPoint</vt:lpstr>
      <vt:lpstr>Презентация PowerPoint</vt:lpstr>
      <vt:lpstr>Презентация PowerPoint</vt:lpstr>
      <vt:lpstr>Государственное бюджетное учреждение дополнительного профессионального образования  Самарской области “Отрадненский ресурсный центр”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Svetlana</dc:creator>
  <cp:lastModifiedBy>Svetlana</cp:lastModifiedBy>
  <cp:revision>1</cp:revision>
  <dcterms:modified xsi:type="dcterms:W3CDTF">2025-10-29T15:12:05Z</dcterms:modified>
</cp:coreProperties>
</file>