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handoutMasterIdLst>
    <p:handoutMasterId r:id="rId30"/>
  </p:handoutMasterIdLst>
  <p:sldIdLst>
    <p:sldId id="256" r:id="rId2"/>
    <p:sldId id="258" r:id="rId3"/>
    <p:sldId id="259" r:id="rId4"/>
    <p:sldId id="289" r:id="rId5"/>
    <p:sldId id="260" r:id="rId6"/>
    <p:sldId id="263" r:id="rId7"/>
    <p:sldId id="290" r:id="rId8"/>
    <p:sldId id="262" r:id="rId9"/>
    <p:sldId id="270" r:id="rId10"/>
    <p:sldId id="261" r:id="rId11"/>
    <p:sldId id="266" r:id="rId12"/>
    <p:sldId id="267" r:id="rId13"/>
    <p:sldId id="278" r:id="rId14"/>
    <p:sldId id="284" r:id="rId15"/>
    <p:sldId id="283" r:id="rId16"/>
    <p:sldId id="282" r:id="rId17"/>
    <p:sldId id="281" r:id="rId18"/>
    <p:sldId id="280" r:id="rId19"/>
    <p:sldId id="279" r:id="rId20"/>
    <p:sldId id="268" r:id="rId21"/>
    <p:sldId id="271" r:id="rId22"/>
    <p:sldId id="273" r:id="rId23"/>
    <p:sldId id="291" r:id="rId24"/>
    <p:sldId id="295" r:id="rId25"/>
    <p:sldId id="294" r:id="rId26"/>
    <p:sldId id="293" r:id="rId27"/>
    <p:sldId id="292" r:id="rId2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36A7C1-4AA2-49F9-974F-DA3CE224BAC3}" type="datetimeFigureOut">
              <a:rPr lang="ru-RU" smtClean="0"/>
              <a:t>09.04.2025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5530AD-23B6-4606-9023-A9666B6AD8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85725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4BFEBE-336F-43F3-A51D-532500873116}" type="datetimeFigureOut">
              <a:rPr lang="ru-RU" smtClean="0"/>
              <a:t>09.04.2025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299D9E-CEB8-43B4-BDAE-966B72FB42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95035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299D9E-CEB8-43B4-BDAE-966B72FB42ED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35321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85E3B-BBB0-42B9-8C42-213B65C812D0}" type="datetimeFigureOut">
              <a:rPr lang="ru-RU" smtClean="0"/>
              <a:t>09.04.2025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0B8C3-6416-4C0B-85CE-D573496A07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23249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85E3B-BBB0-42B9-8C42-213B65C812D0}" type="datetimeFigureOut">
              <a:rPr lang="ru-RU" smtClean="0"/>
              <a:t>09.04.2025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0B8C3-6416-4C0B-85CE-D573496A07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24149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85E3B-BBB0-42B9-8C42-213B65C812D0}" type="datetimeFigureOut">
              <a:rPr lang="ru-RU" smtClean="0"/>
              <a:t>09.04.2025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0B8C3-6416-4C0B-85CE-D573496A07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24812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85E3B-BBB0-42B9-8C42-213B65C812D0}" type="datetimeFigureOut">
              <a:rPr lang="ru-RU" smtClean="0"/>
              <a:t>09.04.2025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0B8C3-6416-4C0B-85CE-D573496A07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80230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85E3B-BBB0-42B9-8C42-213B65C812D0}" type="datetimeFigureOut">
              <a:rPr lang="ru-RU" smtClean="0"/>
              <a:t>09.04.2025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0B8C3-6416-4C0B-85CE-D573496A07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06383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85E3B-BBB0-42B9-8C42-213B65C812D0}" type="datetimeFigureOut">
              <a:rPr lang="ru-RU" smtClean="0"/>
              <a:t>09.04.2025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0B8C3-6416-4C0B-85CE-D573496A07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67887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85E3B-BBB0-42B9-8C42-213B65C812D0}" type="datetimeFigureOut">
              <a:rPr lang="ru-RU" smtClean="0"/>
              <a:t>09.04.2025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0B8C3-6416-4C0B-85CE-D573496A07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04453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85E3B-BBB0-42B9-8C42-213B65C812D0}" type="datetimeFigureOut">
              <a:rPr lang="ru-RU" smtClean="0"/>
              <a:t>09.04.2025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0B8C3-6416-4C0B-85CE-D573496A07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01826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85E3B-BBB0-42B9-8C42-213B65C812D0}" type="datetimeFigureOut">
              <a:rPr lang="ru-RU" smtClean="0"/>
              <a:t>09.04.2025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0B8C3-6416-4C0B-85CE-D573496A07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00994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85E3B-BBB0-42B9-8C42-213B65C812D0}" type="datetimeFigureOut">
              <a:rPr lang="ru-RU" smtClean="0"/>
              <a:t>09.04.2025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0B8C3-6416-4C0B-85CE-D573496A07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26736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85E3B-BBB0-42B9-8C42-213B65C812D0}" type="datetimeFigureOut">
              <a:rPr lang="ru-RU" smtClean="0"/>
              <a:t>09.04.2025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0B8C3-6416-4C0B-85CE-D573496A07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57280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C85E3B-BBB0-42B9-8C42-213B65C812D0}" type="datetimeFigureOut">
              <a:rPr lang="ru-RU" smtClean="0"/>
              <a:t>09.04.2025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80B8C3-6416-4C0B-85CE-D573496A07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81624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908721"/>
            <a:ext cx="7772400" cy="269173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Требования к построению графиков функций в заданиях </a:t>
            </a:r>
            <a:r>
              <a:rPr lang="ru-RU" b="1" dirty="0" smtClean="0">
                <a:solidFill>
                  <a:srgbClr val="C00000"/>
                </a:solidFill>
              </a:rPr>
              <a:t/>
            </a:r>
            <a:br>
              <a:rPr lang="ru-RU" b="1" dirty="0" smtClean="0">
                <a:solidFill>
                  <a:srgbClr val="C00000"/>
                </a:solidFill>
              </a:rPr>
            </a:br>
            <a:r>
              <a:rPr lang="ru-RU" b="1" dirty="0" smtClean="0">
                <a:solidFill>
                  <a:srgbClr val="C00000"/>
                </a:solidFill>
              </a:rPr>
              <a:t>с </a:t>
            </a:r>
            <a:r>
              <a:rPr lang="ru-RU" b="1" dirty="0" smtClean="0">
                <a:solidFill>
                  <a:srgbClr val="C00000"/>
                </a:solidFill>
              </a:rPr>
              <a:t>развернутым ответом  в ОГЭ </a:t>
            </a:r>
            <a:r>
              <a:rPr lang="ru-RU" b="1" dirty="0" smtClean="0">
                <a:solidFill>
                  <a:srgbClr val="C00000"/>
                </a:solidFill>
              </a:rPr>
              <a:t/>
            </a:r>
            <a:br>
              <a:rPr lang="ru-RU" b="1" dirty="0" smtClean="0">
                <a:solidFill>
                  <a:srgbClr val="C00000"/>
                </a:solidFill>
              </a:rPr>
            </a:br>
            <a:r>
              <a:rPr lang="ru-RU" b="1" dirty="0" smtClean="0">
                <a:solidFill>
                  <a:srgbClr val="C00000"/>
                </a:solidFill>
              </a:rPr>
              <a:t>по математике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483768" y="4653136"/>
            <a:ext cx="6400800" cy="1752600"/>
          </a:xfrm>
        </p:spPr>
        <p:txBody>
          <a:bodyPr>
            <a:normAutofit lnSpcReduction="10000"/>
          </a:bodyPr>
          <a:lstStyle/>
          <a:p>
            <a:pPr algn="r"/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Зимовец Т.И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.,</a:t>
            </a:r>
            <a:endParaRPr lang="ru-RU" sz="2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читель математики </a:t>
            </a:r>
          </a:p>
          <a:p>
            <a:pPr algn="r"/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ГБОУ СОШ №1 «ОЦ» </a:t>
            </a:r>
            <a:endParaRPr lang="ru-RU" sz="2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Кинель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-Черкассы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7928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2843808" y="476671"/>
            <a:ext cx="3456384" cy="73226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СЛОЖОСТЬ ЗАДАНИЯ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95536" y="2132856"/>
            <a:ext cx="3456384" cy="230425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формула, задающая функцию и предполагающая предварительные алгебраические преобразования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364088" y="2132857"/>
            <a:ext cx="3456384" cy="2448271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условие, требующее исследования взаимного расположения графиков двух функций </a:t>
            </a:r>
            <a:endParaRPr lang="ru-RU" sz="2400" b="1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843808" y="5157192"/>
            <a:ext cx="3456384" cy="1396721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002060"/>
                </a:solidFill>
              </a:rPr>
              <a:t>о</a:t>
            </a:r>
            <a:r>
              <a:rPr lang="ru-RU" sz="2400" b="1" dirty="0" smtClean="0">
                <a:solidFill>
                  <a:srgbClr val="002060"/>
                </a:solidFill>
              </a:rPr>
              <a:t>тветы на определённые вопросы</a:t>
            </a:r>
            <a:endParaRPr lang="ru-RU" sz="2400" b="1" dirty="0"/>
          </a:p>
        </p:txBody>
      </p:sp>
      <p:cxnSp>
        <p:nvCxnSpPr>
          <p:cNvPr id="7" name="Прямая со стрелкой 6"/>
          <p:cNvCxnSpPr>
            <a:endCxn id="4" idx="0"/>
          </p:cNvCxnSpPr>
          <p:nvPr/>
        </p:nvCxnSpPr>
        <p:spPr>
          <a:xfrm flipH="1">
            <a:off x="2123728" y="1196752"/>
            <a:ext cx="2448272" cy="93610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>
            <a:stCxn id="3" idx="2"/>
            <a:endCxn id="6" idx="0"/>
          </p:cNvCxnSpPr>
          <p:nvPr/>
        </p:nvCxnSpPr>
        <p:spPr>
          <a:xfrm>
            <a:off x="4572000" y="1208940"/>
            <a:ext cx="0" cy="394825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>
            <a:endCxn id="5" idx="0"/>
          </p:cNvCxnSpPr>
          <p:nvPr/>
        </p:nvCxnSpPr>
        <p:spPr>
          <a:xfrm>
            <a:off x="4572000" y="1196752"/>
            <a:ext cx="2520280" cy="93610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45473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4164753"/>
            <a:ext cx="8352928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002060"/>
                </a:solidFill>
              </a:rPr>
              <a:t>где </a:t>
            </a:r>
            <a:r>
              <a:rPr lang="ru-RU" sz="2000" b="1" i="1" dirty="0">
                <a:solidFill>
                  <a:srgbClr val="002060"/>
                </a:solidFill>
              </a:rPr>
              <a:t>f(x) </a:t>
            </a:r>
            <a:r>
              <a:rPr lang="ru-RU" sz="2000" b="1" dirty="0">
                <a:solidFill>
                  <a:srgbClr val="002060"/>
                </a:solidFill>
              </a:rPr>
              <a:t>– произвольная функция, </a:t>
            </a:r>
            <a:r>
              <a:rPr lang="ru-RU" sz="2000" b="1" i="1" dirty="0">
                <a:solidFill>
                  <a:srgbClr val="002060"/>
                </a:solidFill>
              </a:rPr>
              <a:t>f </a:t>
            </a:r>
            <a:r>
              <a:rPr lang="ru-RU" sz="2000" b="1" dirty="0">
                <a:solidFill>
                  <a:srgbClr val="002060"/>
                </a:solidFill>
              </a:rPr>
              <a:t>и </a:t>
            </a:r>
            <a:r>
              <a:rPr lang="ru-RU" sz="2000" b="1" i="1" dirty="0">
                <a:solidFill>
                  <a:srgbClr val="002060"/>
                </a:solidFill>
              </a:rPr>
              <a:t>m </a:t>
            </a:r>
            <a:r>
              <a:rPr lang="ru-RU" sz="2000" b="1" dirty="0">
                <a:solidFill>
                  <a:srgbClr val="002060"/>
                </a:solidFill>
              </a:rPr>
              <a:t>– произвольные числа.</a:t>
            </a:r>
          </a:p>
          <a:p>
            <a:r>
              <a:rPr lang="ru-RU" sz="2000" b="1" dirty="0">
                <a:solidFill>
                  <a:srgbClr val="002060"/>
                </a:solidFill>
              </a:rPr>
              <a:t>Уравнение </a:t>
            </a:r>
            <a:r>
              <a:rPr lang="ru-RU" sz="2000" b="1" i="1" dirty="0">
                <a:solidFill>
                  <a:srgbClr val="002060"/>
                </a:solidFill>
              </a:rPr>
              <a:t>y=m (</a:t>
            </a:r>
            <a:r>
              <a:rPr lang="ru-RU" sz="2000" b="1" i="1" dirty="0" err="1">
                <a:solidFill>
                  <a:srgbClr val="002060"/>
                </a:solidFill>
              </a:rPr>
              <a:t>m</a:t>
            </a:r>
            <a:r>
              <a:rPr lang="ru-RU" sz="2000" b="1" dirty="0" err="1">
                <a:solidFill>
                  <a:srgbClr val="002060"/>
                </a:solidFill>
              </a:rPr>
              <a:t>∈</a:t>
            </a:r>
            <a:r>
              <a:rPr lang="ru-RU" sz="2000" b="1" i="1" dirty="0" err="1">
                <a:solidFill>
                  <a:srgbClr val="002060"/>
                </a:solidFill>
              </a:rPr>
              <a:t>R</a:t>
            </a:r>
            <a:r>
              <a:rPr lang="ru-RU" sz="2000" b="1" i="1" dirty="0">
                <a:solidFill>
                  <a:srgbClr val="002060"/>
                </a:solidFill>
              </a:rPr>
              <a:t>) </a:t>
            </a:r>
            <a:r>
              <a:rPr lang="ru-RU" sz="2000" b="1" dirty="0">
                <a:solidFill>
                  <a:srgbClr val="002060"/>
                </a:solidFill>
              </a:rPr>
              <a:t>задаёт множество всех </a:t>
            </a:r>
            <a:r>
              <a:rPr lang="ru-RU" sz="2000" b="1" dirty="0" smtClean="0">
                <a:solidFill>
                  <a:srgbClr val="002060"/>
                </a:solidFill>
              </a:rPr>
              <a:t>прямых, параллельных </a:t>
            </a:r>
            <a:r>
              <a:rPr lang="ru-RU" sz="2000" b="1" dirty="0">
                <a:solidFill>
                  <a:srgbClr val="002060"/>
                </a:solidFill>
              </a:rPr>
              <a:t>оси абсцисс. </a:t>
            </a:r>
            <a:endParaRPr lang="ru-RU" sz="2000" b="1" dirty="0" smtClean="0">
              <a:solidFill>
                <a:srgbClr val="002060"/>
              </a:solidFill>
            </a:endParaRPr>
          </a:p>
          <a:p>
            <a:r>
              <a:rPr lang="ru-RU" sz="2000" b="1" dirty="0" smtClean="0">
                <a:solidFill>
                  <a:srgbClr val="002060"/>
                </a:solidFill>
              </a:rPr>
              <a:t>Уравнение </a:t>
            </a:r>
            <a:r>
              <a:rPr lang="ru-RU" sz="2000" b="1" i="1" dirty="0">
                <a:solidFill>
                  <a:srgbClr val="002060"/>
                </a:solidFill>
              </a:rPr>
              <a:t>y=</a:t>
            </a:r>
            <a:r>
              <a:rPr lang="ru-RU" sz="2000" b="1" i="1" dirty="0" err="1">
                <a:solidFill>
                  <a:srgbClr val="002060"/>
                </a:solidFill>
              </a:rPr>
              <a:t>kx</a:t>
            </a:r>
            <a:r>
              <a:rPr lang="ru-RU" sz="2000" b="1" i="1" dirty="0">
                <a:solidFill>
                  <a:srgbClr val="002060"/>
                </a:solidFill>
              </a:rPr>
              <a:t> (</a:t>
            </a:r>
            <a:r>
              <a:rPr lang="ru-RU" sz="2000" b="1" i="1" dirty="0" err="1">
                <a:solidFill>
                  <a:srgbClr val="002060"/>
                </a:solidFill>
              </a:rPr>
              <a:t>k</a:t>
            </a:r>
            <a:r>
              <a:rPr lang="ru-RU" sz="2000" b="1" dirty="0" err="1">
                <a:solidFill>
                  <a:srgbClr val="002060"/>
                </a:solidFill>
              </a:rPr>
              <a:t>∈</a:t>
            </a:r>
            <a:r>
              <a:rPr lang="ru-RU" sz="2000" b="1" i="1" dirty="0" err="1">
                <a:solidFill>
                  <a:srgbClr val="002060"/>
                </a:solidFill>
              </a:rPr>
              <a:t>R</a:t>
            </a:r>
            <a:r>
              <a:rPr lang="ru-RU" sz="2000" b="1" i="1" dirty="0">
                <a:solidFill>
                  <a:srgbClr val="002060"/>
                </a:solidFill>
              </a:rPr>
              <a:t>) </a:t>
            </a:r>
            <a:r>
              <a:rPr lang="ru-RU" sz="2000" b="1" dirty="0">
                <a:solidFill>
                  <a:srgbClr val="002060"/>
                </a:solidFill>
              </a:rPr>
              <a:t>задаёт множество всех прямых, проходящих через начало координат, кроме оси ординат.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843808" y="862161"/>
            <a:ext cx="3456384" cy="73226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ВИДЫ УРАВНЕНИЙ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83568" y="2564904"/>
            <a:ext cx="3456384" cy="73226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𝑓(𝑥) = 𝑚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860032" y="2540077"/>
            <a:ext cx="3456384" cy="73226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𝑓(𝑥) = 𝑘𝑥</a:t>
            </a:r>
            <a:endParaRPr lang="ru-RU" sz="2400" b="1" dirty="0">
              <a:solidFill>
                <a:srgbClr val="002060"/>
              </a:solidFill>
            </a:endParaRPr>
          </a:p>
        </p:txBody>
      </p:sp>
      <p:cxnSp>
        <p:nvCxnSpPr>
          <p:cNvPr id="8" name="Прямая со стрелкой 7"/>
          <p:cNvCxnSpPr>
            <a:stCxn id="4" idx="2"/>
          </p:cNvCxnSpPr>
          <p:nvPr/>
        </p:nvCxnSpPr>
        <p:spPr>
          <a:xfrm flipH="1">
            <a:off x="2555776" y="1594430"/>
            <a:ext cx="2016224" cy="94564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>
            <a:stCxn id="4" idx="2"/>
            <a:endCxn id="6" idx="0"/>
          </p:cNvCxnSpPr>
          <p:nvPr/>
        </p:nvCxnSpPr>
        <p:spPr>
          <a:xfrm>
            <a:off x="4572000" y="1594430"/>
            <a:ext cx="2016224" cy="94564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26289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Группа 18"/>
          <p:cNvGrpSpPr/>
          <p:nvPr/>
        </p:nvGrpSpPr>
        <p:grpSpPr>
          <a:xfrm>
            <a:off x="323528" y="332656"/>
            <a:ext cx="8652854" cy="5873021"/>
            <a:chOff x="323528" y="332656"/>
            <a:chExt cx="8652854" cy="5873021"/>
          </a:xfrm>
        </p:grpSpPr>
        <p:sp>
          <p:nvSpPr>
            <p:cNvPr id="3" name="Скругленный прямоугольник 2"/>
            <p:cNvSpPr/>
            <p:nvPr/>
          </p:nvSpPr>
          <p:spPr>
            <a:xfrm>
              <a:off x="2843808" y="332656"/>
              <a:ext cx="3456384" cy="732269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2400" b="1" dirty="0" smtClean="0">
                  <a:solidFill>
                    <a:srgbClr val="002060"/>
                  </a:solidFill>
                </a:rPr>
                <a:t>ТРЕБУЕТСЯ</a:t>
              </a:r>
              <a:endParaRPr lang="ru-RU" sz="2400" b="1" dirty="0">
                <a:solidFill>
                  <a:srgbClr val="002060"/>
                </a:solidFill>
              </a:endParaRPr>
            </a:p>
          </p:txBody>
        </p:sp>
        <p:sp>
          <p:nvSpPr>
            <p:cNvPr id="4" name="Скругленный прямоугольник 3"/>
            <p:cNvSpPr/>
            <p:nvPr/>
          </p:nvSpPr>
          <p:spPr>
            <a:xfrm>
              <a:off x="1149209" y="1688619"/>
              <a:ext cx="3389197" cy="732269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2400" b="1" dirty="0" smtClean="0">
                  <a:solidFill>
                    <a:srgbClr val="002060"/>
                  </a:solidFill>
                </a:rPr>
                <a:t>найти все такие значения </a:t>
              </a:r>
              <a:r>
                <a:rPr lang="ru-RU" sz="2400" b="1" i="1" dirty="0" smtClean="0">
                  <a:solidFill>
                    <a:srgbClr val="002060"/>
                  </a:solidFill>
                </a:rPr>
                <a:t>m </a:t>
              </a:r>
              <a:r>
                <a:rPr lang="ru-RU" sz="2400" b="1" dirty="0" smtClean="0">
                  <a:solidFill>
                    <a:srgbClr val="002060"/>
                  </a:solidFill>
                </a:rPr>
                <a:t>или </a:t>
              </a:r>
              <a:r>
                <a:rPr lang="ru-RU" sz="2400" b="1" i="1" dirty="0" smtClean="0">
                  <a:solidFill>
                    <a:srgbClr val="002060"/>
                  </a:solidFill>
                </a:rPr>
                <a:t>k</a:t>
              </a:r>
              <a:endParaRPr lang="ru-RU" sz="2400" b="1" dirty="0">
                <a:solidFill>
                  <a:srgbClr val="002060"/>
                </a:solidFill>
              </a:endParaRPr>
            </a:p>
          </p:txBody>
        </p:sp>
        <p:sp>
          <p:nvSpPr>
            <p:cNvPr id="5" name="Скругленный прямоугольник 4"/>
            <p:cNvSpPr/>
            <p:nvPr/>
          </p:nvSpPr>
          <p:spPr>
            <a:xfrm>
              <a:off x="3101192" y="3001322"/>
              <a:ext cx="2262896" cy="3204355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2400" b="1" dirty="0" smtClean="0">
                  <a:solidFill>
                    <a:srgbClr val="002060"/>
                  </a:solidFill>
                </a:rPr>
                <a:t>прямые </a:t>
              </a:r>
              <a:r>
                <a:rPr lang="ru-RU" sz="2400" b="1" i="1" dirty="0" smtClean="0">
                  <a:solidFill>
                    <a:srgbClr val="002060"/>
                  </a:solidFill>
                </a:rPr>
                <a:t>y=m </a:t>
              </a:r>
              <a:r>
                <a:rPr lang="ru-RU" sz="2400" b="1" dirty="0" smtClean="0">
                  <a:solidFill>
                    <a:srgbClr val="002060"/>
                  </a:solidFill>
                </a:rPr>
                <a:t>или </a:t>
              </a:r>
              <a:r>
                <a:rPr lang="ru-RU" sz="2400" b="1" i="1" dirty="0" smtClean="0">
                  <a:solidFill>
                    <a:srgbClr val="002060"/>
                  </a:solidFill>
                </a:rPr>
                <a:t>y=</a:t>
              </a:r>
              <a:r>
                <a:rPr lang="ru-RU" sz="2400" b="1" i="1" dirty="0" err="1" smtClean="0">
                  <a:solidFill>
                    <a:srgbClr val="002060"/>
                  </a:solidFill>
                </a:rPr>
                <a:t>kx</a:t>
              </a:r>
              <a:r>
                <a:rPr lang="ru-RU" sz="2400" b="1" i="1" dirty="0" smtClean="0">
                  <a:solidFill>
                    <a:srgbClr val="002060"/>
                  </a:solidFill>
                </a:rPr>
                <a:t> </a:t>
              </a:r>
              <a:r>
                <a:rPr lang="ru-RU" sz="2400" b="1" dirty="0" smtClean="0">
                  <a:solidFill>
                    <a:srgbClr val="002060"/>
                  </a:solidFill>
                </a:rPr>
                <a:t>имеют с графиком функции </a:t>
              </a:r>
              <a:r>
                <a:rPr lang="ru-RU" sz="2400" b="1" i="1" dirty="0" smtClean="0">
                  <a:solidFill>
                    <a:srgbClr val="002060"/>
                  </a:solidFill>
                </a:rPr>
                <a:t>y=f(x) </a:t>
              </a:r>
              <a:r>
                <a:rPr lang="ru-RU" sz="2400" b="1" dirty="0" smtClean="0">
                  <a:solidFill>
                    <a:srgbClr val="002060"/>
                  </a:solidFill>
                </a:rPr>
                <a:t>заданное число общих точек</a:t>
              </a:r>
              <a:endParaRPr lang="ru-RU" sz="2400" b="1" dirty="0">
                <a:solidFill>
                  <a:srgbClr val="002060"/>
                </a:solidFill>
              </a:endParaRPr>
            </a:p>
          </p:txBody>
        </p:sp>
        <p:sp>
          <p:nvSpPr>
            <p:cNvPr id="6" name="Скругленный прямоугольник 5"/>
            <p:cNvSpPr/>
            <p:nvPr/>
          </p:nvSpPr>
          <p:spPr>
            <a:xfrm>
              <a:off x="323528" y="2996952"/>
              <a:ext cx="2403140" cy="3183573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2400" b="1" dirty="0" smtClean="0">
                  <a:solidFill>
                    <a:srgbClr val="002060"/>
                  </a:solidFill>
                </a:rPr>
                <a:t>прямые </a:t>
              </a:r>
              <a:r>
                <a:rPr lang="ru-RU" sz="2400" b="1" i="1" dirty="0" smtClean="0">
                  <a:solidFill>
                    <a:srgbClr val="002060"/>
                  </a:solidFill>
                </a:rPr>
                <a:t>y=m </a:t>
              </a:r>
              <a:r>
                <a:rPr lang="ru-RU" sz="2400" b="1" dirty="0" smtClean="0">
                  <a:solidFill>
                    <a:srgbClr val="002060"/>
                  </a:solidFill>
                </a:rPr>
                <a:t>или </a:t>
              </a:r>
              <a:r>
                <a:rPr lang="ru-RU" sz="2400" b="1" i="1" dirty="0" smtClean="0">
                  <a:solidFill>
                    <a:srgbClr val="002060"/>
                  </a:solidFill>
                </a:rPr>
                <a:t>y=</a:t>
              </a:r>
              <a:r>
                <a:rPr lang="ru-RU" sz="2400" b="1" i="1" dirty="0" err="1" smtClean="0">
                  <a:solidFill>
                    <a:srgbClr val="002060"/>
                  </a:solidFill>
                </a:rPr>
                <a:t>kx</a:t>
              </a:r>
              <a:r>
                <a:rPr lang="ru-RU" sz="2400" b="1" i="1" dirty="0" smtClean="0">
                  <a:solidFill>
                    <a:srgbClr val="002060"/>
                  </a:solidFill>
                </a:rPr>
                <a:t> </a:t>
              </a:r>
              <a:r>
                <a:rPr lang="ru-RU" sz="2400" b="1" dirty="0" smtClean="0">
                  <a:solidFill>
                    <a:srgbClr val="002060"/>
                  </a:solidFill>
                </a:rPr>
                <a:t>не имеют общих точек с графиком функции </a:t>
              </a:r>
              <a:r>
                <a:rPr lang="ru-RU" sz="2400" b="1" i="1" dirty="0" smtClean="0">
                  <a:solidFill>
                    <a:srgbClr val="002060"/>
                  </a:solidFill>
                </a:rPr>
                <a:t>y=f(x)</a:t>
              </a:r>
              <a:endParaRPr lang="ru-RU" sz="2400" b="1" dirty="0">
                <a:solidFill>
                  <a:srgbClr val="002060"/>
                </a:solidFill>
              </a:endParaRPr>
            </a:p>
          </p:txBody>
        </p:sp>
        <p:sp>
          <p:nvSpPr>
            <p:cNvPr id="7" name="Скругленный прямоугольник 6"/>
            <p:cNvSpPr/>
            <p:nvPr/>
          </p:nvSpPr>
          <p:spPr>
            <a:xfrm>
              <a:off x="5868143" y="1674377"/>
              <a:ext cx="3108239" cy="2618720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lvl="0" algn="ctr"/>
              <a:r>
                <a:rPr lang="ru-RU" sz="2400" b="1" dirty="0" smtClean="0">
                  <a:solidFill>
                    <a:srgbClr val="002060"/>
                  </a:solidFill>
                </a:rPr>
                <a:t>найти наибольшее возможное число общих точек у прямых </a:t>
              </a:r>
              <a:r>
                <a:rPr lang="ru-RU" sz="2400" b="1" i="1" dirty="0" smtClean="0">
                  <a:solidFill>
                    <a:srgbClr val="002060"/>
                  </a:solidFill>
                </a:rPr>
                <a:t>y=m </a:t>
              </a:r>
              <a:r>
                <a:rPr lang="ru-RU" sz="2400" b="1" dirty="0" smtClean="0">
                  <a:solidFill>
                    <a:srgbClr val="002060"/>
                  </a:solidFill>
                </a:rPr>
                <a:t>или </a:t>
              </a:r>
              <a:r>
                <a:rPr lang="ru-RU" sz="2400" b="1" i="1" dirty="0" smtClean="0">
                  <a:solidFill>
                    <a:srgbClr val="002060"/>
                  </a:solidFill>
                </a:rPr>
                <a:t>y=</a:t>
              </a:r>
              <a:r>
                <a:rPr lang="ru-RU" sz="2400" b="1" i="1" dirty="0" err="1" smtClean="0">
                  <a:solidFill>
                    <a:srgbClr val="002060"/>
                  </a:solidFill>
                </a:rPr>
                <a:t>kx</a:t>
              </a:r>
              <a:r>
                <a:rPr lang="ru-RU" sz="2400" b="1" i="1" dirty="0" smtClean="0">
                  <a:solidFill>
                    <a:srgbClr val="002060"/>
                  </a:solidFill>
                </a:rPr>
                <a:t> </a:t>
              </a:r>
              <a:r>
                <a:rPr lang="ru-RU" sz="2400" b="1" dirty="0" smtClean="0">
                  <a:solidFill>
                    <a:srgbClr val="002060"/>
                  </a:solidFill>
                </a:rPr>
                <a:t>с графиком функции </a:t>
              </a:r>
              <a:r>
                <a:rPr lang="ru-RU" sz="2400" b="1" i="1" dirty="0" smtClean="0">
                  <a:solidFill>
                    <a:srgbClr val="002060"/>
                  </a:solidFill>
                </a:rPr>
                <a:t>y=f(x)</a:t>
              </a:r>
              <a:endParaRPr lang="ru-RU" sz="2400" b="1" dirty="0">
                <a:solidFill>
                  <a:srgbClr val="002060"/>
                </a:solidFill>
              </a:endParaRPr>
            </a:p>
          </p:txBody>
        </p:sp>
        <p:cxnSp>
          <p:nvCxnSpPr>
            <p:cNvPr id="8" name="Прямая со стрелкой 7"/>
            <p:cNvCxnSpPr>
              <a:endCxn id="4" idx="0"/>
            </p:cNvCxnSpPr>
            <p:nvPr/>
          </p:nvCxnSpPr>
          <p:spPr>
            <a:xfrm flipH="1">
              <a:off x="2843808" y="1064925"/>
              <a:ext cx="1728192" cy="623694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0" name="Прямая со стрелкой 9"/>
            <p:cNvCxnSpPr>
              <a:stCxn id="3" idx="2"/>
              <a:endCxn id="7" idx="0"/>
            </p:cNvCxnSpPr>
            <p:nvPr/>
          </p:nvCxnSpPr>
          <p:spPr>
            <a:xfrm>
              <a:off x="4572000" y="1064925"/>
              <a:ext cx="2850263" cy="609452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3" name="Прямая со стрелкой 12"/>
            <p:cNvCxnSpPr>
              <a:endCxn id="6" idx="0"/>
            </p:cNvCxnSpPr>
            <p:nvPr/>
          </p:nvCxnSpPr>
          <p:spPr>
            <a:xfrm flipH="1">
              <a:off x="1525098" y="2420888"/>
              <a:ext cx="1318710" cy="576064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5" name="Прямая со стрелкой 14"/>
            <p:cNvCxnSpPr/>
            <p:nvPr/>
          </p:nvCxnSpPr>
          <p:spPr>
            <a:xfrm>
              <a:off x="2850004" y="2420888"/>
              <a:ext cx="1505972" cy="559188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009660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Группа 25"/>
          <p:cNvGrpSpPr/>
          <p:nvPr/>
        </p:nvGrpSpPr>
        <p:grpSpPr>
          <a:xfrm>
            <a:off x="971600" y="646136"/>
            <a:ext cx="7200800" cy="4893556"/>
            <a:chOff x="971600" y="551668"/>
            <a:chExt cx="7200800" cy="4893556"/>
          </a:xfrm>
        </p:grpSpPr>
        <p:sp>
          <p:nvSpPr>
            <p:cNvPr id="4" name="Скругленный прямоугольник 3"/>
            <p:cNvSpPr/>
            <p:nvPr/>
          </p:nvSpPr>
          <p:spPr>
            <a:xfrm>
              <a:off x="2843808" y="551668"/>
              <a:ext cx="3456384" cy="732269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2400" b="1" dirty="0" smtClean="0">
                  <a:solidFill>
                    <a:srgbClr val="002060"/>
                  </a:solidFill>
                </a:rPr>
                <a:t>ТИПИЧНЫЕ ОШИБКИ</a:t>
              </a:r>
              <a:endParaRPr lang="ru-RU" sz="2400" b="1" dirty="0">
                <a:solidFill>
                  <a:srgbClr val="002060"/>
                </a:solidFill>
              </a:endParaRPr>
            </a:p>
          </p:txBody>
        </p:sp>
        <p:sp>
          <p:nvSpPr>
            <p:cNvPr id="5" name="Скругленный прямоугольник 4"/>
            <p:cNvSpPr/>
            <p:nvPr/>
          </p:nvSpPr>
          <p:spPr>
            <a:xfrm>
              <a:off x="1691680" y="1916832"/>
              <a:ext cx="6480720" cy="732269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lvl="0"/>
              <a:r>
                <a:rPr lang="ru-RU" sz="2400" b="1" dirty="0" smtClean="0">
                  <a:solidFill>
                    <a:srgbClr val="002060"/>
                  </a:solidFill>
                </a:rPr>
                <a:t>неправильно построен график</a:t>
              </a:r>
              <a:endParaRPr lang="ru-RU" sz="2400" b="1" dirty="0">
                <a:solidFill>
                  <a:srgbClr val="002060"/>
                </a:solidFill>
              </a:endParaRPr>
            </a:p>
          </p:txBody>
        </p:sp>
        <p:sp>
          <p:nvSpPr>
            <p:cNvPr id="6" name="Скругленный прямоугольник 5"/>
            <p:cNvSpPr/>
            <p:nvPr/>
          </p:nvSpPr>
          <p:spPr>
            <a:xfrm>
              <a:off x="1691680" y="2999998"/>
              <a:ext cx="6480720" cy="933058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lvl="0"/>
              <a:r>
                <a:rPr lang="ru-RU" sz="2400" b="1" dirty="0" smtClean="0">
                  <a:solidFill>
                    <a:srgbClr val="002060"/>
                  </a:solidFill>
                </a:rPr>
                <a:t>записано верное значение параметра, но не указано, как оно получено</a:t>
              </a:r>
              <a:endParaRPr lang="ru-RU" sz="2400" b="1" dirty="0">
                <a:solidFill>
                  <a:srgbClr val="002060"/>
                </a:solidFill>
              </a:endParaRPr>
            </a:p>
          </p:txBody>
        </p:sp>
        <p:sp>
          <p:nvSpPr>
            <p:cNvPr id="7" name="Скругленный прямоугольник 6"/>
            <p:cNvSpPr/>
            <p:nvPr/>
          </p:nvSpPr>
          <p:spPr>
            <a:xfrm>
              <a:off x="1691680" y="4293096"/>
              <a:ext cx="6480720" cy="1152128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lvl="0"/>
              <a:r>
                <a:rPr lang="ru-RU" sz="2400" b="1" dirty="0" smtClean="0">
                  <a:solidFill>
                    <a:srgbClr val="002060"/>
                  </a:solidFill>
                </a:rPr>
                <a:t>отсутствует единичный отрезок на координатных осях или направления координатных осей</a:t>
              </a:r>
              <a:endParaRPr lang="ru-RU" sz="2400" b="1" dirty="0">
                <a:solidFill>
                  <a:srgbClr val="002060"/>
                </a:solidFill>
              </a:endParaRPr>
            </a:p>
          </p:txBody>
        </p:sp>
        <p:cxnSp>
          <p:nvCxnSpPr>
            <p:cNvPr id="13" name="Прямая соединительная линия 12"/>
            <p:cNvCxnSpPr>
              <a:stCxn id="4" idx="2"/>
            </p:cNvCxnSpPr>
            <p:nvPr/>
          </p:nvCxnSpPr>
          <p:spPr>
            <a:xfrm flipH="1">
              <a:off x="971600" y="1283937"/>
              <a:ext cx="3600400" cy="488879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5" name="Прямая соединительная линия 14"/>
            <p:cNvCxnSpPr/>
            <p:nvPr/>
          </p:nvCxnSpPr>
          <p:spPr>
            <a:xfrm>
              <a:off x="971600" y="1772816"/>
              <a:ext cx="0" cy="3096344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1" name="Прямая со стрелкой 20"/>
            <p:cNvCxnSpPr>
              <a:endCxn id="5" idx="1"/>
            </p:cNvCxnSpPr>
            <p:nvPr/>
          </p:nvCxnSpPr>
          <p:spPr>
            <a:xfrm>
              <a:off x="971600" y="2282966"/>
              <a:ext cx="720080" cy="1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4" name="Прямая со стрелкой 23"/>
            <p:cNvCxnSpPr/>
            <p:nvPr/>
          </p:nvCxnSpPr>
          <p:spPr>
            <a:xfrm>
              <a:off x="971600" y="3438912"/>
              <a:ext cx="720080" cy="1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5" name="Прямая со стрелкой 24"/>
            <p:cNvCxnSpPr/>
            <p:nvPr/>
          </p:nvCxnSpPr>
          <p:spPr>
            <a:xfrm>
              <a:off x="971600" y="4861210"/>
              <a:ext cx="720080" cy="1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414187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332656"/>
            <a:ext cx="7992888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002060"/>
                </a:solidFill>
              </a:rPr>
              <a:t>Критерии оценивания:</a:t>
            </a:r>
          </a:p>
          <a:p>
            <a:r>
              <a:rPr lang="ru-RU" sz="2400" b="1" dirty="0">
                <a:solidFill>
                  <a:srgbClr val="C00000"/>
                </a:solidFill>
              </a:rPr>
              <a:t>2 балла</a:t>
            </a:r>
          </a:p>
          <a:p>
            <a:r>
              <a:rPr lang="ru-RU" sz="2400" b="1" dirty="0">
                <a:solidFill>
                  <a:srgbClr val="002060"/>
                </a:solidFill>
              </a:rPr>
              <a:t>График построен верно, верно найдены искомые значения параметра</a:t>
            </a:r>
          </a:p>
          <a:p>
            <a:r>
              <a:rPr lang="ru-RU" sz="2400" b="1" dirty="0">
                <a:solidFill>
                  <a:srgbClr val="C00000"/>
                </a:solidFill>
              </a:rPr>
              <a:t>1 балл</a:t>
            </a:r>
          </a:p>
          <a:p>
            <a:r>
              <a:rPr lang="ru-RU" sz="2400" b="1" dirty="0">
                <a:solidFill>
                  <a:srgbClr val="002060"/>
                </a:solidFill>
              </a:rPr>
              <a:t>График построен верно, но искомые значения параметра найдены неверно или не найдены</a:t>
            </a:r>
          </a:p>
          <a:p>
            <a:r>
              <a:rPr lang="ru-RU" sz="2400" b="1" dirty="0">
                <a:solidFill>
                  <a:srgbClr val="C00000"/>
                </a:solidFill>
              </a:rPr>
              <a:t>0 баллов</a:t>
            </a:r>
          </a:p>
          <a:p>
            <a:r>
              <a:rPr lang="ru-RU" sz="2400" b="1" dirty="0">
                <a:solidFill>
                  <a:srgbClr val="002060"/>
                </a:solidFill>
              </a:rPr>
              <a:t>Решение не соответствует ни одному из критериев, перечисленных выше</a:t>
            </a:r>
          </a:p>
          <a:p>
            <a:r>
              <a:rPr lang="ru-RU" sz="2400" b="1" dirty="0">
                <a:solidFill>
                  <a:srgbClr val="C00000"/>
                </a:solidFill>
              </a:rPr>
              <a:t>Обратите внимание!</a:t>
            </a:r>
          </a:p>
          <a:p>
            <a:pPr indent="354013" algn="just"/>
            <a:r>
              <a:rPr lang="ru-RU" sz="2400" b="1" dirty="0">
                <a:solidFill>
                  <a:srgbClr val="002060"/>
                </a:solidFill>
              </a:rPr>
              <a:t>Основным условием положительной оценки за решение задания является верное построение графика. Верное построение графика включает в себя: масштаб, содержательную таблицу значений или объяснение построения, выколотую точку, обозначенную в соответствии с ее координатами.</a:t>
            </a:r>
          </a:p>
        </p:txBody>
      </p:sp>
    </p:spTree>
    <p:extLst>
      <p:ext uri="{BB962C8B-B14F-4D97-AF65-F5344CB8AC3E}">
        <p14:creationId xmlns:p14="http://schemas.microsoft.com/office/powerpoint/2010/main" val="1693330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Группа 14"/>
          <p:cNvGrpSpPr/>
          <p:nvPr/>
        </p:nvGrpSpPr>
        <p:grpSpPr>
          <a:xfrm>
            <a:off x="395536" y="555138"/>
            <a:ext cx="8349794" cy="5040560"/>
            <a:chOff x="238170" y="476672"/>
            <a:chExt cx="8349794" cy="5040560"/>
          </a:xfrm>
        </p:grpSpPr>
        <p:sp>
          <p:nvSpPr>
            <p:cNvPr id="4" name="Скругленный прямоугольник 3"/>
            <p:cNvSpPr/>
            <p:nvPr/>
          </p:nvSpPr>
          <p:spPr>
            <a:xfrm>
              <a:off x="2843808" y="476672"/>
              <a:ext cx="3456384" cy="732269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2400" b="1" dirty="0" smtClean="0">
                  <a:solidFill>
                    <a:srgbClr val="002060"/>
                  </a:solidFill>
                </a:rPr>
                <a:t>ПОСТРОЕНИЕ ГРАФИКА</a:t>
              </a:r>
              <a:endParaRPr lang="ru-RU" sz="2400" b="1" dirty="0">
                <a:solidFill>
                  <a:srgbClr val="002060"/>
                </a:solidFill>
              </a:endParaRPr>
            </a:p>
          </p:txBody>
        </p:sp>
        <p:sp>
          <p:nvSpPr>
            <p:cNvPr id="5" name="Скругленный прямоугольник 4"/>
            <p:cNvSpPr/>
            <p:nvPr/>
          </p:nvSpPr>
          <p:spPr>
            <a:xfrm>
              <a:off x="907364" y="2264683"/>
              <a:ext cx="7680600" cy="732269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lvl="0"/>
              <a:r>
                <a:rPr lang="ru-RU" sz="2400" b="1" dirty="0" smtClean="0">
                  <a:solidFill>
                    <a:srgbClr val="002060"/>
                  </a:solidFill>
                </a:rPr>
                <a:t>масштаб</a:t>
              </a:r>
              <a:endParaRPr lang="ru-RU" sz="2400" b="1" dirty="0">
                <a:solidFill>
                  <a:srgbClr val="002060"/>
                </a:solidFill>
              </a:endParaRPr>
            </a:p>
          </p:txBody>
        </p:sp>
        <p:sp>
          <p:nvSpPr>
            <p:cNvPr id="6" name="Скругленный прямоугольник 5"/>
            <p:cNvSpPr/>
            <p:nvPr/>
          </p:nvSpPr>
          <p:spPr>
            <a:xfrm>
              <a:off x="899592" y="4726668"/>
              <a:ext cx="7632848" cy="790564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lvl="0"/>
              <a:r>
                <a:rPr lang="ru-RU" sz="2400" b="1" dirty="0" smtClean="0">
                  <a:solidFill>
                    <a:srgbClr val="002060"/>
                  </a:solidFill>
                </a:rPr>
                <a:t>содержательная таблица значений или объяснение построения</a:t>
              </a:r>
              <a:endParaRPr lang="ru-RU" sz="2400" b="1" dirty="0">
                <a:solidFill>
                  <a:srgbClr val="002060"/>
                </a:solidFill>
              </a:endParaRPr>
            </a:p>
          </p:txBody>
        </p:sp>
        <p:sp>
          <p:nvSpPr>
            <p:cNvPr id="7" name="Скругленный прямоугольник 6"/>
            <p:cNvSpPr/>
            <p:nvPr/>
          </p:nvSpPr>
          <p:spPr>
            <a:xfrm>
              <a:off x="899591" y="3502532"/>
              <a:ext cx="7683171" cy="862572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lvl="0"/>
              <a:r>
                <a:rPr lang="ru-RU" sz="2400" b="1" dirty="0" smtClean="0">
                  <a:solidFill>
                    <a:srgbClr val="002060"/>
                  </a:solidFill>
                </a:rPr>
                <a:t>выколотая точка обозначена в соответствии с ее координатами</a:t>
              </a:r>
              <a:endParaRPr lang="ru-RU" sz="2400" b="1" dirty="0">
                <a:solidFill>
                  <a:srgbClr val="002060"/>
                </a:solidFill>
              </a:endParaRPr>
            </a:p>
          </p:txBody>
        </p:sp>
        <p:cxnSp>
          <p:nvCxnSpPr>
            <p:cNvPr id="8" name="Прямая соединительная линия 7"/>
            <p:cNvCxnSpPr>
              <a:stCxn id="4" idx="2"/>
            </p:cNvCxnSpPr>
            <p:nvPr/>
          </p:nvCxnSpPr>
          <p:spPr>
            <a:xfrm flipH="1">
              <a:off x="251520" y="1208941"/>
              <a:ext cx="4320480" cy="779899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0" name="Прямая соединительная линия 9"/>
            <p:cNvCxnSpPr/>
            <p:nvPr/>
          </p:nvCxnSpPr>
          <p:spPr>
            <a:xfrm>
              <a:off x="251520" y="1988840"/>
              <a:ext cx="0" cy="3096344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Прямая со стрелкой 11"/>
            <p:cNvCxnSpPr>
              <a:endCxn id="5" idx="1"/>
            </p:cNvCxnSpPr>
            <p:nvPr/>
          </p:nvCxnSpPr>
          <p:spPr>
            <a:xfrm>
              <a:off x="251520" y="2630817"/>
              <a:ext cx="655844" cy="1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3" name="Прямая со стрелкой 12"/>
            <p:cNvCxnSpPr/>
            <p:nvPr/>
          </p:nvCxnSpPr>
          <p:spPr>
            <a:xfrm>
              <a:off x="238170" y="3944338"/>
              <a:ext cx="655844" cy="1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4" name="Прямая со стрелкой 13"/>
            <p:cNvCxnSpPr/>
            <p:nvPr/>
          </p:nvCxnSpPr>
          <p:spPr>
            <a:xfrm>
              <a:off x="243748" y="5085872"/>
              <a:ext cx="655844" cy="1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205632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8"/>
          <p:cNvGrpSpPr>
            <a:grpSpLocks/>
          </p:cNvGrpSpPr>
          <p:nvPr/>
        </p:nvGrpSpPr>
        <p:grpSpPr>
          <a:xfrm>
            <a:off x="182996" y="454561"/>
            <a:ext cx="5181091" cy="5544616"/>
            <a:chOff x="4762" y="4762"/>
            <a:chExt cx="5386705" cy="5358765"/>
          </a:xfrm>
        </p:grpSpPr>
        <p:pic>
          <p:nvPicPr>
            <p:cNvPr id="3" name="Image 2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45370" y="61985"/>
              <a:ext cx="4393022" cy="5280171"/>
            </a:xfrm>
            <a:prstGeom prst="rect">
              <a:avLst/>
            </a:prstGeom>
          </p:spPr>
        </p:pic>
        <p:sp>
          <p:nvSpPr>
            <p:cNvPr id="4" name="Graphic 30"/>
            <p:cNvSpPr/>
            <p:nvPr/>
          </p:nvSpPr>
          <p:spPr>
            <a:xfrm>
              <a:off x="4762" y="4762"/>
              <a:ext cx="5386705" cy="5358765"/>
            </a:xfrm>
            <a:custGeom>
              <a:avLst/>
              <a:gdLst/>
              <a:ahLst/>
              <a:cxnLst/>
              <a:rect l="l" t="t" r="r" b="b"/>
              <a:pathLst>
                <a:path w="5386705" h="5358765">
                  <a:moveTo>
                    <a:pt x="0" y="5358764"/>
                  </a:moveTo>
                  <a:lnTo>
                    <a:pt x="5386451" y="5358764"/>
                  </a:lnTo>
                  <a:lnTo>
                    <a:pt x="5386451" y="0"/>
                  </a:lnTo>
                  <a:lnTo>
                    <a:pt x="0" y="0"/>
                  </a:lnTo>
                  <a:lnTo>
                    <a:pt x="0" y="5358764"/>
                  </a:lnTo>
                  <a:close/>
                </a:path>
              </a:pathLst>
            </a:custGeom>
            <a:ln w="9525">
              <a:solidFill>
                <a:srgbClr val="000000"/>
              </a:solidFill>
              <a:prstDash val="solid"/>
            </a:ln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</p:grpSp>
      <p:sp>
        <p:nvSpPr>
          <p:cNvPr id="5" name="Прямоугольник 4"/>
          <p:cNvSpPr/>
          <p:nvPr/>
        </p:nvSpPr>
        <p:spPr>
          <a:xfrm>
            <a:off x="5508104" y="152864"/>
            <a:ext cx="358214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Оценка экспертов </a:t>
            </a:r>
            <a:r>
              <a:rPr lang="ru-RU" b="1" dirty="0">
                <a:solidFill>
                  <a:srgbClr val="002060"/>
                </a:solidFill>
              </a:rPr>
              <a:t>– 0 </a:t>
            </a:r>
            <a:r>
              <a:rPr lang="ru-RU" b="1" dirty="0" smtClean="0">
                <a:solidFill>
                  <a:srgbClr val="002060"/>
                </a:solidFill>
              </a:rPr>
              <a:t>баллов. </a:t>
            </a:r>
          </a:p>
          <a:p>
            <a:r>
              <a:rPr lang="ru-RU" b="1" dirty="0" smtClean="0">
                <a:solidFill>
                  <a:srgbClr val="C00000"/>
                </a:solidFill>
              </a:rPr>
              <a:t>Апелляция </a:t>
            </a:r>
            <a:r>
              <a:rPr lang="ru-RU" b="1" dirty="0" smtClean="0">
                <a:solidFill>
                  <a:srgbClr val="002060"/>
                </a:solidFill>
              </a:rPr>
              <a:t>-  не </a:t>
            </a:r>
            <a:r>
              <a:rPr lang="ru-RU" b="1" dirty="0">
                <a:solidFill>
                  <a:srgbClr val="002060"/>
                </a:solidFill>
              </a:rPr>
              <a:t>была удовлетворена с формулировкой «</a:t>
            </a:r>
            <a:r>
              <a:rPr lang="ru-RU" b="1" i="1" dirty="0">
                <a:solidFill>
                  <a:srgbClr val="002060"/>
                </a:solidFill>
              </a:rPr>
              <a:t>не указано название графика </a:t>
            </a:r>
            <a:r>
              <a:rPr lang="ru-RU" b="1" i="1" dirty="0" smtClean="0">
                <a:solidFill>
                  <a:srgbClr val="002060"/>
                </a:solidFill>
              </a:rPr>
              <a:t>парабола/гипербола</a:t>
            </a:r>
            <a:r>
              <a:rPr lang="ru-RU" b="1" dirty="0">
                <a:solidFill>
                  <a:srgbClr val="002060"/>
                </a:solidFill>
              </a:rPr>
              <a:t>». </a:t>
            </a:r>
            <a:endParaRPr lang="ru-RU" b="1" dirty="0" smtClean="0">
              <a:solidFill>
                <a:srgbClr val="002060"/>
              </a:solidFill>
            </a:endParaRPr>
          </a:p>
          <a:p>
            <a:r>
              <a:rPr lang="ru-RU" b="1" dirty="0" smtClean="0">
                <a:solidFill>
                  <a:srgbClr val="C00000"/>
                </a:solidFill>
              </a:rPr>
              <a:t>Налицо </a:t>
            </a:r>
            <a:r>
              <a:rPr lang="ru-RU" b="1" dirty="0">
                <a:solidFill>
                  <a:srgbClr val="C00000"/>
                </a:solidFill>
              </a:rPr>
              <a:t>субъективное расширение критериев. </a:t>
            </a:r>
            <a:r>
              <a:rPr lang="ru-RU" b="1" dirty="0">
                <a:solidFill>
                  <a:srgbClr val="002060"/>
                </a:solidFill>
              </a:rPr>
              <a:t>Указание на вид графика </a:t>
            </a:r>
            <a:r>
              <a:rPr lang="ru-RU" b="1" dirty="0" smtClean="0">
                <a:solidFill>
                  <a:srgbClr val="002060"/>
                </a:solidFill>
              </a:rPr>
              <a:t>элементарной </a:t>
            </a:r>
            <a:r>
              <a:rPr lang="ru-RU" b="1" dirty="0">
                <a:solidFill>
                  <a:srgbClr val="002060"/>
                </a:solidFill>
              </a:rPr>
              <a:t>функции не требуется в условии задачи. </a:t>
            </a:r>
            <a:r>
              <a:rPr lang="ru-RU" b="1" dirty="0" smtClean="0">
                <a:solidFill>
                  <a:srgbClr val="002060"/>
                </a:solidFill>
              </a:rPr>
              <a:t>В </a:t>
            </a:r>
            <a:r>
              <a:rPr lang="ru-RU" b="1" dirty="0">
                <a:solidFill>
                  <a:srgbClr val="002060"/>
                </a:solidFill>
              </a:rPr>
              <a:t>решении нет ошибок, обе части графика построены верно, </a:t>
            </a:r>
            <a:r>
              <a:rPr lang="ru-RU" b="1" dirty="0" smtClean="0">
                <a:solidFill>
                  <a:srgbClr val="002060"/>
                </a:solidFill>
              </a:rPr>
              <a:t>продемонстрировано </a:t>
            </a:r>
            <a:r>
              <a:rPr lang="ru-RU" b="1" dirty="0">
                <a:solidFill>
                  <a:srgbClr val="002060"/>
                </a:solidFill>
              </a:rPr>
              <a:t>понимание алгоритмов построения гиперболы и параболы, показаны области, где расположены все нужные прямые вида 𝑦 = 𝑚, границы промежутков, в которых находятся нужные значения параметра, считываются однозначно из таблиц. </a:t>
            </a:r>
            <a:r>
              <a:rPr lang="ru-RU" b="1" dirty="0" smtClean="0">
                <a:solidFill>
                  <a:srgbClr val="C00000"/>
                </a:solidFill>
              </a:rPr>
              <a:t>Критерии </a:t>
            </a:r>
            <a:r>
              <a:rPr lang="ru-RU" b="1" dirty="0">
                <a:solidFill>
                  <a:srgbClr val="C00000"/>
                </a:solidFill>
              </a:rPr>
              <a:t>диктуют оценку 2 балла.</a:t>
            </a:r>
          </a:p>
        </p:txBody>
      </p:sp>
    </p:spTree>
    <p:extLst>
      <p:ext uri="{BB962C8B-B14F-4D97-AF65-F5344CB8AC3E}">
        <p14:creationId xmlns:p14="http://schemas.microsoft.com/office/powerpoint/2010/main" val="3936041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641" y="1916832"/>
            <a:ext cx="8572500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67016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8640"/>
            <a:ext cx="8635367" cy="460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01897" y="4941168"/>
            <a:ext cx="28284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Решение полное и верное.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95536" y="5589240"/>
            <a:ext cx="18132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Оценка 2 балла.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28422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07"/>
          <p:cNvGrpSpPr>
            <a:grpSpLocks/>
          </p:cNvGrpSpPr>
          <p:nvPr/>
        </p:nvGrpSpPr>
        <p:grpSpPr>
          <a:xfrm>
            <a:off x="306404" y="188322"/>
            <a:ext cx="8352928" cy="3312368"/>
            <a:chOff x="4762" y="4762"/>
            <a:chExt cx="6479540" cy="2312670"/>
          </a:xfrm>
        </p:grpSpPr>
        <p:pic>
          <p:nvPicPr>
            <p:cNvPr id="3" name="Image 108" descr="2325021674169_2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0719" y="101049"/>
              <a:ext cx="4468380" cy="2141010"/>
            </a:xfrm>
            <a:prstGeom prst="rect">
              <a:avLst/>
            </a:prstGeom>
          </p:spPr>
        </p:pic>
        <p:sp>
          <p:nvSpPr>
            <p:cNvPr id="4" name="Graphic 109"/>
            <p:cNvSpPr/>
            <p:nvPr/>
          </p:nvSpPr>
          <p:spPr>
            <a:xfrm>
              <a:off x="4762" y="4762"/>
              <a:ext cx="6479540" cy="2312670"/>
            </a:xfrm>
            <a:custGeom>
              <a:avLst/>
              <a:gdLst/>
              <a:ahLst/>
              <a:cxnLst/>
              <a:rect l="l" t="t" r="r" b="b"/>
              <a:pathLst>
                <a:path w="6479540" h="2312670">
                  <a:moveTo>
                    <a:pt x="0" y="2312670"/>
                  </a:moveTo>
                  <a:lnTo>
                    <a:pt x="6479540" y="2312670"/>
                  </a:lnTo>
                  <a:lnTo>
                    <a:pt x="6479540" y="0"/>
                  </a:lnTo>
                  <a:lnTo>
                    <a:pt x="0" y="0"/>
                  </a:lnTo>
                  <a:lnTo>
                    <a:pt x="0" y="2312670"/>
                  </a:lnTo>
                  <a:close/>
                </a:path>
              </a:pathLst>
            </a:custGeom>
            <a:ln w="9524">
              <a:solidFill>
                <a:srgbClr val="000000"/>
              </a:solidFill>
              <a:prstDash val="solid"/>
            </a:ln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</p:grpSp>
      <p:sp>
        <p:nvSpPr>
          <p:cNvPr id="5" name="Прямоугольник 4"/>
          <p:cNvSpPr/>
          <p:nvPr/>
        </p:nvSpPr>
        <p:spPr>
          <a:xfrm>
            <a:off x="320614" y="3861048"/>
            <a:ext cx="806780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График построен верно, верно найдены два из трех значений </a:t>
            </a:r>
            <a:r>
              <a:rPr lang="ru-RU" i="1" dirty="0"/>
              <a:t>k</a:t>
            </a:r>
            <a:r>
              <a:rPr lang="ru-RU" dirty="0"/>
              <a:t>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50880" y="4581128"/>
            <a:ext cx="16994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Оценка 1 балл.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31835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10"/>
          <p:cNvGrpSpPr>
            <a:grpSpLocks/>
          </p:cNvGrpSpPr>
          <p:nvPr/>
        </p:nvGrpSpPr>
        <p:grpSpPr>
          <a:xfrm>
            <a:off x="467544" y="125002"/>
            <a:ext cx="5488305" cy="6174105"/>
            <a:chOff x="4762" y="4762"/>
            <a:chExt cx="5488305" cy="6174105"/>
          </a:xfrm>
        </p:grpSpPr>
        <p:pic>
          <p:nvPicPr>
            <p:cNvPr id="3" name="Image 111" descr="2325021481422_2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5320" y="76052"/>
              <a:ext cx="5387189" cy="6048267"/>
            </a:xfrm>
            <a:prstGeom prst="rect">
              <a:avLst/>
            </a:prstGeom>
          </p:spPr>
        </p:pic>
        <p:sp>
          <p:nvSpPr>
            <p:cNvPr id="4" name="Graphic 112"/>
            <p:cNvSpPr/>
            <p:nvPr/>
          </p:nvSpPr>
          <p:spPr>
            <a:xfrm>
              <a:off x="4762" y="4762"/>
              <a:ext cx="5488305" cy="6174105"/>
            </a:xfrm>
            <a:custGeom>
              <a:avLst/>
              <a:gdLst/>
              <a:ahLst/>
              <a:cxnLst/>
              <a:rect l="l" t="t" r="r" b="b"/>
              <a:pathLst>
                <a:path w="5488305" h="6174105">
                  <a:moveTo>
                    <a:pt x="0" y="6174105"/>
                  </a:moveTo>
                  <a:lnTo>
                    <a:pt x="5488305" y="6174105"/>
                  </a:lnTo>
                  <a:lnTo>
                    <a:pt x="5488305" y="0"/>
                  </a:lnTo>
                  <a:lnTo>
                    <a:pt x="0" y="0"/>
                  </a:lnTo>
                  <a:lnTo>
                    <a:pt x="0" y="617410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  <a:prstDash val="solid"/>
            </a:ln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</p:grpSp>
      <p:sp>
        <p:nvSpPr>
          <p:cNvPr id="5" name="Прямоугольник 4"/>
          <p:cNvSpPr/>
          <p:nvPr/>
        </p:nvSpPr>
        <p:spPr>
          <a:xfrm>
            <a:off x="6516216" y="548680"/>
            <a:ext cx="185395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График построен с ошибкой: не выколоты точки, в которых функция не определена.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6524778" y="2817383"/>
            <a:ext cx="19366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Оценка 0 баллов.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50344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50"/>
          <p:cNvGrpSpPr>
            <a:grpSpLocks/>
          </p:cNvGrpSpPr>
          <p:nvPr/>
        </p:nvGrpSpPr>
        <p:grpSpPr>
          <a:xfrm>
            <a:off x="359532" y="260330"/>
            <a:ext cx="8424936" cy="5976664"/>
            <a:chOff x="4762" y="4762"/>
            <a:chExt cx="6410960" cy="4229735"/>
          </a:xfrm>
        </p:grpSpPr>
        <p:pic>
          <p:nvPicPr>
            <p:cNvPr id="3" name="Image 25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6518" y="9588"/>
              <a:ext cx="6189909" cy="4186552"/>
            </a:xfrm>
            <a:prstGeom prst="rect">
              <a:avLst/>
            </a:prstGeom>
          </p:spPr>
        </p:pic>
        <p:sp>
          <p:nvSpPr>
            <p:cNvPr id="4" name="Graphic 252"/>
            <p:cNvSpPr/>
            <p:nvPr/>
          </p:nvSpPr>
          <p:spPr>
            <a:xfrm>
              <a:off x="4762" y="4762"/>
              <a:ext cx="6410960" cy="4229735"/>
            </a:xfrm>
            <a:custGeom>
              <a:avLst/>
              <a:gdLst/>
              <a:ahLst/>
              <a:cxnLst/>
              <a:rect l="l" t="t" r="r" b="b"/>
              <a:pathLst>
                <a:path w="6410960" h="4229735">
                  <a:moveTo>
                    <a:pt x="0" y="4229481"/>
                  </a:moveTo>
                  <a:lnTo>
                    <a:pt x="6410960" y="4229481"/>
                  </a:lnTo>
                  <a:lnTo>
                    <a:pt x="6410960" y="0"/>
                  </a:lnTo>
                  <a:lnTo>
                    <a:pt x="0" y="0"/>
                  </a:lnTo>
                  <a:lnTo>
                    <a:pt x="0" y="4229481"/>
                  </a:lnTo>
                  <a:close/>
                </a:path>
              </a:pathLst>
            </a:custGeom>
            <a:ln w="9525">
              <a:solidFill>
                <a:srgbClr val="000000"/>
              </a:solidFill>
              <a:prstDash val="solid"/>
            </a:ln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</p:grpSp>
      <p:sp>
        <p:nvSpPr>
          <p:cNvPr id="5" name="Прямоугольник 4"/>
          <p:cNvSpPr/>
          <p:nvPr/>
        </p:nvSpPr>
        <p:spPr>
          <a:xfrm>
            <a:off x="755574" y="6150114"/>
            <a:ext cx="796411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ru-RU" sz="2000" b="1" dirty="0"/>
              <a:t>График построен верно, верно найдены значения </a:t>
            </a:r>
            <a:r>
              <a:rPr lang="ru-RU" sz="2000" b="1" i="1" dirty="0"/>
              <a:t>m </a:t>
            </a:r>
            <a:r>
              <a:rPr lang="ru-RU" sz="2000" b="1" dirty="0"/>
              <a:t>. </a:t>
            </a:r>
            <a:endParaRPr lang="ru-RU" sz="2000" b="1" dirty="0" smtClean="0"/>
          </a:p>
          <a:p>
            <a:pPr lvl="1" algn="ctr"/>
            <a:r>
              <a:rPr lang="ru-RU" sz="2000" b="1" dirty="0" smtClean="0"/>
              <a:t>Оценка </a:t>
            </a:r>
            <a:r>
              <a:rPr lang="ru-RU" sz="2000" b="1" dirty="0"/>
              <a:t>2 балла.</a:t>
            </a:r>
            <a:endParaRPr lang="ru-RU" sz="1600" b="1" dirty="0"/>
          </a:p>
        </p:txBody>
      </p:sp>
    </p:spTree>
    <p:extLst>
      <p:ext uri="{BB962C8B-B14F-4D97-AF65-F5344CB8AC3E}">
        <p14:creationId xmlns:p14="http://schemas.microsoft.com/office/powerpoint/2010/main" val="2529258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55"/>
          <p:cNvGrpSpPr>
            <a:grpSpLocks/>
          </p:cNvGrpSpPr>
          <p:nvPr/>
        </p:nvGrpSpPr>
        <p:grpSpPr>
          <a:xfrm>
            <a:off x="467544" y="332657"/>
            <a:ext cx="7848872" cy="6192688"/>
            <a:chOff x="4762" y="4762"/>
            <a:chExt cx="5193030" cy="6864984"/>
          </a:xfrm>
        </p:grpSpPr>
        <p:pic>
          <p:nvPicPr>
            <p:cNvPr id="3" name="Image 25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4584" y="84647"/>
              <a:ext cx="5108381" cy="6779829"/>
            </a:xfrm>
            <a:prstGeom prst="rect">
              <a:avLst/>
            </a:prstGeom>
          </p:spPr>
        </p:pic>
        <p:sp>
          <p:nvSpPr>
            <p:cNvPr id="4" name="Graphic 257"/>
            <p:cNvSpPr/>
            <p:nvPr/>
          </p:nvSpPr>
          <p:spPr>
            <a:xfrm>
              <a:off x="4762" y="4762"/>
              <a:ext cx="5193030" cy="6864984"/>
            </a:xfrm>
            <a:custGeom>
              <a:avLst/>
              <a:gdLst/>
              <a:ahLst/>
              <a:cxnLst/>
              <a:rect l="l" t="t" r="r" b="b"/>
              <a:pathLst>
                <a:path w="5193030" h="6864984">
                  <a:moveTo>
                    <a:pt x="0" y="6864477"/>
                  </a:moveTo>
                  <a:lnTo>
                    <a:pt x="5193030" y="6864477"/>
                  </a:lnTo>
                  <a:lnTo>
                    <a:pt x="5193030" y="0"/>
                  </a:lnTo>
                  <a:lnTo>
                    <a:pt x="0" y="0"/>
                  </a:lnTo>
                  <a:lnTo>
                    <a:pt x="0" y="6864477"/>
                  </a:lnTo>
                  <a:close/>
                </a:path>
              </a:pathLst>
            </a:custGeom>
            <a:ln w="9525">
              <a:solidFill>
                <a:srgbClr val="000000"/>
              </a:solidFill>
              <a:prstDash val="solid"/>
            </a:ln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</p:grpSp>
      <p:sp>
        <p:nvSpPr>
          <p:cNvPr id="5" name="Прямоугольник 4"/>
          <p:cNvSpPr/>
          <p:nvPr/>
        </p:nvSpPr>
        <p:spPr>
          <a:xfrm>
            <a:off x="4370873" y="5920510"/>
            <a:ext cx="4572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pPr lvl="1"/>
            <a:r>
              <a:rPr lang="ru-RU" sz="2000" b="1" dirty="0"/>
              <a:t>График построен верно, верно найдены значение </a:t>
            </a:r>
            <a:r>
              <a:rPr lang="ru-RU" sz="2000" b="1" i="1" dirty="0"/>
              <a:t>m </a:t>
            </a:r>
            <a:r>
              <a:rPr lang="ru-RU" sz="2000" b="1" dirty="0"/>
              <a:t>. </a:t>
            </a:r>
            <a:endParaRPr lang="ru-RU" sz="2000" b="1" dirty="0" smtClean="0"/>
          </a:p>
          <a:p>
            <a:pPr lvl="1" algn="ctr"/>
            <a:r>
              <a:rPr lang="ru-RU" sz="2000" b="1" dirty="0" smtClean="0"/>
              <a:t>Оценка </a:t>
            </a:r>
            <a:r>
              <a:rPr lang="ru-RU" sz="2000" b="1" dirty="0"/>
              <a:t>2 балла.</a:t>
            </a:r>
            <a:endParaRPr lang="ru-RU" sz="1600" b="1" dirty="0"/>
          </a:p>
        </p:txBody>
      </p:sp>
    </p:spTree>
    <p:extLst>
      <p:ext uri="{BB962C8B-B14F-4D97-AF65-F5344CB8AC3E}">
        <p14:creationId xmlns:p14="http://schemas.microsoft.com/office/powerpoint/2010/main" val="1921599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61"/>
          <p:cNvGrpSpPr>
            <a:grpSpLocks/>
          </p:cNvGrpSpPr>
          <p:nvPr/>
        </p:nvGrpSpPr>
        <p:grpSpPr>
          <a:xfrm>
            <a:off x="539552" y="332656"/>
            <a:ext cx="6268234" cy="5765876"/>
            <a:chOff x="4762" y="4762"/>
            <a:chExt cx="6487795" cy="6796405"/>
          </a:xfrm>
        </p:grpSpPr>
        <p:pic>
          <p:nvPicPr>
            <p:cNvPr id="3" name="Image 262" descr="2325021334629_2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29901" y="80328"/>
              <a:ext cx="6103803" cy="6645399"/>
            </a:xfrm>
            <a:prstGeom prst="rect">
              <a:avLst/>
            </a:prstGeom>
          </p:spPr>
        </p:pic>
        <p:sp>
          <p:nvSpPr>
            <p:cNvPr id="4" name="Graphic 263"/>
            <p:cNvSpPr/>
            <p:nvPr/>
          </p:nvSpPr>
          <p:spPr>
            <a:xfrm>
              <a:off x="4762" y="4762"/>
              <a:ext cx="6487795" cy="6796405"/>
            </a:xfrm>
            <a:custGeom>
              <a:avLst/>
              <a:gdLst/>
              <a:ahLst/>
              <a:cxnLst/>
              <a:rect l="l" t="t" r="r" b="b"/>
              <a:pathLst>
                <a:path w="6487795" h="6796405">
                  <a:moveTo>
                    <a:pt x="0" y="6796405"/>
                  </a:moveTo>
                  <a:lnTo>
                    <a:pt x="6487795" y="6796405"/>
                  </a:lnTo>
                  <a:lnTo>
                    <a:pt x="6487795" y="0"/>
                  </a:lnTo>
                  <a:lnTo>
                    <a:pt x="0" y="0"/>
                  </a:lnTo>
                  <a:lnTo>
                    <a:pt x="0" y="6796405"/>
                  </a:lnTo>
                  <a:close/>
                </a:path>
              </a:pathLst>
            </a:custGeom>
            <a:ln w="9524">
              <a:solidFill>
                <a:srgbClr val="000000"/>
              </a:solidFill>
              <a:prstDash val="solid"/>
            </a:ln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</p:grpSp>
      <p:sp>
        <p:nvSpPr>
          <p:cNvPr id="5" name="Прямоугольник 4"/>
          <p:cNvSpPr/>
          <p:nvPr/>
        </p:nvSpPr>
        <p:spPr>
          <a:xfrm>
            <a:off x="395536" y="6026106"/>
            <a:ext cx="842536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ru-RU" sz="2000" b="1" dirty="0"/>
              <a:t>График построен неверно, коэффициенты не найдены. </a:t>
            </a:r>
            <a:endParaRPr lang="ru-RU" sz="2000" b="1" dirty="0" smtClean="0"/>
          </a:p>
          <a:p>
            <a:pPr lvl="1" algn="ctr"/>
            <a:r>
              <a:rPr lang="ru-RU" sz="2000" b="1" dirty="0" smtClean="0"/>
              <a:t>Оценка </a:t>
            </a:r>
            <a:r>
              <a:rPr lang="ru-RU" sz="2000" b="1" dirty="0"/>
              <a:t>0 баллов.</a:t>
            </a:r>
            <a:endParaRPr lang="ru-RU" sz="1600" b="1" dirty="0"/>
          </a:p>
        </p:txBody>
      </p:sp>
    </p:spTree>
    <p:extLst>
      <p:ext uri="{BB962C8B-B14F-4D97-AF65-F5344CB8AC3E}">
        <p14:creationId xmlns:p14="http://schemas.microsoft.com/office/powerpoint/2010/main" val="323116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67"/>
          <p:cNvGrpSpPr>
            <a:grpSpLocks/>
          </p:cNvGrpSpPr>
          <p:nvPr/>
        </p:nvGrpSpPr>
        <p:grpSpPr>
          <a:xfrm>
            <a:off x="1033762" y="692696"/>
            <a:ext cx="6484620" cy="2073275"/>
            <a:chOff x="4762" y="4762"/>
            <a:chExt cx="6484620" cy="2073275"/>
          </a:xfrm>
        </p:grpSpPr>
        <p:pic>
          <p:nvPicPr>
            <p:cNvPr id="3" name="Image 268" descr="2325020475224_2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5630" y="84331"/>
              <a:ext cx="5967825" cy="1989006"/>
            </a:xfrm>
            <a:prstGeom prst="rect">
              <a:avLst/>
            </a:prstGeom>
          </p:spPr>
        </p:pic>
        <p:sp>
          <p:nvSpPr>
            <p:cNvPr id="4" name="Graphic 269"/>
            <p:cNvSpPr/>
            <p:nvPr/>
          </p:nvSpPr>
          <p:spPr>
            <a:xfrm>
              <a:off x="4762" y="4762"/>
              <a:ext cx="6484620" cy="2073275"/>
            </a:xfrm>
            <a:custGeom>
              <a:avLst/>
              <a:gdLst/>
              <a:ahLst/>
              <a:cxnLst/>
              <a:rect l="l" t="t" r="r" b="b"/>
              <a:pathLst>
                <a:path w="6484620" h="2073275">
                  <a:moveTo>
                    <a:pt x="0" y="2073275"/>
                  </a:moveTo>
                  <a:lnTo>
                    <a:pt x="6484366" y="2073275"/>
                  </a:lnTo>
                  <a:lnTo>
                    <a:pt x="6484366" y="0"/>
                  </a:lnTo>
                  <a:lnTo>
                    <a:pt x="0" y="0"/>
                  </a:lnTo>
                  <a:lnTo>
                    <a:pt x="0" y="2073275"/>
                  </a:lnTo>
                  <a:close/>
                </a:path>
              </a:pathLst>
            </a:custGeom>
            <a:ln w="9524">
              <a:solidFill>
                <a:srgbClr val="000000"/>
              </a:solidFill>
              <a:prstDash val="solid"/>
            </a:ln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</p:grpSp>
      <p:sp>
        <p:nvSpPr>
          <p:cNvPr id="5" name="Прямоугольник 4"/>
          <p:cNvSpPr/>
          <p:nvPr/>
        </p:nvSpPr>
        <p:spPr>
          <a:xfrm>
            <a:off x="1220916" y="3645024"/>
            <a:ext cx="619268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/>
            <a:r>
              <a:rPr lang="ru-RU" sz="2000" b="1" dirty="0"/>
              <a:t>График неверный. Выколотые точки не найдены и не обозначены, коэффициенты не найдены. Оценка 0 баллов.</a:t>
            </a:r>
            <a:endParaRPr lang="ru-RU" sz="1600" b="1" dirty="0"/>
          </a:p>
        </p:txBody>
      </p:sp>
    </p:spTree>
    <p:extLst>
      <p:ext uri="{BB962C8B-B14F-4D97-AF65-F5344CB8AC3E}">
        <p14:creationId xmlns:p14="http://schemas.microsoft.com/office/powerpoint/2010/main" val="2599400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75"/>
          <p:cNvGrpSpPr>
            <a:grpSpLocks/>
          </p:cNvGrpSpPr>
          <p:nvPr/>
        </p:nvGrpSpPr>
        <p:grpSpPr>
          <a:xfrm>
            <a:off x="395536" y="252056"/>
            <a:ext cx="5676265" cy="6450666"/>
            <a:chOff x="4762" y="4762"/>
            <a:chExt cx="5676265" cy="6564630"/>
          </a:xfrm>
        </p:grpSpPr>
        <p:pic>
          <p:nvPicPr>
            <p:cNvPr id="3" name="Image 276" descr="2325022057695_2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2675" y="92775"/>
              <a:ext cx="5542013" cy="6434484"/>
            </a:xfrm>
            <a:prstGeom prst="rect">
              <a:avLst/>
            </a:prstGeom>
          </p:spPr>
        </p:pic>
        <p:sp>
          <p:nvSpPr>
            <p:cNvPr id="4" name="Graphic 277"/>
            <p:cNvSpPr/>
            <p:nvPr/>
          </p:nvSpPr>
          <p:spPr>
            <a:xfrm>
              <a:off x="4762" y="4762"/>
              <a:ext cx="5676265" cy="6564630"/>
            </a:xfrm>
            <a:custGeom>
              <a:avLst/>
              <a:gdLst/>
              <a:ahLst/>
              <a:cxnLst/>
              <a:rect l="l" t="t" r="r" b="b"/>
              <a:pathLst>
                <a:path w="5676265" h="6564630">
                  <a:moveTo>
                    <a:pt x="0" y="6564630"/>
                  </a:moveTo>
                  <a:lnTo>
                    <a:pt x="5676265" y="6564630"/>
                  </a:lnTo>
                  <a:lnTo>
                    <a:pt x="5676265" y="0"/>
                  </a:lnTo>
                  <a:lnTo>
                    <a:pt x="0" y="0"/>
                  </a:lnTo>
                  <a:lnTo>
                    <a:pt x="0" y="656463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  <a:prstDash val="solid"/>
            </a:ln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</p:grpSp>
      <p:sp>
        <p:nvSpPr>
          <p:cNvPr id="5" name="Прямоугольник 4"/>
          <p:cNvSpPr/>
          <p:nvPr/>
        </p:nvSpPr>
        <p:spPr>
          <a:xfrm>
            <a:off x="4283968" y="2060848"/>
            <a:ext cx="4572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pPr lvl="1"/>
            <a:r>
              <a:rPr lang="ru-RU" sz="2000" b="1" dirty="0"/>
              <a:t>График построен верно, верно найдены 2 из 3 значений </a:t>
            </a:r>
            <a:r>
              <a:rPr lang="ru-RU" sz="2000" b="1" i="1" dirty="0"/>
              <a:t>k. </a:t>
            </a:r>
            <a:endParaRPr lang="ru-RU" sz="2000" b="1" i="1" dirty="0" smtClean="0"/>
          </a:p>
          <a:p>
            <a:pPr lvl="1" algn="ctr"/>
            <a:r>
              <a:rPr lang="ru-RU" sz="2000" b="1" dirty="0" smtClean="0"/>
              <a:t>Оценка </a:t>
            </a:r>
            <a:r>
              <a:rPr lang="ru-RU" sz="2000" b="1" dirty="0"/>
              <a:t>1 балл.</a:t>
            </a:r>
            <a:endParaRPr lang="ru-RU" sz="1600" b="1" dirty="0"/>
          </a:p>
        </p:txBody>
      </p:sp>
    </p:spTree>
    <p:extLst>
      <p:ext uri="{BB962C8B-B14F-4D97-AF65-F5344CB8AC3E}">
        <p14:creationId xmlns:p14="http://schemas.microsoft.com/office/powerpoint/2010/main" val="417587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81"/>
          <p:cNvGrpSpPr>
            <a:grpSpLocks/>
          </p:cNvGrpSpPr>
          <p:nvPr/>
        </p:nvGrpSpPr>
        <p:grpSpPr>
          <a:xfrm>
            <a:off x="539552" y="404665"/>
            <a:ext cx="7992887" cy="5112568"/>
            <a:chOff x="4762" y="4762"/>
            <a:chExt cx="6486525" cy="4017645"/>
          </a:xfrm>
        </p:grpSpPr>
        <p:pic>
          <p:nvPicPr>
            <p:cNvPr id="3" name="Image 282" descr="2325020869283_3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2783" y="59430"/>
              <a:ext cx="6422955" cy="3841980"/>
            </a:xfrm>
            <a:prstGeom prst="rect">
              <a:avLst/>
            </a:prstGeom>
          </p:spPr>
        </p:pic>
        <p:sp>
          <p:nvSpPr>
            <p:cNvPr id="4" name="Graphic 283"/>
            <p:cNvSpPr/>
            <p:nvPr/>
          </p:nvSpPr>
          <p:spPr>
            <a:xfrm>
              <a:off x="4762" y="4762"/>
              <a:ext cx="6486525" cy="4017645"/>
            </a:xfrm>
            <a:custGeom>
              <a:avLst/>
              <a:gdLst/>
              <a:ahLst/>
              <a:cxnLst/>
              <a:rect l="l" t="t" r="r" b="b"/>
              <a:pathLst>
                <a:path w="6486525" h="4017645">
                  <a:moveTo>
                    <a:pt x="0" y="4017644"/>
                  </a:moveTo>
                  <a:lnTo>
                    <a:pt x="6486525" y="4017644"/>
                  </a:lnTo>
                  <a:lnTo>
                    <a:pt x="6486525" y="0"/>
                  </a:lnTo>
                  <a:lnTo>
                    <a:pt x="0" y="0"/>
                  </a:lnTo>
                  <a:lnTo>
                    <a:pt x="0" y="4017644"/>
                  </a:lnTo>
                  <a:close/>
                </a:path>
              </a:pathLst>
            </a:custGeom>
            <a:ln w="9525">
              <a:solidFill>
                <a:srgbClr val="000000"/>
              </a:solidFill>
              <a:prstDash val="solid"/>
            </a:ln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</p:grpSp>
      <p:sp>
        <p:nvSpPr>
          <p:cNvPr id="5" name="Прямоугольник 4"/>
          <p:cNvSpPr/>
          <p:nvPr/>
        </p:nvSpPr>
        <p:spPr>
          <a:xfrm>
            <a:off x="475228" y="5517233"/>
            <a:ext cx="813690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/>
            <a:r>
              <a:rPr lang="ru-RU" sz="2000" b="1" dirty="0"/>
              <a:t>Решение понятное. Участник не пишет, что построенные кривые являются </a:t>
            </a:r>
            <a:r>
              <a:rPr lang="ru-RU" sz="2000" b="1" dirty="0" smtClean="0"/>
              <a:t>фрагментами </a:t>
            </a:r>
            <a:r>
              <a:rPr lang="ru-RU" sz="2000" b="1" dirty="0"/>
              <a:t>гипербол, но это и не требуется. Значения параметра найдены верно, но </a:t>
            </a:r>
            <a:r>
              <a:rPr lang="ru-RU" sz="2000" b="1" dirty="0" smtClean="0"/>
              <a:t>способ </a:t>
            </a:r>
            <a:r>
              <a:rPr lang="ru-RU" sz="2000" b="1" dirty="0"/>
              <a:t>их нахождения неясен. Оценка 1 балл.</a:t>
            </a:r>
            <a:endParaRPr lang="ru-RU" sz="1600" b="1" dirty="0"/>
          </a:p>
        </p:txBody>
      </p:sp>
    </p:spTree>
    <p:extLst>
      <p:ext uri="{BB962C8B-B14F-4D97-AF65-F5344CB8AC3E}">
        <p14:creationId xmlns:p14="http://schemas.microsoft.com/office/powerpoint/2010/main" val="3433371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89"/>
          <p:cNvGrpSpPr>
            <a:grpSpLocks/>
          </p:cNvGrpSpPr>
          <p:nvPr/>
        </p:nvGrpSpPr>
        <p:grpSpPr>
          <a:xfrm>
            <a:off x="395536" y="332656"/>
            <a:ext cx="8064895" cy="6192687"/>
            <a:chOff x="4762" y="4762"/>
            <a:chExt cx="6486525" cy="5114925"/>
          </a:xfrm>
        </p:grpSpPr>
        <p:pic>
          <p:nvPicPr>
            <p:cNvPr id="3" name="Image 290" descr="C:\Users\KostiK\AppData\Local\Microsoft\Windows\INetCache\Content.Word\2325020090151_22.tif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1070" y="113441"/>
              <a:ext cx="6344053" cy="4868615"/>
            </a:xfrm>
            <a:prstGeom prst="rect">
              <a:avLst/>
            </a:prstGeom>
          </p:spPr>
        </p:pic>
        <p:sp>
          <p:nvSpPr>
            <p:cNvPr id="4" name="Graphic 291"/>
            <p:cNvSpPr/>
            <p:nvPr/>
          </p:nvSpPr>
          <p:spPr>
            <a:xfrm>
              <a:off x="4762" y="4762"/>
              <a:ext cx="6486525" cy="5114925"/>
            </a:xfrm>
            <a:custGeom>
              <a:avLst/>
              <a:gdLst/>
              <a:ahLst/>
              <a:cxnLst/>
              <a:rect l="l" t="t" r="r" b="b"/>
              <a:pathLst>
                <a:path w="6486525" h="5114925">
                  <a:moveTo>
                    <a:pt x="0" y="5114925"/>
                  </a:moveTo>
                  <a:lnTo>
                    <a:pt x="6486525" y="5114925"/>
                  </a:lnTo>
                  <a:lnTo>
                    <a:pt x="6486525" y="0"/>
                  </a:lnTo>
                  <a:lnTo>
                    <a:pt x="0" y="0"/>
                  </a:lnTo>
                  <a:lnTo>
                    <a:pt x="0" y="511492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  <a:prstDash val="solid"/>
            </a:ln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</p:grpSp>
      <p:sp>
        <p:nvSpPr>
          <p:cNvPr id="5" name="Прямоугольник 4"/>
          <p:cNvSpPr/>
          <p:nvPr/>
        </p:nvSpPr>
        <p:spPr>
          <a:xfrm>
            <a:off x="251518" y="6004769"/>
            <a:ext cx="820891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/>
            <a:r>
              <a:rPr lang="ru-RU" sz="2000" b="1" dirty="0"/>
              <a:t>График построен верно, верно найдены 2 из 3 значений </a:t>
            </a:r>
            <a:r>
              <a:rPr lang="ru-RU" sz="2000" b="1" i="1" dirty="0"/>
              <a:t>k. </a:t>
            </a:r>
            <a:endParaRPr lang="ru-RU" sz="2000" b="1" i="1" dirty="0" smtClean="0"/>
          </a:p>
          <a:p>
            <a:pPr lvl="1" algn="ctr"/>
            <a:r>
              <a:rPr lang="ru-RU" sz="2000" b="1" dirty="0" smtClean="0"/>
              <a:t>Оценка </a:t>
            </a:r>
            <a:r>
              <a:rPr lang="ru-RU" sz="2000" b="1" dirty="0"/>
              <a:t>1 балл.</a:t>
            </a:r>
            <a:endParaRPr lang="ru-RU" sz="1600" b="1" dirty="0"/>
          </a:p>
        </p:txBody>
      </p:sp>
    </p:spTree>
    <p:extLst>
      <p:ext uri="{BB962C8B-B14F-4D97-AF65-F5344CB8AC3E}">
        <p14:creationId xmlns:p14="http://schemas.microsoft.com/office/powerpoint/2010/main" val="2317360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5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3528" y="332656"/>
            <a:ext cx="8352928" cy="54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4152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5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5536" y="188640"/>
            <a:ext cx="8208912" cy="5904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749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5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27584" y="260648"/>
            <a:ext cx="7632848" cy="6408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940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88"/>
          <p:cNvGrpSpPr>
            <a:grpSpLocks/>
          </p:cNvGrpSpPr>
          <p:nvPr/>
        </p:nvGrpSpPr>
        <p:grpSpPr>
          <a:xfrm>
            <a:off x="899592" y="1484784"/>
            <a:ext cx="4392488" cy="4968552"/>
            <a:chOff x="0" y="0"/>
            <a:chExt cx="5245989" cy="7942986"/>
          </a:xfrm>
        </p:grpSpPr>
        <p:pic>
          <p:nvPicPr>
            <p:cNvPr id="3" name="Image 389" descr="C:\Users\User\Desktop\Математика ОГЭ_работы 24\Работы\02_мат_10_Задача_24=2\305\2426001031160\2426001031160_002.TIF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5222185" cy="5813579"/>
            </a:xfrm>
            <a:prstGeom prst="rect">
              <a:avLst/>
            </a:prstGeom>
          </p:spPr>
        </p:pic>
        <p:pic>
          <p:nvPicPr>
            <p:cNvPr id="4" name="Image 390" descr="C:\Users\User\Desktop\Математика ОГЭ_работы 24\Работы\02_мат_10_Задача_24=2\305\2426001031160\2426001031160_003.TIF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399" y="5726201"/>
              <a:ext cx="5228590" cy="2216785"/>
            </a:xfrm>
            <a:prstGeom prst="rect">
              <a:avLst/>
            </a:prstGeom>
          </p:spPr>
        </p:pic>
      </p:grpSp>
      <p:sp>
        <p:nvSpPr>
          <p:cNvPr id="5" name="Прямоугольник 4"/>
          <p:cNvSpPr/>
          <p:nvPr/>
        </p:nvSpPr>
        <p:spPr>
          <a:xfrm>
            <a:off x="4211960" y="4421124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/>
              <a:t>График построен как объединение двух парабол. При этом параболы</a:t>
            </a:r>
          </a:p>
          <a:p>
            <a:pPr algn="ctr"/>
            <a:r>
              <a:rPr lang="ru-RU" b="1" dirty="0"/>
              <a:t>«склеились» по </a:t>
            </a:r>
            <a:r>
              <a:rPr lang="ru-RU" b="1" dirty="0" smtClean="0"/>
              <a:t>дуге </a:t>
            </a:r>
          </a:p>
          <a:p>
            <a:pPr algn="ctr"/>
            <a:r>
              <a:rPr lang="ru-RU" b="1" dirty="0" smtClean="0"/>
              <a:t>0 баллов</a:t>
            </a:r>
            <a:endParaRPr lang="ru-RU" b="1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65753"/>
            <a:ext cx="7715250" cy="118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81550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02"/>
          <p:cNvGrpSpPr>
            <a:grpSpLocks/>
          </p:cNvGrpSpPr>
          <p:nvPr/>
        </p:nvGrpSpPr>
        <p:grpSpPr>
          <a:xfrm>
            <a:off x="395536" y="1340768"/>
            <a:ext cx="4229269" cy="5215079"/>
            <a:chOff x="0" y="0"/>
            <a:chExt cx="5290185" cy="8270079"/>
          </a:xfrm>
        </p:grpSpPr>
        <p:pic>
          <p:nvPicPr>
            <p:cNvPr id="3" name="Image 403" descr="C:\Users\User\Desktop\Математика ОГЭ_работы 24\Работы\02_мат_08_Задача_22=2\305\2426001059416\2426001059416_002.TIF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1275" y="2314232"/>
              <a:ext cx="5248910" cy="5955847"/>
            </a:xfrm>
            <a:prstGeom prst="rect">
              <a:avLst/>
            </a:prstGeom>
          </p:spPr>
        </p:pic>
        <p:pic>
          <p:nvPicPr>
            <p:cNvPr id="4" name="Image 404" descr="C:\Users\User\Desktop\Математика ОГЭ_работы 24\Работы\02_мат_08_Задача_22=2\305\2426001059416\2426001059416_001.TIF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0"/>
              <a:ext cx="5132070" cy="2410460"/>
            </a:xfrm>
            <a:prstGeom prst="rect">
              <a:avLst/>
            </a:prstGeom>
          </p:spPr>
        </p:pic>
      </p:grpSp>
      <p:sp>
        <p:nvSpPr>
          <p:cNvPr id="5" name="Прямоугольник 4"/>
          <p:cNvSpPr/>
          <p:nvPr/>
        </p:nvSpPr>
        <p:spPr>
          <a:xfrm>
            <a:off x="4427984" y="2348880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dirty="0"/>
              <a:t>График построен, значения параметра найдены </a:t>
            </a:r>
            <a:r>
              <a:rPr lang="ru-RU" dirty="0" smtClean="0"/>
              <a:t>верно</a:t>
            </a:r>
          </a:p>
          <a:p>
            <a:pPr algn="ctr"/>
            <a:r>
              <a:rPr lang="ru-RU" dirty="0" smtClean="0"/>
              <a:t>2 балла</a:t>
            </a:r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88640"/>
            <a:ext cx="7724775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33322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18"/>
          <p:cNvGrpSpPr>
            <a:grpSpLocks/>
          </p:cNvGrpSpPr>
          <p:nvPr/>
        </p:nvGrpSpPr>
        <p:grpSpPr>
          <a:xfrm>
            <a:off x="1241552" y="2277765"/>
            <a:ext cx="6345555" cy="3225800"/>
            <a:chOff x="4762" y="4762"/>
            <a:chExt cx="6345555" cy="3225800"/>
          </a:xfrm>
        </p:grpSpPr>
        <p:pic>
          <p:nvPicPr>
            <p:cNvPr id="3" name="Image 41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9734" y="189940"/>
              <a:ext cx="5805525" cy="2835532"/>
            </a:xfrm>
            <a:prstGeom prst="rect">
              <a:avLst/>
            </a:prstGeom>
          </p:spPr>
        </p:pic>
        <p:sp>
          <p:nvSpPr>
            <p:cNvPr id="4" name="Graphic 420"/>
            <p:cNvSpPr/>
            <p:nvPr/>
          </p:nvSpPr>
          <p:spPr>
            <a:xfrm>
              <a:off x="4762" y="4762"/>
              <a:ext cx="6345555" cy="3225800"/>
            </a:xfrm>
            <a:custGeom>
              <a:avLst/>
              <a:gdLst/>
              <a:ahLst/>
              <a:cxnLst/>
              <a:rect l="l" t="t" r="r" b="b"/>
              <a:pathLst>
                <a:path w="6345555" h="3225800">
                  <a:moveTo>
                    <a:pt x="0" y="3225799"/>
                  </a:moveTo>
                  <a:lnTo>
                    <a:pt x="6345555" y="3225799"/>
                  </a:lnTo>
                  <a:lnTo>
                    <a:pt x="6345555" y="0"/>
                  </a:lnTo>
                  <a:lnTo>
                    <a:pt x="0" y="0"/>
                  </a:lnTo>
                  <a:lnTo>
                    <a:pt x="0" y="3225799"/>
                  </a:lnTo>
                  <a:close/>
                </a:path>
              </a:pathLst>
            </a:custGeom>
            <a:ln w="9525">
              <a:solidFill>
                <a:srgbClr val="000000"/>
              </a:solidFill>
              <a:prstDash val="solid"/>
            </a:ln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</p:grpSp>
      <p:sp>
        <p:nvSpPr>
          <p:cNvPr id="11" name="Прямоугольник 10"/>
          <p:cNvSpPr/>
          <p:nvPr/>
        </p:nvSpPr>
        <p:spPr>
          <a:xfrm>
            <a:off x="971600" y="5661248"/>
            <a:ext cx="748883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Вид функции не определен, точки не выколоты, дальнейшие </a:t>
            </a:r>
            <a:r>
              <a:rPr lang="ru-RU" b="1" dirty="0" smtClean="0"/>
              <a:t>вычисления </a:t>
            </a:r>
            <a:r>
              <a:rPr lang="ru-RU" b="1" dirty="0"/>
              <a:t>содержат многочисленные </a:t>
            </a:r>
            <a:r>
              <a:rPr lang="ru-RU" b="1" dirty="0" smtClean="0"/>
              <a:t>ошибки</a:t>
            </a:r>
          </a:p>
          <a:p>
            <a:pPr algn="ctr"/>
            <a:r>
              <a:rPr lang="ru-RU" b="1" dirty="0" smtClean="0"/>
              <a:t>0 баллов</a:t>
            </a:r>
            <a:endParaRPr lang="ru-RU" b="1" dirty="0"/>
          </a:p>
        </p:txBody>
      </p:sp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846" y="404664"/>
            <a:ext cx="7600950" cy="134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5035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37"/>
          <p:cNvGrpSpPr>
            <a:grpSpLocks/>
          </p:cNvGrpSpPr>
          <p:nvPr/>
        </p:nvGrpSpPr>
        <p:grpSpPr>
          <a:xfrm>
            <a:off x="827584" y="1772816"/>
            <a:ext cx="6112087" cy="4714914"/>
            <a:chOff x="4762" y="4762"/>
            <a:chExt cx="6319520" cy="5973445"/>
          </a:xfrm>
        </p:grpSpPr>
        <p:pic>
          <p:nvPicPr>
            <p:cNvPr id="3" name="Image 43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8962" y="9461"/>
              <a:ext cx="6033932" cy="5872260"/>
            </a:xfrm>
            <a:prstGeom prst="rect">
              <a:avLst/>
            </a:prstGeom>
          </p:spPr>
        </p:pic>
        <p:sp>
          <p:nvSpPr>
            <p:cNvPr id="4" name="Graphic 439"/>
            <p:cNvSpPr/>
            <p:nvPr/>
          </p:nvSpPr>
          <p:spPr>
            <a:xfrm>
              <a:off x="4762" y="4762"/>
              <a:ext cx="6319520" cy="5973445"/>
            </a:xfrm>
            <a:custGeom>
              <a:avLst/>
              <a:gdLst/>
              <a:ahLst/>
              <a:cxnLst/>
              <a:rect l="l" t="t" r="r" b="b"/>
              <a:pathLst>
                <a:path w="6319520" h="5973445">
                  <a:moveTo>
                    <a:pt x="0" y="5973064"/>
                  </a:moveTo>
                  <a:lnTo>
                    <a:pt x="6319520" y="5973064"/>
                  </a:lnTo>
                  <a:lnTo>
                    <a:pt x="6319520" y="0"/>
                  </a:lnTo>
                  <a:lnTo>
                    <a:pt x="0" y="0"/>
                  </a:lnTo>
                  <a:lnTo>
                    <a:pt x="0" y="5973064"/>
                  </a:lnTo>
                  <a:close/>
                </a:path>
              </a:pathLst>
            </a:custGeom>
            <a:ln w="9525">
              <a:solidFill>
                <a:srgbClr val="000000"/>
              </a:solidFill>
              <a:prstDash val="solid"/>
            </a:ln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</p:grp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05966"/>
            <a:ext cx="7905750" cy="146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554291" y="5733256"/>
            <a:ext cx="281878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Решение полное и </a:t>
            </a:r>
            <a:r>
              <a:rPr lang="ru-RU" b="1" dirty="0" smtClean="0"/>
              <a:t>верное</a:t>
            </a:r>
          </a:p>
          <a:p>
            <a:pPr algn="ctr"/>
            <a:r>
              <a:rPr lang="ru-RU" b="1" dirty="0" smtClean="0"/>
              <a:t>2 балла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009269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59"/>
          <p:cNvGrpSpPr>
            <a:grpSpLocks/>
          </p:cNvGrpSpPr>
          <p:nvPr/>
        </p:nvGrpSpPr>
        <p:grpSpPr>
          <a:xfrm>
            <a:off x="1331640" y="2015651"/>
            <a:ext cx="6118843" cy="4673893"/>
            <a:chOff x="0" y="12"/>
            <a:chExt cx="6643370" cy="6388100"/>
          </a:xfrm>
        </p:grpSpPr>
        <p:sp>
          <p:nvSpPr>
            <p:cNvPr id="3" name="Graphic 460"/>
            <p:cNvSpPr/>
            <p:nvPr/>
          </p:nvSpPr>
          <p:spPr>
            <a:xfrm>
              <a:off x="0" y="12"/>
              <a:ext cx="6643370" cy="6388100"/>
            </a:xfrm>
            <a:custGeom>
              <a:avLst/>
              <a:gdLst/>
              <a:ahLst/>
              <a:cxnLst/>
              <a:rect l="l" t="t" r="r" b="b"/>
              <a:pathLst>
                <a:path w="6643370" h="6388100">
                  <a:moveTo>
                    <a:pt x="12192" y="3586721"/>
                  </a:moveTo>
                  <a:lnTo>
                    <a:pt x="0" y="3586721"/>
                  </a:lnTo>
                  <a:lnTo>
                    <a:pt x="0" y="6375895"/>
                  </a:lnTo>
                  <a:lnTo>
                    <a:pt x="12192" y="6375895"/>
                  </a:lnTo>
                  <a:lnTo>
                    <a:pt x="12192" y="3586721"/>
                  </a:lnTo>
                  <a:close/>
                </a:path>
                <a:path w="6643370" h="6388100">
                  <a:moveTo>
                    <a:pt x="6642798" y="6375908"/>
                  </a:moveTo>
                  <a:lnTo>
                    <a:pt x="6630670" y="6375908"/>
                  </a:lnTo>
                  <a:lnTo>
                    <a:pt x="12192" y="6375908"/>
                  </a:lnTo>
                  <a:lnTo>
                    <a:pt x="0" y="6375908"/>
                  </a:lnTo>
                  <a:lnTo>
                    <a:pt x="0" y="6388087"/>
                  </a:lnTo>
                  <a:lnTo>
                    <a:pt x="12192" y="6388087"/>
                  </a:lnTo>
                  <a:lnTo>
                    <a:pt x="6630619" y="6388087"/>
                  </a:lnTo>
                  <a:lnTo>
                    <a:pt x="6642798" y="6388087"/>
                  </a:lnTo>
                  <a:lnTo>
                    <a:pt x="6642798" y="6375908"/>
                  </a:lnTo>
                  <a:close/>
                </a:path>
                <a:path w="6643370" h="6388100">
                  <a:moveTo>
                    <a:pt x="6642798" y="3586721"/>
                  </a:moveTo>
                  <a:lnTo>
                    <a:pt x="6630619" y="3586721"/>
                  </a:lnTo>
                  <a:lnTo>
                    <a:pt x="6630619" y="6375895"/>
                  </a:lnTo>
                  <a:lnTo>
                    <a:pt x="6642798" y="6375895"/>
                  </a:lnTo>
                  <a:lnTo>
                    <a:pt x="6642798" y="3586721"/>
                  </a:lnTo>
                  <a:close/>
                </a:path>
                <a:path w="6643370" h="6388100">
                  <a:moveTo>
                    <a:pt x="6642798" y="0"/>
                  </a:moveTo>
                  <a:lnTo>
                    <a:pt x="6630670" y="0"/>
                  </a:lnTo>
                  <a:lnTo>
                    <a:pt x="12192" y="0"/>
                  </a:lnTo>
                  <a:lnTo>
                    <a:pt x="0" y="0"/>
                  </a:lnTo>
                  <a:lnTo>
                    <a:pt x="0" y="12179"/>
                  </a:lnTo>
                  <a:lnTo>
                    <a:pt x="0" y="3586594"/>
                  </a:lnTo>
                  <a:lnTo>
                    <a:pt x="12192" y="3586594"/>
                  </a:lnTo>
                  <a:lnTo>
                    <a:pt x="12192" y="12179"/>
                  </a:lnTo>
                  <a:lnTo>
                    <a:pt x="6630619" y="12179"/>
                  </a:lnTo>
                  <a:lnTo>
                    <a:pt x="6630619" y="3586594"/>
                  </a:lnTo>
                  <a:lnTo>
                    <a:pt x="6642798" y="3586594"/>
                  </a:lnTo>
                  <a:lnTo>
                    <a:pt x="6642798" y="12179"/>
                  </a:lnTo>
                  <a:lnTo>
                    <a:pt x="664279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  <p:pic>
          <p:nvPicPr>
            <p:cNvPr id="4" name="Image 46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06455" y="34666"/>
              <a:ext cx="5191744" cy="3493930"/>
            </a:xfrm>
            <a:prstGeom prst="rect">
              <a:avLst/>
            </a:prstGeom>
          </p:spPr>
        </p:pic>
        <p:pic>
          <p:nvPicPr>
            <p:cNvPr id="5" name="Image 46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53086" y="3624378"/>
              <a:ext cx="4088110" cy="2689742"/>
            </a:xfrm>
            <a:prstGeom prst="rect">
              <a:avLst/>
            </a:prstGeom>
          </p:spPr>
        </p:pic>
      </p:grp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80096"/>
            <a:ext cx="7200800" cy="1248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5957379" y="5661248"/>
            <a:ext cx="281878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/>
              <a:t>Решение полное и </a:t>
            </a:r>
            <a:r>
              <a:rPr lang="ru-RU" b="1" dirty="0" smtClean="0"/>
              <a:t>верное</a:t>
            </a:r>
          </a:p>
          <a:p>
            <a:pPr algn="ctr"/>
            <a:r>
              <a:rPr lang="ru-RU" b="1" dirty="0" smtClean="0"/>
              <a:t>2 балла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844674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622</TotalTime>
  <Words>601</Words>
  <Application>Microsoft Office PowerPoint</Application>
  <PresentationFormat>Экран (4:3)</PresentationFormat>
  <Paragraphs>70</Paragraphs>
  <Slides>27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31" baseType="lpstr">
      <vt:lpstr>Arial</vt:lpstr>
      <vt:lpstr>Calibri</vt:lpstr>
      <vt:lpstr>Times New Roman</vt:lpstr>
      <vt:lpstr>Тема Office</vt:lpstr>
      <vt:lpstr>Требования к построению графиков функций в заданиях  с развернутым ответом  в ОГЭ  по математике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Требования к построению графиков функций в заданиях с развернутым ответом  в ОГЭ по математике.</dc:title>
  <dc:creator>школа</dc:creator>
  <cp:lastModifiedBy>User</cp:lastModifiedBy>
  <cp:revision>28</cp:revision>
  <cp:lastPrinted>2025-04-09T04:28:16Z</cp:lastPrinted>
  <dcterms:created xsi:type="dcterms:W3CDTF">2025-04-06T04:24:06Z</dcterms:created>
  <dcterms:modified xsi:type="dcterms:W3CDTF">2025-04-09T04:28:32Z</dcterms:modified>
</cp:coreProperties>
</file>