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PT Sans" panose="020B0604020202020204" charset="-52"/>
      <p:regular r:id="rId14"/>
      <p:bold r:id="rId15"/>
      <p:italic r:id="rId16"/>
      <p:boldItalic r:id="rId17"/>
    </p:embeddedFont>
    <p:embeddedFont>
      <p:font typeface="Nunito Semi Bold" panose="020B0604020202020204" charset="-5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0E9FA-D87F-4E70-ADD2-EFEB9729ECE4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C9226-2692-45B7-B4B0-F80637E4C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315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91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361605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Учебный диалог как средство формирования коммуникативных навыков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832628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Шилова </a:t>
            </a:r>
            <a:r>
              <a:rPr lang="en-US" sz="185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Ольга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Михайловна</a:t>
            </a:r>
            <a:r>
              <a:rPr lang="ru-RU" sz="185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учитель начальных классов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5484852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ГБОУ СОШ "Оц" с.Богатое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13579"/>
            <a:ext cx="9157097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От развития речи к речевой деятельности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115264"/>
            <a:ext cx="4831556" cy="48315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60783" y="2061448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16FFBB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Что такое коммуникативные навыки?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260783" y="2659856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Хорошо развитая речь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260783" y="3126581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Умение вести диалог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260783" y="3593306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Способность работать в группе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260783" y="4060031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Умение высказывать и отстаивать свою точку зрения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260783" y="4526756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Готовность принимать чужую точку зрения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260783" y="5125164"/>
            <a:ext cx="753939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Важно понимать: </a:t>
            </a:r>
            <a:r>
              <a:rPr lang="en-US" sz="18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развитие речи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— это лишь средство реализации </a:t>
            </a:r>
            <a:r>
              <a:rPr lang="en-US" sz="1850" b="1" dirty="0">
                <a:solidFill>
                  <a:srgbClr val="37A7E7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речевой деятельности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117878"/>
            <a:ext cx="12700159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Учебный диалог: путь к коммуникативной компетентности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1196697" y="2518886"/>
            <a:ext cx="12595979" cy="1266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«Речевая деятельность — форма коммуникативно-общественной деятельности (вербального общения), представляющая собой взаимодействие людей при помощи речи»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837724" y="2159913"/>
            <a:ext cx="30480" cy="1984891"/>
          </a:xfrm>
          <a:prstGeom prst="rect">
            <a:avLst/>
          </a:prstGeom>
          <a:solidFill>
            <a:srgbClr val="2D4DF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4414004"/>
            <a:ext cx="4318278" cy="9575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7039" y="561082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Развитие речи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77039" y="6106358"/>
            <a:ext cx="383964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Традиционный подход к обучению</a:t>
            </a:r>
            <a:endParaRPr lang="en-US" sz="18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002" y="4414004"/>
            <a:ext cx="4318278" cy="95750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95317" y="561082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Учебный диалог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395317" y="6106358"/>
            <a:ext cx="38396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Компонент технологии диалогового обучения</a:t>
            </a:r>
            <a:endParaRPr lang="en-US" sz="1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279" y="4414004"/>
            <a:ext cx="4318278" cy="95750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713595" y="5610820"/>
            <a:ext cx="300775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Речевая деятельность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9713595" y="6106358"/>
            <a:ext cx="38396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Развитие полноценных коммуникативных навыков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11248"/>
            <a:ext cx="5097423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Типы учебного диалога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837724" y="2453283"/>
            <a:ext cx="6357818" cy="3329702"/>
          </a:xfrm>
          <a:prstGeom prst="roundRect">
            <a:avLst>
              <a:gd name="adj" fmla="val 10784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9899" y="2715458"/>
            <a:ext cx="500312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Диалог продуктивного непонимания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99899" y="3210997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Диалог оценочного характера, когда учащиеся: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099899" y="3737610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Учатся сомневаться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099899" y="4204335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 принимают информацию на веру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99899" y="4671060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Спорят с учебным материалом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099899" y="5137785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Оценивают, что и почему они не понимают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7434858" y="2453283"/>
            <a:ext cx="6357818" cy="3329702"/>
          </a:xfrm>
          <a:prstGeom prst="roundRect">
            <a:avLst>
              <a:gd name="adj" fmla="val 10784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97033" y="2715458"/>
            <a:ext cx="441710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Диалог продуктивного действия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97033" y="3210997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Преобразование действием, когда учащиеся: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697033" y="3737610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Выходят за пределы своих знаний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697033" y="4204335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Отказываются от старого способа действия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697033" y="4671060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Ищут новые решения учебных задач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7697033" y="5137785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Применяют полученные знания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837724" y="605218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Учебный диалог создаёт </a:t>
            </a:r>
            <a:r>
              <a:rPr lang="en-US" sz="1850" dirty="0">
                <a:solidFill>
                  <a:srgbClr val="16FFBB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особую среду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в которой учащиеся чувствуют себя раскрепощённо и комфортно, обогащают друг друга новыми мыслями и раскрывают творческий потенциал.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609719"/>
            <a:ext cx="7879318" cy="52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Этап 1: Обучение постановке вопросов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775930" y="1602462"/>
            <a:ext cx="3822621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Типы учебных задач-ловушек: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775930" y="2150150"/>
            <a:ext cx="7630716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29DDDA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Задачи, не имеющие решения</a:t>
            </a: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— учат отказываться от невыполнимых заданий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75930" y="2937034"/>
            <a:ext cx="7630716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29DDDA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Задачи с недостающими данными</a:t>
            </a: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— учат запрашивать информацию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75930" y="3369231"/>
            <a:ext cx="7630716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29DDDA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Задачи с противоречиями</a:t>
            </a: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— развивают критическое мышление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5930" y="3923467"/>
            <a:ext cx="7630716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Пример:</a:t>
            </a: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«Я задумала слово. Оно начинается на букву К. Какой первый звук моего слова?» — требует запроса дополнительной информации.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048" y="1630204"/>
            <a:ext cx="4906923" cy="490692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955048" y="6786562"/>
            <a:ext cx="4906923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Современной школе нужны не только «хорошо отвечающие», но и «хорошо спрашивающие» ученики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6294" y="650319"/>
            <a:ext cx="5378410" cy="555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Примеры задач-ловушек</a:t>
            </a:r>
            <a:endParaRPr lang="en-US" sz="3450" dirty="0"/>
          </a:p>
        </p:txBody>
      </p:sp>
      <p:sp>
        <p:nvSpPr>
          <p:cNvPr id="3" name="Shape 1"/>
          <p:cNvSpPr/>
          <p:nvPr/>
        </p:nvSpPr>
        <p:spPr>
          <a:xfrm>
            <a:off x="826294" y="1678067"/>
            <a:ext cx="4168497" cy="5901095"/>
          </a:xfrm>
          <a:prstGeom prst="roundRect">
            <a:avLst>
              <a:gd name="adj" fmla="val 8496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2D4DF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6774" y="1708547"/>
            <a:ext cx="4107537" cy="708303"/>
          </a:xfrm>
          <a:prstGeom prst="roundRect">
            <a:avLst>
              <a:gd name="adj" fmla="val 44836"/>
            </a:avLst>
          </a:prstGeom>
          <a:solidFill>
            <a:srgbClr val="F3F3FF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437" y="1829872"/>
            <a:ext cx="354092" cy="44267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2875" y="2652951"/>
            <a:ext cx="3635335" cy="694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 1: Обучение грамоте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092875" y="3488888"/>
            <a:ext cx="3635335" cy="755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Высказывание: «Дятел и удод улетели»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92875" y="4385786"/>
            <a:ext cx="3635335" cy="151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Задание: найти соответствующую схему предложения среди предложенных (ни одна не подходит)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92875" y="6038017"/>
            <a:ext cx="3635335" cy="1132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Цель: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научить отказываться от невыполнимого задания и предлагать новое решение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5230892" y="1678067"/>
            <a:ext cx="4168497" cy="5901095"/>
          </a:xfrm>
          <a:prstGeom prst="roundRect">
            <a:avLst>
              <a:gd name="adj" fmla="val 8496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018CE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261372" y="1708547"/>
            <a:ext cx="4107537" cy="708303"/>
          </a:xfrm>
          <a:prstGeom prst="roundRect">
            <a:avLst>
              <a:gd name="adj" fmla="val 44836"/>
            </a:avLst>
          </a:prstGeom>
          <a:solidFill>
            <a:srgbClr val="F3F3F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8035" y="1829872"/>
            <a:ext cx="354092" cy="44267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97473" y="2652951"/>
            <a:ext cx="3030141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 2: Математика</a:t>
            </a:r>
            <a:endParaRPr lang="en-US" sz="2150" dirty="0"/>
          </a:p>
        </p:txBody>
      </p:sp>
      <p:sp>
        <p:nvSpPr>
          <p:cNvPr id="14" name="Text 10"/>
          <p:cNvSpPr/>
          <p:nvPr/>
        </p:nvSpPr>
        <p:spPr>
          <a:xfrm>
            <a:off x="5497473" y="3141702"/>
            <a:ext cx="3635335" cy="755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Задание: запиши суммы в виде произведения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5497473" y="4038600"/>
            <a:ext cx="363533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• 7+7+7+7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5497473" y="4557832"/>
            <a:ext cx="363533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• 6+5+4+3+2</a:t>
            </a:r>
            <a:endParaRPr lang="en-US" sz="1850" dirty="0"/>
          </a:p>
        </p:txBody>
      </p:sp>
      <p:sp>
        <p:nvSpPr>
          <p:cNvPr id="17" name="Text 13"/>
          <p:cNvSpPr/>
          <p:nvPr/>
        </p:nvSpPr>
        <p:spPr>
          <a:xfrm>
            <a:off x="5497473" y="5077063"/>
            <a:ext cx="363533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• 9+9+5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5497473" y="5596295"/>
            <a:ext cx="3635335" cy="151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Цель: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научить анализировать условия задачи и определять возможность/невозможность решения</a:t>
            </a:r>
            <a:endParaRPr lang="en-US" sz="1850" dirty="0"/>
          </a:p>
        </p:txBody>
      </p:sp>
      <p:sp>
        <p:nvSpPr>
          <p:cNvPr id="19" name="Shape 15"/>
          <p:cNvSpPr/>
          <p:nvPr/>
        </p:nvSpPr>
        <p:spPr>
          <a:xfrm>
            <a:off x="9635490" y="1678067"/>
            <a:ext cx="4168497" cy="5901095"/>
          </a:xfrm>
          <a:prstGeom prst="roundRect">
            <a:avLst>
              <a:gd name="adj" fmla="val 8496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DA33B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9665970" y="1708547"/>
            <a:ext cx="4107537" cy="708303"/>
          </a:xfrm>
          <a:prstGeom prst="roundRect">
            <a:avLst>
              <a:gd name="adj" fmla="val 44836"/>
            </a:avLst>
          </a:prstGeom>
          <a:solidFill>
            <a:srgbClr val="F3F3FF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2633" y="1829872"/>
            <a:ext cx="354092" cy="44267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902071" y="2652951"/>
            <a:ext cx="3635335" cy="694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 3: Буквенные выражения</a:t>
            </a:r>
            <a:endParaRPr lang="en-US" sz="2150" dirty="0"/>
          </a:p>
        </p:txBody>
      </p:sp>
      <p:sp>
        <p:nvSpPr>
          <p:cNvPr id="23" name="Text 18"/>
          <p:cNvSpPr/>
          <p:nvPr/>
        </p:nvSpPr>
        <p:spPr>
          <a:xfrm>
            <a:off x="9902071" y="3488888"/>
            <a:ext cx="3635335" cy="1132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Задание: «В левый столбик запиши числовое неравенство, а в правый – числовое равенство»</a:t>
            </a:r>
            <a:endParaRPr lang="en-US" sz="1850" dirty="0"/>
          </a:p>
        </p:txBody>
      </p:sp>
      <p:sp>
        <p:nvSpPr>
          <p:cNvPr id="24" name="Text 19"/>
          <p:cNvSpPr/>
          <p:nvPr/>
        </p:nvSpPr>
        <p:spPr>
          <a:xfrm>
            <a:off x="9902071" y="4763453"/>
            <a:ext cx="363533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• 5+а=b</a:t>
            </a:r>
            <a:endParaRPr lang="en-US" sz="1850" dirty="0"/>
          </a:p>
        </p:txBody>
      </p:sp>
      <p:sp>
        <p:nvSpPr>
          <p:cNvPr id="25" name="Text 20"/>
          <p:cNvSpPr/>
          <p:nvPr/>
        </p:nvSpPr>
        <p:spPr>
          <a:xfrm>
            <a:off x="9902071" y="5282684"/>
            <a:ext cx="363533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• с&gt;d</a:t>
            </a:r>
            <a:endParaRPr lang="en-US" sz="1850" dirty="0"/>
          </a:p>
        </p:txBody>
      </p:sp>
      <p:sp>
        <p:nvSpPr>
          <p:cNvPr id="26" name="Text 21"/>
          <p:cNvSpPr/>
          <p:nvPr/>
        </p:nvSpPr>
        <p:spPr>
          <a:xfrm>
            <a:off x="9902071" y="5801916"/>
            <a:ext cx="3635335" cy="151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Цель:</a:t>
            </a: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научить определять недостающие данные и формулировать уточняющие вопросы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8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1523" y="590431"/>
            <a:ext cx="7640955" cy="1010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Этап 2: Обучение работе в парах и группах</a:t>
            </a:r>
            <a:endParaRPr lang="en-US" sz="3150" dirty="0"/>
          </a:p>
        </p:txBody>
      </p:sp>
      <p:sp>
        <p:nvSpPr>
          <p:cNvPr id="4" name="Shape 1"/>
          <p:cNvSpPr/>
          <p:nvPr/>
        </p:nvSpPr>
        <p:spPr>
          <a:xfrm>
            <a:off x="751523" y="1842373"/>
            <a:ext cx="214670" cy="1561148"/>
          </a:xfrm>
          <a:prstGeom prst="roundRect">
            <a:avLst>
              <a:gd name="adj" fmla="val 15005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80862" y="2057043"/>
            <a:ext cx="428779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Организация совместных действий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180862" y="2501622"/>
            <a:ext cx="7211616" cy="687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атмосферы доверия и доброжелательности, обучение умению не только слушать, но и слышать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073587" y="3618190"/>
            <a:ext cx="214670" cy="1904762"/>
          </a:xfrm>
          <a:prstGeom prst="roundRect">
            <a:avLst>
              <a:gd name="adj" fmla="val 15005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02926" y="3832860"/>
            <a:ext cx="3797618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Продуктивное взаимодействие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502926" y="4277439"/>
            <a:ext cx="6889552" cy="1030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Умение смотреть друг на друга во время диалога, высказывать свою точку зрения: «Я думаю, что...», соглашаться или возражать: «Я с тобой согласен (не согласен), потому что...»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1395651" y="5737622"/>
            <a:ext cx="214670" cy="1904762"/>
          </a:xfrm>
          <a:prstGeom prst="roundRect">
            <a:avLst>
              <a:gd name="adj" fmla="val 15005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24990" y="5952292"/>
            <a:ext cx="2945606" cy="315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Анализ взаимодействия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824990" y="6396871"/>
            <a:ext cx="6567487" cy="1030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Наблюдение за работой пар и групп, выделение удачных и конфликтных способов взаимодействия, демонстрация слаженной работы, формирование правил групповой работы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2924" y="751523"/>
            <a:ext cx="7610951" cy="1030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Практические примеры работы в парах и группах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252924" y="2247424"/>
            <a:ext cx="3538299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6FFBB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 1: Обучение грамоте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252924" y="3110508"/>
            <a:ext cx="353829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Тема: «Буква В, звуки [в], [в']»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252924" y="3657838"/>
            <a:ext cx="3538299" cy="1401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Задача: обсудить в паре звуковой разбор слов под картинками, проверить утверждение учителя о наличии ошибок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52924" y="5256014"/>
            <a:ext cx="3538299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Результат: дети пришли к выводу, что ошибок нет, опровергнув мнение учителя на основе анализа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252924" y="6525816"/>
            <a:ext cx="3091934" cy="386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[  ] [а́][з][ы]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0333196" y="2247424"/>
            <a:ext cx="3538299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6FFBB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Пример 2: Литературное чтение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333196" y="3110508"/>
            <a:ext cx="3538299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Произведение: «Лесная школа»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0333196" y="3657838"/>
            <a:ext cx="3538299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Задача: предположить окончание текста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0333196" y="4555450"/>
            <a:ext cx="3538299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Первая группа: работа в парах в режиме диалога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333196" y="5332571"/>
            <a:ext cx="3538299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Вторая группа: ролевая игра с перевоплощением в героев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0333196" y="6230183"/>
            <a:ext cx="3538299" cy="105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Результат: ролевая группа точнее угадала замысел автора благодаря эмоциональному сопереживанию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1012" y="851654"/>
            <a:ext cx="7734776" cy="947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Этап 3: Обучение ведению групповой и общеклассной дискуссии</a:t>
            </a:r>
            <a:endParaRPr lang="en-US" sz="2950" dirty="0"/>
          </a:p>
        </p:txBody>
      </p:sp>
      <p:sp>
        <p:nvSpPr>
          <p:cNvPr id="4" name="Shape 1"/>
          <p:cNvSpPr/>
          <p:nvPr/>
        </p:nvSpPr>
        <p:spPr>
          <a:xfrm>
            <a:off x="6191012" y="2025372"/>
            <a:ext cx="3766661" cy="2771418"/>
          </a:xfrm>
          <a:prstGeom prst="roundRect">
            <a:avLst>
              <a:gd name="adj" fmla="val 10897"/>
            </a:avLst>
          </a:prstGeom>
          <a:solidFill>
            <a:srgbClr val="F3F3FF">
              <a:alpha val="75000"/>
            </a:srgbClr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15207" y="2249567"/>
            <a:ext cx="3318272" cy="591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Принципы формирования групп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415207" y="2962275"/>
            <a:ext cx="3318272" cy="161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Объединение учащихся, которые обычно не сидят рядом, с разным уровнем знаний, темпераментом и характером для рассмотрения проблемы с разных точек зрения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9008" y="2025372"/>
            <a:ext cx="3766780" cy="2771418"/>
          </a:xfrm>
          <a:prstGeom prst="roundRect">
            <a:avLst>
              <a:gd name="adj" fmla="val 10897"/>
            </a:avLst>
          </a:prstGeom>
          <a:solidFill>
            <a:srgbClr val="F3F3FF">
              <a:alpha val="75000"/>
            </a:srgbClr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83202" y="2249567"/>
            <a:ext cx="2368629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Правила дискуссии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383202" y="2666286"/>
            <a:ext cx="3318391" cy="128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Уважение к мнению каждого, аргументация своей позиции, умение слушать, готовность к компромиссу, критика идеи, а не личности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91012" y="4998125"/>
            <a:ext cx="7734776" cy="1509236"/>
          </a:xfrm>
          <a:prstGeom prst="roundRect">
            <a:avLst>
              <a:gd name="adj" fmla="val 20011"/>
            </a:avLst>
          </a:prstGeom>
          <a:solidFill>
            <a:srgbClr val="F3F3FF">
              <a:alpha val="75000"/>
            </a:srgbClr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15207" y="5222319"/>
            <a:ext cx="2368629" cy="295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Роль учителя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415207" y="5639038"/>
            <a:ext cx="7286387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Организатор, фасилитатор, равноправный участник диалога: «Пожалуй, соглашусь с вами!», «Мне бы хотелось уточнить...» и т.д.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191012" y="6733818"/>
            <a:ext cx="7734776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Этот этап наиболее эффективен в 3-4 классах, когда учащиеся уже способны самостоятельно решать многие учебные задачи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455" y="796409"/>
            <a:ext cx="4224338" cy="528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Заключение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1122045" y="2109787"/>
            <a:ext cx="12722900" cy="198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Учитель, давая наставления своему ученику, спросил его:— Понял ли ты?— Понял, — ответил ученик.— Ты сказал неправду, ведь о понимании свидетельствовала бы радость, отразившаяся на твоем лице, а не твой ответ.</a:t>
            </a:r>
            <a:endParaRPr lang="en-US" sz="2450" dirty="0"/>
          </a:p>
        </p:txBody>
      </p:sp>
      <p:sp>
        <p:nvSpPr>
          <p:cNvPr id="4" name="Shape 2"/>
          <p:cNvSpPr/>
          <p:nvPr/>
        </p:nvSpPr>
        <p:spPr>
          <a:xfrm>
            <a:off x="785455" y="1773198"/>
            <a:ext cx="30480" cy="2653189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5" name="Shape 3"/>
          <p:cNvSpPr/>
          <p:nvPr/>
        </p:nvSpPr>
        <p:spPr>
          <a:xfrm>
            <a:off x="785455" y="4678799"/>
            <a:ext cx="13059489" cy="2754392"/>
          </a:xfrm>
          <a:prstGeom prst="roundRect">
            <a:avLst>
              <a:gd name="adj" fmla="val 1222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8315" y="4701659"/>
            <a:ext cx="4337923" cy="2708672"/>
          </a:xfrm>
          <a:prstGeom prst="roundRect">
            <a:avLst>
              <a:gd name="adj" fmla="val 12428"/>
            </a:avLst>
          </a:prstGeom>
          <a:solidFill>
            <a:srgbClr val="F3F3FF"/>
          </a:solidFill>
          <a:ln/>
        </p:spPr>
      </p:sp>
      <p:sp>
        <p:nvSpPr>
          <p:cNvPr id="7" name="Text 5"/>
          <p:cNvSpPr/>
          <p:nvPr/>
        </p:nvSpPr>
        <p:spPr>
          <a:xfrm>
            <a:off x="1032629" y="4925973"/>
            <a:ext cx="264021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Постепенность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032629" y="5390555"/>
            <a:ext cx="3889296" cy="179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Работа над формированием коммуникативных навыков должна проводиться поэтапно, где каждый следующий этап включает предыдущий на более высоком уровне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146238" y="4701659"/>
            <a:ext cx="4337923" cy="2708672"/>
          </a:xfrm>
          <a:prstGeom prst="rect">
            <a:avLst/>
          </a:prstGeom>
          <a:solidFill>
            <a:srgbClr val="F3F3FF"/>
          </a:solidFill>
          <a:ln/>
        </p:spPr>
      </p:sp>
      <p:sp>
        <p:nvSpPr>
          <p:cNvPr id="10" name="Shape 8"/>
          <p:cNvSpPr/>
          <p:nvPr/>
        </p:nvSpPr>
        <p:spPr>
          <a:xfrm>
            <a:off x="5146238" y="4701659"/>
            <a:ext cx="30480" cy="2708672"/>
          </a:xfrm>
          <a:prstGeom prst="roundRect">
            <a:avLst>
              <a:gd name="adj" fmla="val 1104426"/>
            </a:avLst>
          </a:prstGeom>
          <a:solidFill>
            <a:srgbClr val="1AA5FA"/>
          </a:solidFill>
          <a:ln/>
        </p:spPr>
      </p:sp>
      <p:sp>
        <p:nvSpPr>
          <p:cNvPr id="11" name="Text 9"/>
          <p:cNvSpPr/>
          <p:nvPr/>
        </p:nvSpPr>
        <p:spPr>
          <a:xfrm>
            <a:off x="5370552" y="4925973"/>
            <a:ext cx="264021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Целеполагание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5370552" y="5390555"/>
            <a:ext cx="3889296" cy="179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Развивать мышление ребенка, научить видеть проблему, вступать в спор, отстаивать свою точку зрения, переосмысливать и предлагать решения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484162" y="4701659"/>
            <a:ext cx="4337923" cy="2708672"/>
          </a:xfrm>
          <a:prstGeom prst="rect">
            <a:avLst/>
          </a:prstGeom>
          <a:solidFill>
            <a:srgbClr val="F3F3FF"/>
          </a:solidFill>
          <a:ln/>
        </p:spPr>
      </p:sp>
      <p:sp>
        <p:nvSpPr>
          <p:cNvPr id="14" name="Shape 12"/>
          <p:cNvSpPr/>
          <p:nvPr/>
        </p:nvSpPr>
        <p:spPr>
          <a:xfrm>
            <a:off x="9484162" y="4701659"/>
            <a:ext cx="30480" cy="2708672"/>
          </a:xfrm>
          <a:prstGeom prst="roundRect">
            <a:avLst>
              <a:gd name="adj" fmla="val 1104426"/>
            </a:avLst>
          </a:prstGeom>
          <a:solidFill>
            <a:srgbClr val="F34CD8"/>
          </a:solidFill>
          <a:ln/>
        </p:spPr>
      </p:sp>
      <p:sp>
        <p:nvSpPr>
          <p:cNvPr id="15" name="Text 13"/>
          <p:cNvSpPr/>
          <p:nvPr/>
        </p:nvSpPr>
        <p:spPr>
          <a:xfrm>
            <a:off x="9708475" y="4925973"/>
            <a:ext cx="2640211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Результат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9708475" y="5390555"/>
            <a:ext cx="3889296" cy="143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Формирование активной учебной позиции, критического мышления и готовности к продуктивному диалогу в образовательном процессе и жизни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791</Words>
  <Application>Microsoft Office PowerPoint</Application>
  <PresentationFormat>Произвольный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PT Sans</vt:lpstr>
      <vt:lpstr>Nunito Semi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</cp:lastModifiedBy>
  <cp:revision>3</cp:revision>
  <cp:lastPrinted>2025-09-09T11:50:21Z</cp:lastPrinted>
  <dcterms:created xsi:type="dcterms:W3CDTF">2025-08-25T12:59:55Z</dcterms:created>
  <dcterms:modified xsi:type="dcterms:W3CDTF">2025-09-09T11:50:39Z</dcterms:modified>
</cp:coreProperties>
</file>