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handoutMasterIdLst>
    <p:handoutMasterId r:id="rId9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75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6905625" y="0"/>
            <a:ext cx="52832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6369EF1-6D38-4EE7-96EC-0C5D5738E04F}" type="datetimeFigureOut">
              <a:rPr lang="ru-RU" smtClean="0"/>
              <a:t>07.11.2025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6905625" y="6513513"/>
            <a:ext cx="52832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3D7FD1-DFEC-4994-A9A8-506F950CB84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560713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262377" y="1656969"/>
            <a:ext cx="7430134" cy="101663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25252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5F64C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5252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5F64C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5252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1395983" y="2421636"/>
            <a:ext cx="9407525" cy="0"/>
          </a:xfrm>
          <a:custGeom>
            <a:avLst/>
            <a:gdLst/>
            <a:ahLst/>
            <a:cxnLst/>
            <a:rect l="l" t="t" r="r" b="b"/>
            <a:pathLst>
              <a:path w="9407525">
                <a:moveTo>
                  <a:pt x="0" y="0"/>
                </a:moveTo>
                <a:lnTo>
                  <a:pt x="9407271" y="0"/>
                </a:lnTo>
              </a:path>
            </a:pathLst>
          </a:custGeom>
          <a:ln w="15240">
            <a:solidFill>
              <a:srgbClr val="AB93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000" b="0" i="0">
                <a:solidFill>
                  <a:srgbClr val="25252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04848" y="-247954"/>
            <a:ext cx="9782302" cy="187769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000" b="0" i="0">
                <a:solidFill>
                  <a:srgbClr val="252525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54481" y="1527175"/>
            <a:ext cx="5395595" cy="212788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5F64C6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11/7/2025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/>
          <p:nvPr/>
        </p:nvSpPr>
        <p:spPr>
          <a:xfrm>
            <a:off x="2692907" y="3521964"/>
            <a:ext cx="6816090" cy="0"/>
          </a:xfrm>
          <a:custGeom>
            <a:avLst/>
            <a:gdLst/>
            <a:ahLst/>
            <a:cxnLst/>
            <a:rect l="l" t="t" r="r" b="b"/>
            <a:pathLst>
              <a:path w="6816090">
                <a:moveTo>
                  <a:pt x="0" y="0"/>
                </a:moveTo>
                <a:lnTo>
                  <a:pt x="6815709" y="0"/>
                </a:lnTo>
              </a:path>
            </a:pathLst>
          </a:custGeom>
          <a:ln w="15240">
            <a:solidFill>
              <a:srgbClr val="AB93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>
            <a:spLocks noGrp="1"/>
          </p:cNvSpPr>
          <p:nvPr>
            <p:ph type="ctrTitle"/>
          </p:nvPr>
        </p:nvSpPr>
        <p:spPr>
          <a:xfrm>
            <a:off x="2262377" y="1656969"/>
            <a:ext cx="7430134" cy="186012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5"/>
              </a:spcBef>
            </a:pPr>
            <a:r>
              <a:rPr lang="ru-RU" sz="60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Учитель физической культуры </a:t>
            </a:r>
            <a:endParaRPr sz="60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692907" y="3850384"/>
            <a:ext cx="6999603" cy="56682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Профессия</a:t>
            </a:r>
            <a:r>
              <a:rPr sz="3600" b="1" spc="1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дальнего</a:t>
            </a:r>
            <a:r>
              <a:rPr sz="3600" b="1" spc="85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sz="3600" b="1" spc="-1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действия</a:t>
            </a:r>
            <a:endParaRPr sz="3600" b="1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410200" y="5715000"/>
            <a:ext cx="530179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Старший методист СП ДЮСШ</a:t>
            </a:r>
          </a:p>
          <a:p>
            <a:r>
              <a:rPr lang="ru-RU" dirty="0" smtClean="0"/>
              <a:t>     ГБОУ </a:t>
            </a:r>
            <a:r>
              <a:rPr lang="ru-RU" smtClean="0"/>
              <a:t>СОШ </a:t>
            </a:r>
            <a:r>
              <a:rPr lang="ru-RU" smtClean="0"/>
              <a:t>№ 2 </a:t>
            </a:r>
            <a:r>
              <a:rPr lang="ru-RU" dirty="0" smtClean="0"/>
              <a:t>«ОЦ» с. Кинель- Черкассы</a:t>
            </a:r>
          </a:p>
          <a:p>
            <a:pPr algn="ctr"/>
            <a:r>
              <a:rPr lang="ru-RU" dirty="0" smtClean="0"/>
              <a:t>Сафронова Елена Юрьевна</a:t>
            </a:r>
            <a:endParaRPr lang="ru-RU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395983" y="2421635"/>
            <a:ext cx="9407525" cy="0"/>
          </a:xfrm>
          <a:custGeom>
            <a:avLst/>
            <a:gdLst/>
            <a:ahLst/>
            <a:cxnLst/>
            <a:rect l="l" t="t" r="r" b="b"/>
            <a:pathLst>
              <a:path w="9407525">
                <a:moveTo>
                  <a:pt x="0" y="0"/>
                </a:moveTo>
                <a:lnTo>
                  <a:pt x="9407271" y="0"/>
                </a:lnTo>
              </a:path>
            </a:pathLst>
          </a:custGeom>
          <a:ln w="15240">
            <a:solidFill>
              <a:srgbClr val="AB936B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712774" rIns="0" bIns="0" rtlCol="0">
            <a:spAutoFit/>
          </a:bodyPr>
          <a:lstStyle/>
          <a:p>
            <a:pPr marL="721360">
              <a:lnSpc>
                <a:spcPct val="100000"/>
              </a:lnSpc>
              <a:spcBef>
                <a:spcPts val="100"/>
              </a:spcBef>
            </a:pPr>
            <a:r>
              <a:rPr sz="6600" dirty="0"/>
              <a:t>Учитель</a:t>
            </a:r>
            <a:r>
              <a:rPr sz="6600" spc="-20" dirty="0"/>
              <a:t> </a:t>
            </a:r>
            <a:r>
              <a:rPr sz="6600" dirty="0"/>
              <a:t>глазами</a:t>
            </a:r>
            <a:r>
              <a:rPr sz="6600" spc="-30" dirty="0"/>
              <a:t> </a:t>
            </a:r>
            <a:r>
              <a:rPr sz="6600" spc="-10" dirty="0"/>
              <a:t>ученика</a:t>
            </a:r>
            <a:endParaRPr sz="6600"/>
          </a:p>
        </p:txBody>
      </p:sp>
      <p:sp>
        <p:nvSpPr>
          <p:cNvPr id="4" name="object 4"/>
          <p:cNvSpPr txBox="1"/>
          <p:nvPr/>
        </p:nvSpPr>
        <p:spPr>
          <a:xfrm>
            <a:off x="1383283" y="1832837"/>
            <a:ext cx="4531360" cy="3828415"/>
          </a:xfrm>
          <a:prstGeom prst="rect">
            <a:avLst/>
          </a:prstGeom>
        </p:spPr>
        <p:txBody>
          <a:bodyPr vert="horz" wrap="square" lIns="0" tIns="41910" rIns="0" bIns="0" rtlCol="0">
            <a:spAutoFit/>
          </a:bodyPr>
          <a:lstStyle/>
          <a:p>
            <a:pPr marL="368935" indent="-286385">
              <a:lnSpc>
                <a:spcPct val="100000"/>
              </a:lnSpc>
              <a:spcBef>
                <a:spcPts val="330"/>
              </a:spcBef>
              <a:buClr>
                <a:srgbClr val="AB936B"/>
              </a:buClr>
              <a:buSzPct val="115217"/>
              <a:buFont typeface="Arial MT"/>
              <a:buChar char="•"/>
              <a:tabLst>
                <a:tab pos="368935" algn="l"/>
              </a:tabLst>
            </a:pPr>
            <a:r>
              <a:rPr sz="2300" spc="-10" dirty="0">
                <a:solidFill>
                  <a:srgbClr val="006FC0"/>
                </a:solidFill>
                <a:latin typeface="Calibri"/>
                <a:cs typeface="Calibri"/>
              </a:rPr>
              <a:t>Жизнерадостный</a:t>
            </a:r>
            <a:endParaRPr sz="2300">
              <a:latin typeface="Calibri"/>
              <a:cs typeface="Calibri"/>
            </a:endParaRPr>
          </a:p>
          <a:p>
            <a:pPr marL="368935" indent="-356235">
              <a:lnSpc>
                <a:spcPct val="100000"/>
              </a:lnSpc>
              <a:spcBef>
                <a:spcPts val="250"/>
              </a:spcBef>
              <a:buClr>
                <a:srgbClr val="AB936B"/>
              </a:buClr>
              <a:buSzPct val="115217"/>
              <a:buFont typeface="Times New Roman"/>
              <a:buChar char="•"/>
              <a:tabLst>
                <a:tab pos="368935" algn="l"/>
              </a:tabLst>
            </a:pPr>
            <a:r>
              <a:rPr sz="2300" strike="noStrike" spc="-10" dirty="0">
                <a:solidFill>
                  <a:srgbClr val="006FC0"/>
                </a:solidFill>
                <a:latin typeface="Calibri"/>
                <a:cs typeface="Calibri"/>
              </a:rPr>
              <a:t>Терпеливый</a:t>
            </a:r>
            <a:endParaRPr sz="2300">
              <a:latin typeface="Calibri"/>
              <a:cs typeface="Calibri"/>
            </a:endParaRPr>
          </a:p>
          <a:p>
            <a:pPr marL="368935" indent="-286385">
              <a:lnSpc>
                <a:spcPct val="100000"/>
              </a:lnSpc>
              <a:spcBef>
                <a:spcPts val="530"/>
              </a:spcBef>
              <a:buClr>
                <a:srgbClr val="AB936B"/>
              </a:buClr>
              <a:buSzPct val="115217"/>
              <a:buFont typeface="Arial MT"/>
              <a:buChar char="•"/>
              <a:tabLst>
                <a:tab pos="368935" algn="l"/>
              </a:tabLst>
            </a:pPr>
            <a:r>
              <a:rPr sz="2300" dirty="0">
                <a:solidFill>
                  <a:srgbClr val="006FC0"/>
                </a:solidFill>
                <a:latin typeface="Calibri"/>
                <a:cs typeface="Calibri"/>
              </a:rPr>
              <a:t>Справедливый</a:t>
            </a:r>
            <a:r>
              <a:rPr sz="2300" spc="5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006FC0"/>
                </a:solidFill>
                <a:latin typeface="Calibri"/>
                <a:cs typeface="Calibri"/>
              </a:rPr>
              <a:t>в</a:t>
            </a:r>
            <a:r>
              <a:rPr sz="2300" spc="85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006FC0"/>
                </a:solidFill>
                <a:latin typeface="Calibri"/>
                <a:cs typeface="Calibri"/>
              </a:rPr>
              <a:t>требованиях</a:t>
            </a:r>
            <a:endParaRPr sz="2300">
              <a:latin typeface="Calibri"/>
              <a:cs typeface="Calibri"/>
            </a:endParaRPr>
          </a:p>
          <a:p>
            <a:pPr marL="368935" indent="-286385">
              <a:lnSpc>
                <a:spcPct val="100000"/>
              </a:lnSpc>
              <a:spcBef>
                <a:spcPts val="600"/>
              </a:spcBef>
              <a:buClr>
                <a:srgbClr val="AB936B"/>
              </a:buClr>
              <a:buSzPct val="115217"/>
              <a:buFont typeface="Arial MT"/>
              <a:buChar char="•"/>
              <a:tabLst>
                <a:tab pos="368935" algn="l"/>
              </a:tabLst>
            </a:pPr>
            <a:r>
              <a:rPr sz="2300" dirty="0">
                <a:solidFill>
                  <a:srgbClr val="006FC0"/>
                </a:solidFill>
                <a:latin typeface="Calibri"/>
                <a:cs typeface="Calibri"/>
              </a:rPr>
              <a:t>Обладающий</a:t>
            </a:r>
            <a:r>
              <a:rPr sz="2300" spc="2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006FC0"/>
                </a:solidFill>
                <a:latin typeface="Calibri"/>
                <a:cs typeface="Calibri"/>
              </a:rPr>
              <a:t>чувством</a:t>
            </a:r>
            <a:r>
              <a:rPr sz="2300" spc="4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006FC0"/>
                </a:solidFill>
                <a:latin typeface="Calibri"/>
                <a:cs typeface="Calibri"/>
              </a:rPr>
              <a:t>юмора</a:t>
            </a:r>
            <a:endParaRPr sz="2300">
              <a:latin typeface="Calibri"/>
              <a:cs typeface="Calibri"/>
            </a:endParaRPr>
          </a:p>
          <a:p>
            <a:pPr marL="368935" indent="-286385">
              <a:lnSpc>
                <a:spcPct val="100000"/>
              </a:lnSpc>
              <a:spcBef>
                <a:spcPts val="600"/>
              </a:spcBef>
              <a:buClr>
                <a:srgbClr val="AB936B"/>
              </a:buClr>
              <a:buSzPct val="115217"/>
              <a:buFont typeface="Arial MT"/>
              <a:buChar char="•"/>
              <a:tabLst>
                <a:tab pos="368935" algn="l"/>
              </a:tabLst>
            </a:pPr>
            <a:r>
              <a:rPr sz="2300" spc="-10" dirty="0">
                <a:solidFill>
                  <a:srgbClr val="B3691F"/>
                </a:solidFill>
                <a:latin typeface="Calibri"/>
                <a:cs typeface="Calibri"/>
              </a:rPr>
              <a:t>Любящий</a:t>
            </a:r>
            <a:endParaRPr sz="2300">
              <a:latin typeface="Calibri"/>
              <a:cs typeface="Calibri"/>
            </a:endParaRPr>
          </a:p>
          <a:p>
            <a:pPr marL="368935" indent="-286385">
              <a:lnSpc>
                <a:spcPct val="100000"/>
              </a:lnSpc>
              <a:spcBef>
                <a:spcPts val="600"/>
              </a:spcBef>
              <a:buClr>
                <a:srgbClr val="AB936B"/>
              </a:buClr>
              <a:buSzPct val="115217"/>
              <a:buFont typeface="Arial MT"/>
              <a:buChar char="•"/>
              <a:tabLst>
                <a:tab pos="368935" algn="l"/>
              </a:tabLst>
            </a:pPr>
            <a:r>
              <a:rPr sz="2300" dirty="0">
                <a:solidFill>
                  <a:srgbClr val="B3691F"/>
                </a:solidFill>
                <a:latin typeface="Calibri"/>
                <a:cs typeface="Calibri"/>
              </a:rPr>
              <a:t>Дающий</a:t>
            </a:r>
            <a:r>
              <a:rPr sz="2300" spc="70" dirty="0">
                <a:solidFill>
                  <a:srgbClr val="B3691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B3691F"/>
                </a:solidFill>
                <a:latin typeface="Calibri"/>
                <a:cs typeface="Calibri"/>
              </a:rPr>
              <a:t>знания</a:t>
            </a:r>
            <a:endParaRPr sz="2300">
              <a:latin typeface="Calibri"/>
              <a:cs typeface="Calibri"/>
            </a:endParaRPr>
          </a:p>
          <a:p>
            <a:pPr marL="368935" indent="-286385">
              <a:lnSpc>
                <a:spcPct val="100000"/>
              </a:lnSpc>
              <a:spcBef>
                <a:spcPts val="605"/>
              </a:spcBef>
              <a:buClr>
                <a:srgbClr val="AB936B"/>
              </a:buClr>
              <a:buSzPct val="115217"/>
              <a:buFont typeface="Arial MT"/>
              <a:buChar char="•"/>
              <a:tabLst>
                <a:tab pos="368935" algn="l"/>
              </a:tabLst>
            </a:pPr>
            <a:r>
              <a:rPr sz="2300" dirty="0">
                <a:solidFill>
                  <a:srgbClr val="B3691F"/>
                </a:solidFill>
                <a:latin typeface="Calibri"/>
                <a:cs typeface="Calibri"/>
              </a:rPr>
              <a:t>Понимающий</a:t>
            </a:r>
            <a:r>
              <a:rPr sz="2300" dirty="0">
                <a:solidFill>
                  <a:srgbClr val="B3691F"/>
                </a:solidFill>
                <a:latin typeface="Nirmala UI"/>
                <a:cs typeface="Nirmala UI"/>
              </a:rPr>
              <a:t>,</a:t>
            </a:r>
            <a:r>
              <a:rPr sz="2300" spc="-95" dirty="0">
                <a:solidFill>
                  <a:srgbClr val="B3691F"/>
                </a:solidFill>
                <a:latin typeface="Nirmala UI"/>
                <a:cs typeface="Nirmala UI"/>
              </a:rPr>
              <a:t> </a:t>
            </a:r>
            <a:r>
              <a:rPr sz="2300" spc="-10" dirty="0">
                <a:solidFill>
                  <a:srgbClr val="B3691F"/>
                </a:solidFill>
                <a:latin typeface="Calibri"/>
                <a:cs typeface="Calibri"/>
              </a:rPr>
              <a:t>внимательный</a:t>
            </a:r>
            <a:endParaRPr sz="2300">
              <a:latin typeface="Calibri"/>
              <a:cs typeface="Calibri"/>
            </a:endParaRPr>
          </a:p>
          <a:p>
            <a:pPr marL="368935" indent="-286385">
              <a:lnSpc>
                <a:spcPct val="100000"/>
              </a:lnSpc>
              <a:spcBef>
                <a:spcPts val="600"/>
              </a:spcBef>
              <a:buClr>
                <a:srgbClr val="AB936B"/>
              </a:buClr>
              <a:buSzPct val="115217"/>
              <a:buFont typeface="Arial MT"/>
              <a:buChar char="•"/>
              <a:tabLst>
                <a:tab pos="368935" algn="l"/>
              </a:tabLst>
            </a:pPr>
            <a:r>
              <a:rPr sz="2300" spc="-10" dirty="0">
                <a:solidFill>
                  <a:srgbClr val="B3691F"/>
                </a:solidFill>
                <a:latin typeface="Calibri"/>
                <a:cs typeface="Calibri"/>
              </a:rPr>
              <a:t>Добрый</a:t>
            </a:r>
            <a:endParaRPr sz="2300">
              <a:latin typeface="Calibri"/>
              <a:cs typeface="Calibri"/>
            </a:endParaRPr>
          </a:p>
          <a:p>
            <a:pPr marL="368935" indent="-286385">
              <a:lnSpc>
                <a:spcPct val="100000"/>
              </a:lnSpc>
              <a:spcBef>
                <a:spcPts val="600"/>
              </a:spcBef>
              <a:buClr>
                <a:srgbClr val="AB936B"/>
              </a:buClr>
              <a:buSzPct val="115217"/>
              <a:buFont typeface="Arial MT"/>
              <a:buChar char="•"/>
              <a:tabLst>
                <a:tab pos="368935" algn="l"/>
              </a:tabLst>
            </a:pPr>
            <a:r>
              <a:rPr sz="2300" dirty="0">
                <a:solidFill>
                  <a:srgbClr val="B3691F"/>
                </a:solidFill>
                <a:latin typeface="Calibri"/>
                <a:cs typeface="Calibri"/>
              </a:rPr>
              <a:t>Эрудированный</a:t>
            </a:r>
            <a:r>
              <a:rPr sz="2300" spc="-10" dirty="0">
                <a:solidFill>
                  <a:srgbClr val="B3691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B3691F"/>
                </a:solidFill>
                <a:latin typeface="Calibri"/>
                <a:cs typeface="Calibri"/>
              </a:rPr>
              <a:t>и</a:t>
            </a:r>
            <a:r>
              <a:rPr sz="2300" spc="30" dirty="0">
                <a:solidFill>
                  <a:srgbClr val="B3691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B3691F"/>
                </a:solidFill>
                <a:latin typeface="Calibri"/>
                <a:cs typeface="Calibri"/>
              </a:rPr>
              <a:t>образованный</a:t>
            </a:r>
            <a:endParaRPr sz="2300">
              <a:latin typeface="Calibri"/>
              <a:cs typeface="Calibri"/>
            </a:endParaRPr>
          </a:p>
        </p:txBody>
      </p:sp>
      <p:pic>
        <p:nvPicPr>
          <p:cNvPr id="5" name="object 5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850380" y="3855720"/>
            <a:ext cx="5169408" cy="2843784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4695" y="1546860"/>
            <a:ext cx="934212" cy="461924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447291" y="185420"/>
            <a:ext cx="9959340" cy="1031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600" dirty="0"/>
              <a:t>Учитель</a:t>
            </a:r>
            <a:r>
              <a:rPr sz="6600" spc="-20" dirty="0"/>
              <a:t> </a:t>
            </a:r>
            <a:r>
              <a:rPr sz="6600" dirty="0"/>
              <a:t>глазами</a:t>
            </a:r>
            <a:r>
              <a:rPr sz="6600" spc="-30" dirty="0"/>
              <a:t> </a:t>
            </a:r>
            <a:r>
              <a:rPr sz="6600" spc="-20" dirty="0"/>
              <a:t>родителей</a:t>
            </a:r>
            <a:endParaRPr sz="660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2776" y="1104900"/>
            <a:ext cx="1056132" cy="5224272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112507" y="4006596"/>
            <a:ext cx="4919472" cy="2680716"/>
          </a:xfrm>
          <a:prstGeom prst="rect">
            <a:avLst/>
          </a:prstGeom>
        </p:spPr>
      </p:pic>
      <p:sp>
        <p:nvSpPr>
          <p:cNvPr id="5" name="object 5"/>
          <p:cNvSpPr txBox="1"/>
          <p:nvPr/>
        </p:nvSpPr>
        <p:spPr>
          <a:xfrm>
            <a:off x="1248257" y="948715"/>
            <a:ext cx="9568180" cy="4984115"/>
          </a:xfrm>
          <a:prstGeom prst="rect">
            <a:avLst/>
          </a:prstGeom>
        </p:spPr>
        <p:txBody>
          <a:bodyPr vert="horz" wrap="square" lIns="0" tIns="98425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75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dirty="0">
                <a:solidFill>
                  <a:srgbClr val="006FC0"/>
                </a:solidFill>
                <a:latin typeface="Calibri"/>
                <a:cs typeface="Calibri"/>
              </a:rPr>
              <a:t>Любящий</a:t>
            </a:r>
            <a:r>
              <a:rPr sz="2800" spc="10" dirty="0">
                <a:solidFill>
                  <a:srgbClr val="006FC0"/>
                </a:solidFill>
                <a:latin typeface="Calibri"/>
                <a:cs typeface="Calibri"/>
              </a:rPr>
              <a:t> </a:t>
            </a:r>
            <a:r>
              <a:rPr sz="2800" spc="-20" dirty="0">
                <a:solidFill>
                  <a:srgbClr val="006FC0"/>
                </a:solidFill>
                <a:latin typeface="Calibri"/>
                <a:cs typeface="Calibri"/>
              </a:rPr>
              <a:t>детей</a:t>
            </a:r>
            <a:endParaRPr sz="2800">
              <a:latin typeface="Calibri"/>
              <a:cs typeface="Calibri"/>
            </a:endParaRPr>
          </a:p>
          <a:p>
            <a:pPr marL="240665" indent="-227965">
              <a:lnSpc>
                <a:spcPct val="100000"/>
              </a:lnSpc>
              <a:spcBef>
                <a:spcPts val="670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spc="-10" dirty="0">
                <a:solidFill>
                  <a:srgbClr val="006FC0"/>
                </a:solidFill>
                <a:latin typeface="Calibri"/>
                <a:cs typeface="Calibri"/>
              </a:rPr>
              <a:t>Терпеливый</a:t>
            </a:r>
            <a:endParaRPr sz="2800">
              <a:latin typeface="Calibri"/>
              <a:cs typeface="Calibri"/>
            </a:endParaRPr>
          </a:p>
          <a:p>
            <a:pPr marL="146685" indent="-136525">
              <a:lnSpc>
                <a:spcPts val="3165"/>
              </a:lnSpc>
              <a:spcBef>
                <a:spcPts val="660"/>
              </a:spcBef>
              <a:buSzPct val="96428"/>
              <a:buFont typeface="Arial MT"/>
              <a:buChar char="•"/>
              <a:tabLst>
                <a:tab pos="146685" algn="l"/>
                <a:tab pos="9554845" algn="l"/>
              </a:tabLst>
            </a:pPr>
            <a:r>
              <a:rPr sz="2800" u="sng" spc="30" dirty="0">
                <a:solidFill>
                  <a:srgbClr val="006FC0"/>
                </a:solidFill>
                <a:uFill>
                  <a:solidFill>
                    <a:srgbClr val="AB936B"/>
                  </a:solidFill>
                </a:uFill>
                <a:latin typeface="Calibri"/>
                <a:cs typeface="Calibri"/>
              </a:rPr>
              <a:t> </a:t>
            </a:r>
            <a:r>
              <a:rPr sz="2800" u="sng" spc="-10" dirty="0">
                <a:solidFill>
                  <a:srgbClr val="006FC0"/>
                </a:solidFill>
                <a:uFill>
                  <a:solidFill>
                    <a:srgbClr val="AB936B"/>
                  </a:solidFill>
                </a:uFill>
                <a:latin typeface="Calibri"/>
                <a:cs typeface="Calibri"/>
              </a:rPr>
              <a:t>Компетентный</a:t>
            </a:r>
            <a:r>
              <a:rPr sz="2800" u="sng" dirty="0">
                <a:solidFill>
                  <a:srgbClr val="006FC0"/>
                </a:solidFill>
                <a:uFill>
                  <a:solidFill>
                    <a:srgbClr val="AB936B"/>
                  </a:solidFill>
                </a:uFill>
                <a:latin typeface="Calibri"/>
                <a:cs typeface="Calibri"/>
              </a:rPr>
              <a:t>	</a:t>
            </a:r>
            <a:endParaRPr sz="2800">
              <a:latin typeface="Calibri"/>
              <a:cs typeface="Calibri"/>
            </a:endParaRPr>
          </a:p>
          <a:p>
            <a:pPr marL="299085" indent="-286385">
              <a:lnSpc>
                <a:spcPts val="2565"/>
              </a:lnSpc>
              <a:buClr>
                <a:srgbClr val="AB936B"/>
              </a:buClr>
              <a:buSzPct val="115217"/>
              <a:buFont typeface="Arial MT"/>
              <a:buChar char="•"/>
              <a:tabLst>
                <a:tab pos="299085" algn="l"/>
              </a:tabLst>
            </a:pPr>
            <a:r>
              <a:rPr sz="2300" spc="-10" dirty="0">
                <a:solidFill>
                  <a:srgbClr val="B3691F"/>
                </a:solidFill>
                <a:latin typeface="Calibri"/>
                <a:cs typeface="Calibri"/>
              </a:rPr>
              <a:t>Доброжелательный</a:t>
            </a:r>
            <a:endParaRPr sz="23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605"/>
              </a:spcBef>
              <a:buClr>
                <a:srgbClr val="AB936B"/>
              </a:buClr>
              <a:buSzPct val="115217"/>
              <a:buFont typeface="Arial MT"/>
              <a:buChar char="•"/>
              <a:tabLst>
                <a:tab pos="299085" algn="l"/>
              </a:tabLst>
            </a:pPr>
            <a:r>
              <a:rPr sz="2300" dirty="0">
                <a:solidFill>
                  <a:srgbClr val="7B7B7B"/>
                </a:solidFill>
                <a:latin typeface="Calibri"/>
                <a:cs typeface="Calibri"/>
              </a:rPr>
              <a:t>Справедливый</a:t>
            </a:r>
            <a:r>
              <a:rPr sz="2300" spc="50" dirty="0">
                <a:solidFill>
                  <a:srgbClr val="7B7B7B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7B7B7B"/>
                </a:solidFill>
                <a:latin typeface="Calibri"/>
                <a:cs typeface="Calibri"/>
              </a:rPr>
              <a:t>в</a:t>
            </a:r>
            <a:r>
              <a:rPr sz="2300" spc="85" dirty="0">
                <a:solidFill>
                  <a:srgbClr val="7B7B7B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7B7B7B"/>
                </a:solidFill>
                <a:latin typeface="Calibri"/>
                <a:cs typeface="Calibri"/>
              </a:rPr>
              <a:t>требованиях</a:t>
            </a:r>
            <a:endParaRPr sz="2300">
              <a:latin typeface="Calibri"/>
              <a:cs typeface="Calibri"/>
            </a:endParaRPr>
          </a:p>
          <a:p>
            <a:pPr marL="299085" marR="4765675" indent="-287020">
              <a:lnSpc>
                <a:spcPts val="2210"/>
              </a:lnSpc>
              <a:spcBef>
                <a:spcPts val="1130"/>
              </a:spcBef>
              <a:buClr>
                <a:srgbClr val="AB936B"/>
              </a:buClr>
              <a:buSzPct val="115217"/>
              <a:buFont typeface="Arial MT"/>
              <a:buChar char="•"/>
              <a:tabLst>
                <a:tab pos="299085" algn="l"/>
                <a:tab pos="3464560" algn="l"/>
              </a:tabLst>
            </a:pPr>
            <a:r>
              <a:rPr sz="2300" dirty="0">
                <a:solidFill>
                  <a:srgbClr val="7B7B7B"/>
                </a:solidFill>
                <a:latin typeface="Calibri"/>
                <a:cs typeface="Calibri"/>
              </a:rPr>
              <a:t>Умеющий</a:t>
            </a:r>
            <a:r>
              <a:rPr sz="2300" spc="20" dirty="0">
                <a:solidFill>
                  <a:srgbClr val="7B7B7B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7B7B7B"/>
                </a:solidFill>
                <a:latin typeface="Calibri"/>
                <a:cs typeface="Calibri"/>
              </a:rPr>
              <a:t>найти</a:t>
            </a:r>
            <a:r>
              <a:rPr sz="2300" spc="25" dirty="0">
                <a:solidFill>
                  <a:srgbClr val="7B7B7B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7B7B7B"/>
                </a:solidFill>
                <a:latin typeface="Calibri"/>
                <a:cs typeface="Calibri"/>
              </a:rPr>
              <a:t>подход</a:t>
            </a:r>
            <a:r>
              <a:rPr sz="2300" dirty="0">
                <a:solidFill>
                  <a:srgbClr val="7B7B7B"/>
                </a:solidFill>
                <a:latin typeface="Calibri"/>
                <a:cs typeface="Calibri"/>
              </a:rPr>
              <a:t>	к</a:t>
            </a:r>
            <a:r>
              <a:rPr sz="2300" spc="100" dirty="0">
                <a:solidFill>
                  <a:srgbClr val="7B7B7B"/>
                </a:solidFill>
                <a:latin typeface="Calibri"/>
                <a:cs typeface="Calibri"/>
              </a:rPr>
              <a:t> </a:t>
            </a:r>
            <a:r>
              <a:rPr sz="2300" spc="-20" dirty="0">
                <a:solidFill>
                  <a:srgbClr val="7B7B7B"/>
                </a:solidFill>
                <a:latin typeface="Calibri"/>
                <a:cs typeface="Calibri"/>
              </a:rPr>
              <a:t>каждому </a:t>
            </a:r>
            <a:r>
              <a:rPr sz="2300" spc="-10" dirty="0">
                <a:solidFill>
                  <a:srgbClr val="7B7B7B"/>
                </a:solidFill>
                <a:latin typeface="Calibri"/>
                <a:cs typeface="Calibri"/>
              </a:rPr>
              <a:t>ребенку</a:t>
            </a:r>
            <a:endParaRPr sz="23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615"/>
              </a:spcBef>
              <a:buClr>
                <a:srgbClr val="AB936B"/>
              </a:buClr>
              <a:buSzPct val="115217"/>
              <a:buFont typeface="Arial MT"/>
              <a:buChar char="•"/>
              <a:tabLst>
                <a:tab pos="299085" algn="l"/>
              </a:tabLst>
            </a:pPr>
            <a:r>
              <a:rPr sz="2300" spc="-10" dirty="0">
                <a:solidFill>
                  <a:srgbClr val="7B7B7B"/>
                </a:solidFill>
                <a:latin typeface="Calibri"/>
                <a:cs typeface="Calibri"/>
              </a:rPr>
              <a:t>Требовательный</a:t>
            </a:r>
            <a:endParaRPr sz="23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605"/>
              </a:spcBef>
              <a:buClr>
                <a:srgbClr val="AB936B"/>
              </a:buClr>
              <a:buSzPct val="115217"/>
              <a:buFont typeface="Arial MT"/>
              <a:buChar char="•"/>
              <a:tabLst>
                <a:tab pos="299085" algn="l"/>
              </a:tabLst>
            </a:pPr>
            <a:r>
              <a:rPr sz="2300" dirty="0">
                <a:solidFill>
                  <a:srgbClr val="7B7B7B"/>
                </a:solidFill>
                <a:latin typeface="Calibri"/>
                <a:cs typeface="Calibri"/>
              </a:rPr>
              <a:t>Уважающий</a:t>
            </a:r>
            <a:r>
              <a:rPr sz="2300" spc="-90" dirty="0">
                <a:solidFill>
                  <a:srgbClr val="7B7B7B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7B7B7B"/>
                </a:solidFill>
                <a:latin typeface="Calibri"/>
                <a:cs typeface="Calibri"/>
              </a:rPr>
              <a:t>ученика</a:t>
            </a:r>
            <a:endParaRPr sz="2300">
              <a:latin typeface="Calibri"/>
              <a:cs typeface="Calibri"/>
            </a:endParaRPr>
          </a:p>
          <a:p>
            <a:pPr marL="299085" indent="-286385">
              <a:lnSpc>
                <a:spcPct val="100000"/>
              </a:lnSpc>
              <a:spcBef>
                <a:spcPts val="600"/>
              </a:spcBef>
              <a:buClr>
                <a:srgbClr val="AB936B"/>
              </a:buClr>
              <a:buSzPct val="115217"/>
              <a:buFont typeface="Arial MT"/>
              <a:buChar char="•"/>
              <a:tabLst>
                <a:tab pos="299085" algn="l"/>
              </a:tabLst>
            </a:pPr>
            <a:r>
              <a:rPr sz="2300" dirty="0">
                <a:solidFill>
                  <a:srgbClr val="B3691F"/>
                </a:solidFill>
                <a:latin typeface="Calibri"/>
                <a:cs typeface="Calibri"/>
              </a:rPr>
              <a:t>Понимающий</a:t>
            </a:r>
            <a:r>
              <a:rPr sz="2300" dirty="0">
                <a:solidFill>
                  <a:srgbClr val="B3691F"/>
                </a:solidFill>
                <a:latin typeface="Nirmala UI"/>
                <a:cs typeface="Nirmala UI"/>
              </a:rPr>
              <a:t>,</a:t>
            </a:r>
            <a:r>
              <a:rPr sz="2300" spc="-95" dirty="0">
                <a:solidFill>
                  <a:srgbClr val="B3691F"/>
                </a:solidFill>
                <a:latin typeface="Nirmala UI"/>
                <a:cs typeface="Nirmala UI"/>
              </a:rPr>
              <a:t> </a:t>
            </a:r>
            <a:r>
              <a:rPr sz="2300" spc="-10" dirty="0">
                <a:solidFill>
                  <a:srgbClr val="B3691F"/>
                </a:solidFill>
                <a:latin typeface="Calibri"/>
                <a:cs typeface="Calibri"/>
              </a:rPr>
              <a:t>внимательный</a:t>
            </a:r>
            <a:endParaRPr sz="2300">
              <a:latin typeface="Calibri"/>
              <a:cs typeface="Calibri"/>
            </a:endParaRPr>
          </a:p>
          <a:p>
            <a:pPr marL="299085" indent="-286385">
              <a:lnSpc>
                <a:spcPts val="2485"/>
              </a:lnSpc>
              <a:spcBef>
                <a:spcPts val="600"/>
              </a:spcBef>
              <a:buClr>
                <a:srgbClr val="AB936B"/>
              </a:buClr>
              <a:buSzPct val="115217"/>
              <a:buFont typeface="Arial MT"/>
              <a:buChar char="•"/>
              <a:tabLst>
                <a:tab pos="299085" algn="l"/>
              </a:tabLst>
            </a:pPr>
            <a:r>
              <a:rPr sz="2300" dirty="0">
                <a:solidFill>
                  <a:srgbClr val="B3691F"/>
                </a:solidFill>
                <a:latin typeface="Calibri"/>
                <a:cs typeface="Calibri"/>
              </a:rPr>
              <a:t>Эмоционально</a:t>
            </a:r>
            <a:r>
              <a:rPr sz="2300" spc="25" dirty="0">
                <a:solidFill>
                  <a:srgbClr val="B3691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B3691F"/>
                </a:solidFill>
                <a:latin typeface="Calibri"/>
                <a:cs typeface="Calibri"/>
              </a:rPr>
              <a:t>привлекательный</a:t>
            </a:r>
            <a:endParaRPr sz="2300">
              <a:latin typeface="Calibri"/>
              <a:cs typeface="Calibri"/>
            </a:endParaRPr>
          </a:p>
          <a:p>
            <a:pPr marL="299085">
              <a:lnSpc>
                <a:spcPts val="2485"/>
              </a:lnSpc>
            </a:pPr>
            <a:r>
              <a:rPr sz="2300" dirty="0">
                <a:solidFill>
                  <a:srgbClr val="B3691F"/>
                </a:solidFill>
                <a:latin typeface="Nirmala UI"/>
                <a:cs typeface="Nirmala UI"/>
              </a:rPr>
              <a:t>(</a:t>
            </a:r>
            <a:r>
              <a:rPr sz="2300" dirty="0">
                <a:solidFill>
                  <a:srgbClr val="B3691F"/>
                </a:solidFill>
                <a:latin typeface="Calibri"/>
                <a:cs typeface="Calibri"/>
              </a:rPr>
              <a:t>интересный</a:t>
            </a:r>
            <a:r>
              <a:rPr sz="2300" spc="45" dirty="0">
                <a:solidFill>
                  <a:srgbClr val="B3691F"/>
                </a:solidFill>
                <a:latin typeface="Calibri"/>
                <a:cs typeface="Calibri"/>
              </a:rPr>
              <a:t> </a:t>
            </a:r>
            <a:r>
              <a:rPr sz="2300" dirty="0">
                <a:solidFill>
                  <a:srgbClr val="B3691F"/>
                </a:solidFill>
                <a:latin typeface="Calibri"/>
                <a:cs typeface="Calibri"/>
              </a:rPr>
              <a:t>и</a:t>
            </a:r>
            <a:r>
              <a:rPr sz="2300" spc="50" dirty="0">
                <a:solidFill>
                  <a:srgbClr val="B3691F"/>
                </a:solidFill>
                <a:latin typeface="Calibri"/>
                <a:cs typeface="Calibri"/>
              </a:rPr>
              <a:t> </a:t>
            </a:r>
            <a:r>
              <a:rPr sz="2300" spc="-10" dirty="0">
                <a:solidFill>
                  <a:srgbClr val="B3691F"/>
                </a:solidFill>
                <a:latin typeface="Calibri"/>
                <a:cs typeface="Calibri"/>
              </a:rPr>
              <a:t>жизнерадостный</a:t>
            </a:r>
            <a:r>
              <a:rPr sz="2300" spc="-10" dirty="0">
                <a:solidFill>
                  <a:srgbClr val="B3691F"/>
                </a:solidFill>
                <a:latin typeface="Nirmala UI"/>
                <a:cs typeface="Nirmala UI"/>
              </a:rPr>
              <a:t>)</a:t>
            </a:r>
            <a:endParaRPr sz="2300">
              <a:latin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116323" y="1690114"/>
            <a:ext cx="5126735" cy="507796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770890" algn="ctr">
              <a:lnSpc>
                <a:spcPct val="100000"/>
              </a:lnSpc>
              <a:spcBef>
                <a:spcPts val="100"/>
              </a:spcBef>
            </a:pPr>
            <a:r>
              <a:rPr sz="6000" dirty="0"/>
              <a:t>Учитель</a:t>
            </a:r>
            <a:r>
              <a:rPr sz="6000" spc="-10" dirty="0"/>
              <a:t> </a:t>
            </a:r>
            <a:r>
              <a:rPr sz="6000" dirty="0"/>
              <a:t>глазами</a:t>
            </a:r>
            <a:r>
              <a:rPr sz="6000" spc="-5" dirty="0"/>
              <a:t> </a:t>
            </a:r>
            <a:r>
              <a:rPr sz="6000" spc="-10" dirty="0"/>
              <a:t>нейросети</a:t>
            </a:r>
            <a:endParaRPr sz="6000"/>
          </a:p>
          <a:p>
            <a:pPr marL="770255" algn="ctr">
              <a:lnSpc>
                <a:spcPct val="100000"/>
              </a:lnSpc>
              <a:spcBef>
                <a:spcPts val="185"/>
              </a:spcBef>
            </a:pPr>
            <a:r>
              <a:rPr sz="6000" spc="-25" dirty="0">
                <a:latin typeface="Nirmala UI"/>
                <a:cs typeface="Nirmala UI"/>
              </a:rPr>
              <a:t>GPT</a:t>
            </a:r>
            <a:endParaRPr sz="6000">
              <a:latin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88363" y="1057655"/>
            <a:ext cx="10564495" cy="5680075"/>
            <a:chOff x="1388363" y="1057655"/>
            <a:chExt cx="10564495" cy="5680075"/>
          </a:xfrm>
        </p:grpSpPr>
        <p:sp>
          <p:nvSpPr>
            <p:cNvPr id="3" name="object 3"/>
            <p:cNvSpPr/>
            <p:nvPr/>
          </p:nvSpPr>
          <p:spPr>
            <a:xfrm>
              <a:off x="1395983" y="2421636"/>
              <a:ext cx="9407525" cy="0"/>
            </a:xfrm>
            <a:custGeom>
              <a:avLst/>
              <a:gdLst/>
              <a:ahLst/>
              <a:cxnLst/>
              <a:rect l="l" t="t" r="r" b="b"/>
              <a:pathLst>
                <a:path w="9407525">
                  <a:moveTo>
                    <a:pt x="0" y="0"/>
                  </a:moveTo>
                  <a:lnTo>
                    <a:pt x="9407271" y="0"/>
                  </a:lnTo>
                </a:path>
              </a:pathLst>
            </a:custGeom>
            <a:ln w="15240">
              <a:solidFill>
                <a:srgbClr val="AB93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001255" y="1057655"/>
              <a:ext cx="4951476" cy="5679948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752348" y="381711"/>
            <a:ext cx="7446645" cy="10020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5"/>
              </a:spcBef>
            </a:pPr>
            <a:r>
              <a:rPr sz="3200" dirty="0"/>
              <a:t>Пирамида</a:t>
            </a:r>
            <a:r>
              <a:rPr sz="3200" spc="120" dirty="0"/>
              <a:t> </a:t>
            </a:r>
            <a:r>
              <a:rPr sz="3200" spc="-10" dirty="0"/>
              <a:t>Маслоу</a:t>
            </a:r>
            <a:endParaRPr sz="3200"/>
          </a:p>
          <a:p>
            <a:pPr algn="ctr">
              <a:lnSpc>
                <a:spcPct val="100000"/>
              </a:lnSpc>
            </a:pPr>
            <a:r>
              <a:rPr sz="3200" dirty="0"/>
              <a:t>и</a:t>
            </a:r>
            <a:r>
              <a:rPr sz="3200" spc="65" dirty="0"/>
              <a:t> </a:t>
            </a:r>
            <a:r>
              <a:rPr sz="3200" dirty="0"/>
              <a:t>образовательная</a:t>
            </a:r>
            <a:r>
              <a:rPr sz="3200" spc="50" dirty="0"/>
              <a:t> </a:t>
            </a:r>
            <a:r>
              <a:rPr sz="3200" dirty="0"/>
              <a:t>экосистема</a:t>
            </a:r>
            <a:r>
              <a:rPr sz="3200" spc="55" dirty="0"/>
              <a:t> </a:t>
            </a:r>
            <a:r>
              <a:rPr sz="3200" dirty="0"/>
              <a:t>г</a:t>
            </a:r>
            <a:r>
              <a:rPr sz="3200" dirty="0">
                <a:latin typeface="Nirmala UI"/>
                <a:cs typeface="Nirmala UI"/>
              </a:rPr>
              <a:t>.</a:t>
            </a:r>
            <a:r>
              <a:rPr sz="3200" spc="-65" dirty="0">
                <a:latin typeface="Nirmala UI"/>
                <a:cs typeface="Nirmala UI"/>
              </a:rPr>
              <a:t> </a:t>
            </a:r>
            <a:r>
              <a:rPr sz="3200" spc="-10" dirty="0"/>
              <a:t>Каспийск</a:t>
            </a:r>
            <a:endParaRPr sz="3200">
              <a:latin typeface="Nirmala UI"/>
              <a:cs typeface="Nirmala UI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650748" y="4477511"/>
            <a:ext cx="6376670" cy="794385"/>
          </a:xfrm>
          <a:custGeom>
            <a:avLst/>
            <a:gdLst/>
            <a:ahLst/>
            <a:cxnLst/>
            <a:rect l="l" t="t" r="r" b="b"/>
            <a:pathLst>
              <a:path w="6376670" h="794385">
                <a:moveTo>
                  <a:pt x="6376415" y="0"/>
                </a:moveTo>
                <a:lnTo>
                  <a:pt x="0" y="0"/>
                </a:lnTo>
                <a:lnTo>
                  <a:pt x="0" y="794004"/>
                </a:lnTo>
                <a:lnTo>
                  <a:pt x="6376415" y="794004"/>
                </a:lnTo>
                <a:lnTo>
                  <a:pt x="6376415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675131" y="3701796"/>
            <a:ext cx="5840095" cy="792480"/>
          </a:xfrm>
          <a:prstGeom prst="rect">
            <a:avLst/>
          </a:prstGeom>
          <a:solidFill>
            <a:srgbClr val="FFFFFF"/>
          </a:solidFill>
        </p:spPr>
        <p:txBody>
          <a:bodyPr vert="horz" wrap="square" lIns="0" tIns="32384" rIns="0" bIns="0" rtlCol="0">
            <a:spAutoFit/>
          </a:bodyPr>
          <a:lstStyle/>
          <a:p>
            <a:pPr marL="91440" marR="1149985">
              <a:lnSpc>
                <a:spcPts val="2380"/>
              </a:lnSpc>
              <a:spcBef>
                <a:spcPts val="254"/>
              </a:spcBef>
            </a:pPr>
            <a:r>
              <a:rPr sz="2200" b="1" dirty="0">
                <a:solidFill>
                  <a:srgbClr val="FF9F00"/>
                </a:solidFill>
                <a:latin typeface="Times New Roman"/>
                <a:cs typeface="Times New Roman"/>
              </a:rPr>
              <a:t>Поддержка</a:t>
            </a:r>
            <a:r>
              <a:rPr sz="2200" b="1" spc="50" dirty="0">
                <a:solidFill>
                  <a:srgbClr val="FF9F00"/>
                </a:solidFill>
                <a:latin typeface="Times New Roman"/>
                <a:cs typeface="Times New Roman"/>
              </a:rPr>
              <a:t> </a:t>
            </a:r>
            <a:r>
              <a:rPr sz="2200" b="1" spc="-20" dirty="0">
                <a:solidFill>
                  <a:srgbClr val="FF9F00"/>
                </a:solidFill>
                <a:latin typeface="Times New Roman"/>
                <a:cs typeface="Times New Roman"/>
              </a:rPr>
              <a:t>педагога</a:t>
            </a:r>
            <a:r>
              <a:rPr sz="2200" b="1" spc="50" dirty="0">
                <a:solidFill>
                  <a:srgbClr val="FF9F00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FF9F00"/>
                </a:solidFill>
                <a:latin typeface="Times New Roman"/>
                <a:cs typeface="Times New Roman"/>
              </a:rPr>
              <a:t>–</a:t>
            </a:r>
            <a:r>
              <a:rPr sz="2200" b="1" spc="5" dirty="0">
                <a:solidFill>
                  <a:srgbClr val="FF9F00"/>
                </a:solidFill>
                <a:latin typeface="Times New Roman"/>
                <a:cs typeface="Times New Roman"/>
              </a:rPr>
              <a:t> </a:t>
            </a:r>
            <a:r>
              <a:rPr sz="2200" b="1" spc="-60" dirty="0">
                <a:solidFill>
                  <a:srgbClr val="FF9F00"/>
                </a:solidFill>
                <a:latin typeface="Times New Roman"/>
                <a:cs typeface="Times New Roman"/>
              </a:rPr>
              <a:t>материальная </a:t>
            </a:r>
            <a:r>
              <a:rPr sz="2200" b="1" spc="-10" dirty="0">
                <a:solidFill>
                  <a:srgbClr val="FF9F00"/>
                </a:solidFill>
                <a:latin typeface="Times New Roman"/>
                <a:cs typeface="Times New Roman"/>
              </a:rPr>
              <a:t>поддержка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675131" y="5186171"/>
            <a:ext cx="5840095" cy="824865"/>
          </a:xfrm>
          <a:custGeom>
            <a:avLst/>
            <a:gdLst/>
            <a:ahLst/>
            <a:cxnLst/>
            <a:rect l="l" t="t" r="r" b="b"/>
            <a:pathLst>
              <a:path w="5840095" h="824864">
                <a:moveTo>
                  <a:pt x="5839968" y="0"/>
                </a:moveTo>
                <a:lnTo>
                  <a:pt x="0" y="0"/>
                </a:lnTo>
                <a:lnTo>
                  <a:pt x="0" y="824483"/>
                </a:lnTo>
                <a:lnTo>
                  <a:pt x="5839968" y="824483"/>
                </a:lnTo>
                <a:lnTo>
                  <a:pt x="5839968" y="0"/>
                </a:lnTo>
                <a:close/>
              </a:path>
            </a:pathLst>
          </a:custGeom>
          <a:solidFill>
            <a:srgbClr val="BEBEB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41578" y="4459681"/>
            <a:ext cx="5518785" cy="10998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95"/>
              </a:spcBef>
            </a:pPr>
            <a:r>
              <a:rPr sz="2200" b="1" dirty="0">
                <a:solidFill>
                  <a:srgbClr val="E4F548"/>
                </a:solidFill>
                <a:latin typeface="Times New Roman"/>
                <a:cs typeface="Times New Roman"/>
              </a:rPr>
              <a:t>Поддержка</a:t>
            </a:r>
            <a:r>
              <a:rPr sz="2200" b="1" spc="10" dirty="0">
                <a:solidFill>
                  <a:srgbClr val="E4F548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E4F548"/>
                </a:solidFill>
                <a:latin typeface="Times New Roman"/>
                <a:cs typeface="Times New Roman"/>
              </a:rPr>
              <a:t>педагога</a:t>
            </a:r>
            <a:r>
              <a:rPr sz="2200" b="1" spc="10" dirty="0">
                <a:solidFill>
                  <a:srgbClr val="E4F548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E4F548"/>
                </a:solidFill>
                <a:latin typeface="Times New Roman"/>
                <a:cs typeface="Times New Roman"/>
              </a:rPr>
              <a:t>–</a:t>
            </a:r>
            <a:r>
              <a:rPr sz="2200" b="1" spc="-30" dirty="0">
                <a:solidFill>
                  <a:srgbClr val="E4F548"/>
                </a:solidFill>
                <a:latin typeface="Times New Roman"/>
                <a:cs typeface="Times New Roman"/>
              </a:rPr>
              <a:t> авторитет</a:t>
            </a:r>
            <a:r>
              <a:rPr sz="2200" b="1" spc="5" dirty="0">
                <a:solidFill>
                  <a:srgbClr val="E4F548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E4F548"/>
                </a:solidFill>
                <a:latin typeface="Times New Roman"/>
                <a:cs typeface="Times New Roman"/>
              </a:rPr>
              <a:t>и</a:t>
            </a:r>
            <a:r>
              <a:rPr sz="2200" b="1" spc="-25" dirty="0">
                <a:solidFill>
                  <a:srgbClr val="E4F548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E4F548"/>
                </a:solidFill>
                <a:latin typeface="Times New Roman"/>
                <a:cs typeface="Times New Roman"/>
              </a:rPr>
              <a:t>престиж</a:t>
            </a:r>
            <a:endParaRPr sz="2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650"/>
              </a:spcBef>
            </a:pPr>
            <a:endParaRPr sz="2200">
              <a:latin typeface="Times New Roman"/>
              <a:cs typeface="Times New Roman"/>
            </a:endParaRPr>
          </a:p>
          <a:p>
            <a:pPr marL="25400">
              <a:lnSpc>
                <a:spcPct val="100000"/>
              </a:lnSpc>
            </a:pPr>
            <a:r>
              <a:rPr sz="2200" b="1" dirty="0">
                <a:solidFill>
                  <a:srgbClr val="42D200"/>
                </a:solidFill>
                <a:latin typeface="Times New Roman"/>
                <a:cs typeface="Times New Roman"/>
              </a:rPr>
              <a:t>Поддержка</a:t>
            </a:r>
            <a:r>
              <a:rPr sz="2200" b="1" spc="40" dirty="0">
                <a:solidFill>
                  <a:srgbClr val="42D200"/>
                </a:solidFill>
                <a:latin typeface="Times New Roman"/>
                <a:cs typeface="Times New Roman"/>
              </a:rPr>
              <a:t> </a:t>
            </a:r>
            <a:r>
              <a:rPr sz="2200" b="1" spc="-20" dirty="0">
                <a:solidFill>
                  <a:srgbClr val="42D200"/>
                </a:solidFill>
                <a:latin typeface="Times New Roman"/>
                <a:cs typeface="Times New Roman"/>
              </a:rPr>
              <a:t>педагога</a:t>
            </a:r>
            <a:r>
              <a:rPr sz="2200" b="1" spc="40" dirty="0">
                <a:solidFill>
                  <a:srgbClr val="42D200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42D200"/>
                </a:solidFill>
                <a:latin typeface="Times New Roman"/>
                <a:cs typeface="Times New Roman"/>
              </a:rPr>
              <a:t>-</a:t>
            </a:r>
            <a:r>
              <a:rPr sz="2200" b="1" spc="5" dirty="0">
                <a:solidFill>
                  <a:srgbClr val="42D200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42D200"/>
                </a:solidFill>
                <a:latin typeface="Times New Roman"/>
                <a:cs typeface="Times New Roman"/>
              </a:rPr>
              <a:t>работа</a:t>
            </a:r>
            <a:r>
              <a:rPr sz="2200" b="1" spc="-5" dirty="0">
                <a:solidFill>
                  <a:srgbClr val="42D200"/>
                </a:solidFill>
                <a:latin typeface="Times New Roman"/>
                <a:cs typeface="Times New Roman"/>
              </a:rPr>
              <a:t> </a:t>
            </a:r>
            <a:r>
              <a:rPr sz="2200" b="1" dirty="0">
                <a:solidFill>
                  <a:srgbClr val="42D200"/>
                </a:solidFill>
                <a:latin typeface="Times New Roman"/>
                <a:cs typeface="Times New Roman"/>
              </a:rPr>
              <a:t>с</a:t>
            </a:r>
            <a:r>
              <a:rPr sz="2200" b="1" spc="5" dirty="0">
                <a:solidFill>
                  <a:srgbClr val="42D200"/>
                </a:solidFill>
                <a:latin typeface="Times New Roman"/>
                <a:cs typeface="Times New Roman"/>
              </a:rPr>
              <a:t> </a:t>
            </a:r>
            <a:r>
              <a:rPr sz="2200" b="1" spc="-10" dirty="0">
                <a:solidFill>
                  <a:srgbClr val="42D200"/>
                </a:solidFill>
                <a:latin typeface="Times New Roman"/>
                <a:cs typeface="Times New Roman"/>
              </a:rPr>
              <a:t>родителями</a:t>
            </a:r>
            <a:endParaRPr sz="22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04165">
              <a:lnSpc>
                <a:spcPct val="100000"/>
              </a:lnSpc>
              <a:spcBef>
                <a:spcPts val="100"/>
              </a:spcBef>
            </a:pPr>
            <a:r>
              <a:rPr dirty="0"/>
              <a:t>Поддержка </a:t>
            </a:r>
            <a:r>
              <a:rPr spc="-20" dirty="0"/>
              <a:t>педагога</a:t>
            </a:r>
            <a:r>
              <a:rPr spc="-15" dirty="0"/>
              <a:t> </a:t>
            </a:r>
            <a:r>
              <a:rPr dirty="0"/>
              <a:t>– </a:t>
            </a:r>
            <a:r>
              <a:rPr spc="-10" dirty="0"/>
              <a:t>потребность</a:t>
            </a:r>
            <a:r>
              <a:rPr spc="-15" dirty="0"/>
              <a:t> </a:t>
            </a:r>
            <a:r>
              <a:rPr spc="-50" dirty="0"/>
              <a:t>в </a:t>
            </a:r>
            <a:r>
              <a:rPr spc="-10" dirty="0"/>
              <a:t>саморазвитии</a:t>
            </a:r>
          </a:p>
          <a:p>
            <a:pPr marL="12700">
              <a:lnSpc>
                <a:spcPct val="100000"/>
              </a:lnSpc>
              <a:spcBef>
                <a:spcPts val="505"/>
              </a:spcBef>
            </a:pPr>
            <a:r>
              <a:rPr dirty="0">
                <a:solidFill>
                  <a:srgbClr val="FD00B8"/>
                </a:solidFill>
              </a:rPr>
              <a:t>Поддержка</a:t>
            </a:r>
            <a:r>
              <a:rPr spc="-5" dirty="0">
                <a:solidFill>
                  <a:srgbClr val="FD00B8"/>
                </a:solidFill>
              </a:rPr>
              <a:t> </a:t>
            </a:r>
            <a:r>
              <a:rPr spc="-25" dirty="0">
                <a:solidFill>
                  <a:srgbClr val="FD00B8"/>
                </a:solidFill>
              </a:rPr>
              <a:t>педагога</a:t>
            </a:r>
            <a:r>
              <a:rPr spc="-15" dirty="0">
                <a:solidFill>
                  <a:srgbClr val="FD00B8"/>
                </a:solidFill>
              </a:rPr>
              <a:t> </a:t>
            </a:r>
            <a:r>
              <a:rPr dirty="0">
                <a:solidFill>
                  <a:srgbClr val="FD00B8"/>
                </a:solidFill>
              </a:rPr>
              <a:t>–</a:t>
            </a:r>
            <a:r>
              <a:rPr spc="-5" dirty="0">
                <a:solidFill>
                  <a:srgbClr val="FD00B8"/>
                </a:solidFill>
              </a:rPr>
              <a:t> </a:t>
            </a:r>
            <a:r>
              <a:rPr spc="-20" dirty="0">
                <a:solidFill>
                  <a:srgbClr val="FD00B8"/>
                </a:solidFill>
              </a:rPr>
              <a:t>внутренний </a:t>
            </a:r>
            <a:r>
              <a:rPr spc="-25" dirty="0">
                <a:solidFill>
                  <a:srgbClr val="FD00B8"/>
                </a:solidFill>
              </a:rPr>
              <a:t>мир</a:t>
            </a:r>
          </a:p>
          <a:p>
            <a:pPr marL="12700" marR="77470">
              <a:lnSpc>
                <a:spcPts val="2380"/>
              </a:lnSpc>
              <a:spcBef>
                <a:spcPts val="2685"/>
              </a:spcBef>
            </a:pPr>
            <a:r>
              <a:rPr sz="2200" dirty="0">
                <a:solidFill>
                  <a:srgbClr val="FF5200"/>
                </a:solidFill>
              </a:rPr>
              <a:t>Поддержка</a:t>
            </a:r>
            <a:r>
              <a:rPr sz="2200" spc="30" dirty="0">
                <a:solidFill>
                  <a:srgbClr val="FF5200"/>
                </a:solidFill>
              </a:rPr>
              <a:t> </a:t>
            </a:r>
            <a:r>
              <a:rPr sz="2200" spc="-20" dirty="0">
                <a:solidFill>
                  <a:srgbClr val="FF5200"/>
                </a:solidFill>
              </a:rPr>
              <a:t>педагога</a:t>
            </a:r>
            <a:r>
              <a:rPr sz="2200" spc="30" dirty="0">
                <a:solidFill>
                  <a:srgbClr val="FF5200"/>
                </a:solidFill>
              </a:rPr>
              <a:t> </a:t>
            </a:r>
            <a:r>
              <a:rPr sz="2200" dirty="0">
                <a:solidFill>
                  <a:srgbClr val="FF5200"/>
                </a:solidFill>
              </a:rPr>
              <a:t>–</a:t>
            </a:r>
            <a:r>
              <a:rPr sz="2200" spc="-15" dirty="0">
                <a:solidFill>
                  <a:srgbClr val="FF5200"/>
                </a:solidFill>
              </a:rPr>
              <a:t> </a:t>
            </a:r>
            <a:r>
              <a:rPr sz="2200" dirty="0">
                <a:solidFill>
                  <a:srgbClr val="FF5200"/>
                </a:solidFill>
              </a:rPr>
              <a:t>повышение</a:t>
            </a:r>
            <a:r>
              <a:rPr sz="2200" spc="55" dirty="0">
                <a:solidFill>
                  <a:srgbClr val="FF5200"/>
                </a:solidFill>
              </a:rPr>
              <a:t> </a:t>
            </a:r>
            <a:r>
              <a:rPr sz="2200" spc="-20" dirty="0">
                <a:solidFill>
                  <a:srgbClr val="FF5200"/>
                </a:solidFill>
              </a:rPr>
              <a:t>уровня </a:t>
            </a:r>
            <a:r>
              <a:rPr sz="2200" spc="-10" dirty="0">
                <a:solidFill>
                  <a:srgbClr val="FF5200"/>
                </a:solidFill>
              </a:rPr>
              <a:t>профессионализма</a:t>
            </a:r>
            <a:endParaRPr sz="2200"/>
          </a:p>
        </p:txBody>
      </p:sp>
      <p:pic>
        <p:nvPicPr>
          <p:cNvPr id="11" name="object 11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407395" y="443483"/>
            <a:ext cx="1784603" cy="571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316991" y="664463"/>
            <a:ext cx="11656060" cy="5902960"/>
            <a:chOff x="316991" y="664463"/>
            <a:chExt cx="11656060" cy="590296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16991" y="973836"/>
              <a:ext cx="2677668" cy="432663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029712" y="1310640"/>
              <a:ext cx="2717291" cy="250393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819399" y="4070604"/>
              <a:ext cx="3232404" cy="2186940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051803" y="1143000"/>
              <a:ext cx="2923031" cy="283921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6096000" y="4187952"/>
              <a:ext cx="3247644" cy="2378964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55251" y="664463"/>
              <a:ext cx="2717292" cy="5023104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44650" rIns="0" bIns="0" rtlCol="0">
            <a:spAutoFit/>
          </a:bodyPr>
          <a:lstStyle/>
          <a:p>
            <a:pPr marL="3562985">
              <a:lnSpc>
                <a:spcPct val="100000"/>
              </a:lnSpc>
              <a:spcBef>
                <a:spcPts val="95"/>
              </a:spcBef>
            </a:pPr>
            <a:r>
              <a:rPr spc="-35" dirty="0"/>
              <a:t>Улыбайтесь</a:t>
            </a:r>
            <a:r>
              <a:rPr spc="-35" dirty="0">
                <a:latin typeface="Nirmala UI"/>
                <a:cs typeface="Nirmala UI"/>
              </a:rPr>
              <a:t>!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88363" y="1075944"/>
            <a:ext cx="10803890" cy="5561330"/>
            <a:chOff x="1388363" y="1075944"/>
            <a:chExt cx="10803890" cy="5561330"/>
          </a:xfrm>
        </p:grpSpPr>
        <p:sp>
          <p:nvSpPr>
            <p:cNvPr id="4" name="object 4"/>
            <p:cNvSpPr/>
            <p:nvPr/>
          </p:nvSpPr>
          <p:spPr>
            <a:xfrm>
              <a:off x="1395983" y="2421636"/>
              <a:ext cx="9407525" cy="0"/>
            </a:xfrm>
            <a:custGeom>
              <a:avLst/>
              <a:gdLst/>
              <a:ahLst/>
              <a:cxnLst/>
              <a:rect l="l" t="t" r="r" b="b"/>
              <a:pathLst>
                <a:path w="9407525">
                  <a:moveTo>
                    <a:pt x="0" y="0"/>
                  </a:moveTo>
                  <a:lnTo>
                    <a:pt x="9407271" y="0"/>
                  </a:lnTo>
                </a:path>
              </a:pathLst>
            </a:custGeom>
            <a:ln w="15240">
              <a:solidFill>
                <a:srgbClr val="AB936B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3363" y="1075944"/>
              <a:ext cx="5088635" cy="5561076"/>
            </a:xfrm>
            <a:prstGeom prst="rect">
              <a:avLst/>
            </a:prstGeom>
          </p:spPr>
        </p:pic>
      </p:grpSp>
      <p:sp>
        <p:nvSpPr>
          <p:cNvPr id="6" name="object 6"/>
          <p:cNvSpPr txBox="1"/>
          <p:nvPr/>
        </p:nvSpPr>
        <p:spPr>
          <a:xfrm>
            <a:off x="708456" y="1568577"/>
            <a:ext cx="7106920" cy="14890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12445" marR="5080" indent="-50038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252525"/>
                </a:solidFill>
                <a:latin typeface="Calibri"/>
                <a:cs typeface="Calibri"/>
              </a:rPr>
              <a:t>Кто</a:t>
            </a:r>
            <a:r>
              <a:rPr sz="4800" spc="6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252525"/>
                </a:solidFill>
                <a:latin typeface="Calibri"/>
                <a:cs typeface="Calibri"/>
              </a:rPr>
              <a:t>постигает</a:t>
            </a:r>
            <a:r>
              <a:rPr sz="4800" spc="6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252525"/>
                </a:solidFill>
                <a:latin typeface="Calibri"/>
                <a:cs typeface="Calibri"/>
              </a:rPr>
              <a:t>новое</a:t>
            </a:r>
            <a:r>
              <a:rPr sz="4800" dirty="0">
                <a:solidFill>
                  <a:srgbClr val="252525"/>
                </a:solidFill>
                <a:latin typeface="Nirmala UI"/>
                <a:cs typeface="Nirmala UI"/>
              </a:rPr>
              <a:t>,</a:t>
            </a:r>
            <a:r>
              <a:rPr sz="4800" spc="-180" dirty="0">
                <a:solidFill>
                  <a:srgbClr val="252525"/>
                </a:solidFill>
                <a:latin typeface="Nirmala UI"/>
                <a:cs typeface="Nirmala UI"/>
              </a:rPr>
              <a:t> </a:t>
            </a:r>
            <a:r>
              <a:rPr sz="4800" spc="-10" dirty="0">
                <a:solidFill>
                  <a:srgbClr val="252525"/>
                </a:solidFill>
                <a:latin typeface="Calibri"/>
                <a:cs typeface="Calibri"/>
              </a:rPr>
              <a:t>лелея </a:t>
            </a:r>
            <a:r>
              <a:rPr sz="4800" dirty="0">
                <a:solidFill>
                  <a:srgbClr val="252525"/>
                </a:solidFill>
                <a:latin typeface="Calibri"/>
                <a:cs typeface="Calibri"/>
              </a:rPr>
              <a:t>старое</a:t>
            </a:r>
            <a:r>
              <a:rPr sz="4800" dirty="0">
                <a:solidFill>
                  <a:srgbClr val="252525"/>
                </a:solidFill>
                <a:latin typeface="Nirmala UI"/>
                <a:cs typeface="Nirmala UI"/>
              </a:rPr>
              <a:t>,</a:t>
            </a:r>
            <a:r>
              <a:rPr sz="4800" spc="-185" dirty="0">
                <a:solidFill>
                  <a:srgbClr val="252525"/>
                </a:solidFill>
                <a:latin typeface="Nirmala UI"/>
                <a:cs typeface="Nirmala UI"/>
              </a:rPr>
              <a:t> </a:t>
            </a:r>
            <a:r>
              <a:rPr sz="4800" dirty="0">
                <a:solidFill>
                  <a:srgbClr val="252525"/>
                </a:solidFill>
                <a:latin typeface="Calibri"/>
                <a:cs typeface="Calibri"/>
              </a:rPr>
              <a:t>тот</a:t>
            </a:r>
            <a:r>
              <a:rPr sz="4800" spc="55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4800" dirty="0">
                <a:solidFill>
                  <a:srgbClr val="252525"/>
                </a:solidFill>
                <a:latin typeface="Calibri"/>
                <a:cs typeface="Calibri"/>
              </a:rPr>
              <a:t>может</a:t>
            </a:r>
            <a:r>
              <a:rPr sz="4800" spc="70" dirty="0">
                <a:solidFill>
                  <a:srgbClr val="252525"/>
                </a:solidFill>
                <a:latin typeface="Calibri"/>
                <a:cs typeface="Calibri"/>
              </a:rPr>
              <a:t> </a:t>
            </a:r>
            <a:r>
              <a:rPr sz="4800" spc="-20" dirty="0">
                <a:solidFill>
                  <a:srgbClr val="252525"/>
                </a:solidFill>
                <a:latin typeface="Calibri"/>
                <a:cs typeface="Calibri"/>
              </a:rPr>
              <a:t>быть</a:t>
            </a:r>
            <a:endParaRPr sz="4800">
              <a:latin typeface="Calibri"/>
              <a:cs typeface="Calibri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962782" y="3031998"/>
            <a:ext cx="2597785" cy="19843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4800" spc="-10" dirty="0">
                <a:solidFill>
                  <a:srgbClr val="252525"/>
                </a:solidFill>
                <a:latin typeface="Calibri"/>
                <a:cs typeface="Calibri"/>
              </a:rPr>
              <a:t>учителем</a:t>
            </a:r>
            <a:r>
              <a:rPr sz="4800" spc="-10" dirty="0">
                <a:solidFill>
                  <a:srgbClr val="252525"/>
                </a:solidFill>
                <a:latin typeface="Nirmala UI"/>
                <a:cs typeface="Nirmala UI"/>
              </a:rPr>
              <a:t>.</a:t>
            </a:r>
            <a:endParaRPr sz="4800">
              <a:latin typeface="Nirmala UI"/>
              <a:cs typeface="Nirmala UI"/>
            </a:endParaRPr>
          </a:p>
          <a:p>
            <a:pPr marL="1905" algn="ctr">
              <a:lnSpc>
                <a:spcPct val="100000"/>
              </a:lnSpc>
              <a:spcBef>
                <a:spcPts val="5340"/>
              </a:spcBef>
            </a:pPr>
            <a:r>
              <a:rPr sz="3600" i="1" spc="-10" dirty="0">
                <a:solidFill>
                  <a:srgbClr val="B3691F"/>
                </a:solidFill>
                <a:latin typeface="Calibri"/>
                <a:cs typeface="Calibri"/>
              </a:rPr>
              <a:t>Конфуций</a:t>
            </a:r>
            <a:endParaRPr sz="3600">
              <a:latin typeface="Calibri"/>
              <a:cs typeface="Calibri"/>
            </a:endParaRPr>
          </a:p>
        </p:txBody>
      </p:sp>
      <p:pic>
        <p:nvPicPr>
          <p:cNvPr id="8" name="object 8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99160" y="530351"/>
            <a:ext cx="1106424" cy="97536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115</Words>
  <Application>Microsoft Office PowerPoint</Application>
  <PresentationFormat>Широкоэкранный</PresentationFormat>
  <Paragraphs>42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2" baseType="lpstr">
      <vt:lpstr>Arial MT</vt:lpstr>
      <vt:lpstr>Calibri</vt:lpstr>
      <vt:lpstr>Nirmala UI</vt:lpstr>
      <vt:lpstr>Times New Roman</vt:lpstr>
      <vt:lpstr>Office Theme</vt:lpstr>
      <vt:lpstr>Учитель физической культуры </vt:lpstr>
      <vt:lpstr>Учитель глазами ученика</vt:lpstr>
      <vt:lpstr>Учитель глазами родителей</vt:lpstr>
      <vt:lpstr>Учитель глазами нейросети GPT</vt:lpstr>
      <vt:lpstr>Пирамида Маслоу и образовательная экосистема г. Каспийск</vt:lpstr>
      <vt:lpstr>Улыбайтесь!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Профиль современного учителя</dc:title>
  <dc:creator>Эльвира</dc:creator>
  <cp:lastModifiedBy>User</cp:lastModifiedBy>
  <cp:revision>3</cp:revision>
  <cp:lastPrinted>2025-11-07T07:39:21Z</cp:lastPrinted>
  <dcterms:created xsi:type="dcterms:W3CDTF">2025-11-06T12:03:52Z</dcterms:created>
  <dcterms:modified xsi:type="dcterms:W3CDTF">2025-11-07T07:39:35Z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2024-08-20T00:00:00Z</vt:filetime>
  </property>
  <property fmtid="{D5CDD505-2E9C-101B-9397-08002B2CF9AE}" pid="3" name="Creator">
    <vt:lpwstr>Microsoft® PowerPoint® 2016</vt:lpwstr>
  </property>
  <property fmtid="{D5CDD505-2E9C-101B-9397-08002B2CF9AE}" pid="4" name="LastSaved">
    <vt:filetime>2025-11-06T00:00:00Z</vt:filetime>
  </property>
  <property fmtid="{D5CDD505-2E9C-101B-9397-08002B2CF9AE}" pid="5" name="Producer">
    <vt:lpwstr>Microsoft® PowerPoint® 2016</vt:lpwstr>
  </property>
</Properties>
</file>