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9" r:id="rId5"/>
    <p:sldId id="259" r:id="rId6"/>
    <p:sldId id="260" r:id="rId7"/>
    <p:sldId id="268" r:id="rId8"/>
    <p:sldId id="271" r:id="rId9"/>
    <p:sldId id="275" r:id="rId10"/>
    <p:sldId id="276" r:id="rId11"/>
    <p:sldId id="272" r:id="rId12"/>
    <p:sldId id="277" r:id="rId13"/>
    <p:sldId id="283" r:id="rId14"/>
    <p:sldId id="278" r:id="rId15"/>
    <p:sldId id="284" r:id="rId16"/>
    <p:sldId id="279" r:id="rId17"/>
    <p:sldId id="285" r:id="rId18"/>
    <p:sldId id="280" r:id="rId19"/>
    <p:sldId id="282" r:id="rId20"/>
    <p:sldId id="281" r:id="rId21"/>
    <p:sldId id="286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90" autoAdjust="0"/>
    <p:restoredTop sz="94694"/>
  </p:normalViewPr>
  <p:slideViewPr>
    <p:cSldViewPr snapToGrid="0">
      <p:cViewPr varScale="1">
        <p:scale>
          <a:sx n="117" d="100"/>
          <a:sy n="117" d="100"/>
        </p:scale>
        <p:origin x="848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004534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0967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9197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9955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6665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3294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6937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305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77511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38128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4602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D6A79-38ED-4666-B738-73C63D584088}" type="datetimeFigureOut">
              <a:rPr lang="ru-RU" smtClean="0"/>
              <a:t>14.12.2022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2D398-B8A5-4969-82B0-AA302470D6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117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iro63.ru/upload/medialibrary/d8a/optv2wncszimj85evy49womgve38kela.pdf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mp"/><Relationship Id="rId5" Type="http://schemas.openxmlformats.org/officeDocument/2006/relationships/image" Target="../media/image10.png"/><Relationship Id="rId4" Type="http://schemas.openxmlformats.org/officeDocument/2006/relationships/hyperlink" Target="https://www.youtube.com/@user-xv7qk1ty9x/videos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7165" y="1800968"/>
            <a:ext cx="11199076" cy="3170526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Об Указе Президента РФ от 9 ноября 2022 г. № 809 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“Об утверждении Основ государственной политики по сохранению и укреплению традиционных российских духовно-нравственных ценностей” 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и актуализации содержания рабочих программ воспитания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8044" y="5663953"/>
            <a:ext cx="9144001" cy="829516"/>
          </a:xfrm>
        </p:spPr>
        <p:txBody>
          <a:bodyPr>
            <a:normAutofit/>
          </a:bodyPr>
          <a:lstStyle/>
          <a:p>
            <a:pPr algn="l">
              <a:spcBef>
                <a:spcPts val="0"/>
              </a:spcBef>
            </a:pPr>
            <a:r>
              <a:rPr lang="ru-RU" sz="2000" dirty="0"/>
              <a:t>Морозов Иван Анатольевич, </a:t>
            </a:r>
          </a:p>
          <a:p>
            <a:pPr algn="l">
              <a:spcBef>
                <a:spcPts val="0"/>
              </a:spcBef>
            </a:pPr>
            <a:r>
              <a:rPr lang="ru-RU" sz="2000" dirty="0" err="1"/>
              <a:t>и.о</a:t>
            </a:r>
            <a:r>
              <a:rPr lang="ru-RU" sz="2000" dirty="0"/>
              <a:t>. заведующего кафедрой воспитательных технологий</a:t>
            </a:r>
          </a:p>
          <a:p>
            <a:pPr algn="l">
              <a:spcBef>
                <a:spcPts val="0"/>
              </a:spcBef>
            </a:pPr>
            <a:endParaRPr lang="ru-RU" sz="20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C7049E2-C79A-4711-BE05-99DFA01E224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80847" y="157028"/>
            <a:ext cx="1715394" cy="142337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3351" y="209532"/>
            <a:ext cx="1261363" cy="13708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197266" y="5919641"/>
            <a:ext cx="25656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14.12.2022</a:t>
            </a:r>
          </a:p>
        </p:txBody>
      </p:sp>
    </p:spTree>
    <p:extLst>
      <p:ext uri="{BB962C8B-B14F-4D97-AF65-F5344CB8AC3E}">
        <p14:creationId xmlns:p14="http://schemas.microsoft.com/office/powerpoint/2010/main" val="2061241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368550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П.4. </a:t>
            </a:r>
            <a:r>
              <a:rPr lang="ru-RU" b="1" dirty="0">
                <a:solidFill>
                  <a:srgbClr val="0070C0"/>
                </a:solidFill>
              </a:rPr>
              <a:t>Традиционные ценности </a:t>
            </a:r>
            <a:r>
              <a:rPr lang="ru-RU" dirty="0"/>
              <a:t>- это нравственные ориентиры, формирующие мировоззрение граждан России, передаваемые от поколения к поколению, лежащие в основе общероссийской гражданской идентичности и единого культурного пространства страны, укрепляющие гражданское единство, нашедшие свое уникальное, самобытное проявление в духовном, историческом и культурном развитии многонационального народа России.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4799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Указ Президента РФ от 9 ноября 2022 г. № 809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“Об утверждении Основ государственной политики по сохранению и укреплению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традиционных российских духовно-нравственных ценностей”</a:t>
            </a:r>
          </a:p>
        </p:txBody>
      </p:sp>
    </p:spTree>
    <p:extLst>
      <p:ext uri="{BB962C8B-B14F-4D97-AF65-F5344CB8AC3E}">
        <p14:creationId xmlns:p14="http://schemas.microsoft.com/office/powerpoint/2010/main" val="834674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141537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П.5. </a:t>
            </a:r>
            <a:r>
              <a:rPr lang="ru-RU" b="1" dirty="0">
                <a:solidFill>
                  <a:srgbClr val="0070C0"/>
                </a:solidFill>
              </a:rPr>
              <a:t>К традиционным ценностям</a:t>
            </a:r>
            <a:r>
              <a:rPr lang="ru-RU" dirty="0"/>
              <a:t> относятся 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4799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Указ Президента РФ от 9 ноября 2022 г. № 809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“Об утверждении Основ государственной политики по сохранению и укреплению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традиционных российских духовно-нравственных ценностей”</a:t>
            </a:r>
          </a:p>
        </p:txBody>
      </p:sp>
    </p:spTree>
    <p:extLst>
      <p:ext uri="{BB962C8B-B14F-4D97-AF65-F5344CB8AC3E}">
        <p14:creationId xmlns:p14="http://schemas.microsoft.com/office/powerpoint/2010/main" val="534540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48765735"/>
              </p:ext>
            </p:extLst>
          </p:nvPr>
        </p:nvGraphicFramePr>
        <p:xfrm>
          <a:off x="320962" y="209262"/>
          <a:ext cx="11529292" cy="614032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46">
                  <a:extLst>
                    <a:ext uri="{9D8B030D-6E8A-4147-A177-3AD203B41FA5}">
                      <a16:colId xmlns:a16="http://schemas.microsoft.com/office/drawing/2014/main" val="2489029922"/>
                    </a:ext>
                  </a:extLst>
                </a:gridCol>
                <a:gridCol w="5764646">
                  <a:extLst>
                    <a:ext uri="{9D8B030D-6E8A-4147-A177-3AD203B41FA5}">
                      <a16:colId xmlns:a16="http://schemas.microsoft.com/office/drawing/2014/main" val="3818148134"/>
                    </a:ext>
                  </a:extLst>
                </a:gridCol>
              </a:tblGrid>
              <a:tr h="431837">
                <a:tc>
                  <a:txBody>
                    <a:bodyPr/>
                    <a:lstStyle/>
                    <a:p>
                      <a:r>
                        <a:rPr lang="ru-RU" dirty="0"/>
                        <a:t>Базовые национальные ценности (Фундаментальное ядро содержания общего образования)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Указ Президента РФ от 9 ноября 2022 г. № 809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62296"/>
                  </a:ext>
                </a:extLst>
              </a:tr>
              <a:tr h="745363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наука</a:t>
                      </a:r>
                      <a:r>
                        <a:rPr lang="ru-RU" dirty="0"/>
                        <a:t> (познание, истина, научная картина мира, экологическое сознание);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высокие нравственные идеалы,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821559"/>
                  </a:ext>
                </a:extLst>
              </a:tr>
              <a:tr h="1384245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традиционные российские религии</a:t>
                      </a:r>
                      <a:r>
                        <a:rPr lang="ru-RU" dirty="0"/>
                        <a:t>. Учитывая светский характер обучения в государственных и муниципальных школах, ценности традиционных российских религий принимаются школьниками в виде системных культурологических представлений о религиозных идеалах;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историческая память и преемственность поколений,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423150"/>
                  </a:ext>
                </a:extLst>
              </a:tr>
              <a:tr h="907426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искусство и литература </a:t>
                      </a:r>
                      <a:r>
                        <a:rPr lang="ru-RU" dirty="0"/>
                        <a:t>(красота, гармония, духовный мир человека, нравственный выбор, смысл жизни, эстетическое развитие);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приоритет духовного над материальным,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085238"/>
                  </a:ext>
                </a:extLst>
              </a:tr>
              <a:tr h="833535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природа</a:t>
                      </a:r>
                      <a:r>
                        <a:rPr lang="ru-RU" dirty="0"/>
                        <a:t> (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жизнь,</a:t>
                      </a:r>
                      <a:r>
                        <a:rPr lang="ru-RU" dirty="0"/>
                        <a:t> родная земля, заповедная природа, планета Земля);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жизнь,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646752"/>
                  </a:ext>
                </a:extLst>
              </a:tr>
              <a:tr h="106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человечество</a:t>
                      </a:r>
                      <a:r>
                        <a:rPr lang="ru-RU" dirty="0"/>
                        <a:t> (мир во всем мире, многообразие культур и народов, прогресс человечества, международное сотрудничество)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единство народов России, коллективизм, взаимопомощь и взаимоуважение, 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16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581357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4799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Указ Президента РФ от 9 ноября 2022 г. № 809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“Об утверждении Основ государственной политики по сохранению и укреплению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традиционных российских духовно-нравственных ценностей”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503487"/>
            <a:ext cx="10515600" cy="3068638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/>
              <a:t>Угрозу таким ценностям представляют в т. ч. </a:t>
            </a:r>
            <a:r>
              <a:rPr lang="ru-RU" b="1" dirty="0">
                <a:solidFill>
                  <a:srgbClr val="0070C0"/>
                </a:solidFill>
              </a:rPr>
              <a:t>деятельность экстремистских и террористических организаций, действия США и других недружественных иностранных государств. </a:t>
            </a:r>
            <a:r>
              <a:rPr lang="ru-RU" dirty="0"/>
              <a:t>Также среди угроз отмечено </a:t>
            </a:r>
            <a:r>
              <a:rPr lang="ru-RU" b="1" dirty="0">
                <a:solidFill>
                  <a:srgbClr val="0070C0"/>
                </a:solidFill>
              </a:rPr>
              <a:t>деструктивное идеологическое воздействие </a:t>
            </a:r>
            <a:r>
              <a:rPr lang="ru-RU" dirty="0"/>
              <a:t>на граждан России, которое угрожает демографической ситуации в стране.</a:t>
            </a:r>
          </a:p>
        </p:txBody>
      </p:sp>
    </p:spTree>
    <p:extLst>
      <p:ext uri="{BB962C8B-B14F-4D97-AF65-F5344CB8AC3E}">
        <p14:creationId xmlns:p14="http://schemas.microsoft.com/office/powerpoint/2010/main" val="33363119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073" y="1825624"/>
            <a:ext cx="10963852" cy="4196485"/>
          </a:xfrm>
        </p:spPr>
        <p:txBody>
          <a:bodyPr>
            <a:normAutofit/>
          </a:bodyPr>
          <a:lstStyle/>
          <a:p>
            <a:pPr algn="just"/>
            <a:r>
              <a:rPr lang="ru-RU" dirty="0"/>
              <a:t>Государственная политика по сохранению и укреплению традиционных ценностей реализуется в области образования и воспитания, работы с молодежью, культуры, науки, межнациональных и межрелигиозных отношений, средств массовой информации и коммуникаций, международного сотрудничества. Ее целями являются в т. ч. </a:t>
            </a:r>
            <a:r>
              <a:rPr lang="ru-RU" b="1" dirty="0">
                <a:solidFill>
                  <a:srgbClr val="0070C0"/>
                </a:solidFill>
              </a:rPr>
              <a:t>передача традиционных ценностей от поколения к поколению, формирование образа России как хранителя и защитника традиционных ценностей</a:t>
            </a:r>
            <a:r>
              <a:rPr lang="ru-RU" dirty="0"/>
              <a:t>.</a:t>
            </a:r>
          </a:p>
          <a:p>
            <a:pPr algn="just"/>
            <a:r>
              <a:rPr lang="ru-RU" dirty="0"/>
              <a:t>При необходимости Основы будут корректироваться каждые шесть лет.</a:t>
            </a: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2191999" cy="154799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ru-RU" sz="2000" b="1" dirty="0">
                <a:solidFill>
                  <a:srgbClr val="002060"/>
                </a:solidFill>
              </a:rPr>
              <a:t>Указ Президента РФ от 9 ноября 2022 г. № 809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“Об утверждении Основ государственной политики по сохранению и укреплению </a:t>
            </a:r>
            <a:br>
              <a:rPr lang="ru-RU" sz="2000" b="1" dirty="0">
                <a:solidFill>
                  <a:srgbClr val="002060"/>
                </a:solidFill>
              </a:rPr>
            </a:br>
            <a:r>
              <a:rPr lang="ru-RU" sz="2000" b="1" dirty="0">
                <a:solidFill>
                  <a:srgbClr val="002060"/>
                </a:solidFill>
              </a:rPr>
              <a:t>традиционных российских духовно-нравственных ценностей”</a:t>
            </a:r>
          </a:p>
        </p:txBody>
      </p:sp>
    </p:spTree>
    <p:extLst>
      <p:ext uri="{BB962C8B-B14F-4D97-AF65-F5344CB8AC3E}">
        <p14:creationId xmlns:p14="http://schemas.microsoft.com/office/powerpoint/2010/main" val="16673450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49976"/>
              </p:ext>
            </p:extLst>
          </p:nvPr>
        </p:nvGraphicFramePr>
        <p:xfrm>
          <a:off x="320962" y="209262"/>
          <a:ext cx="11529292" cy="63623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4646">
                  <a:extLst>
                    <a:ext uri="{9D8B030D-6E8A-4147-A177-3AD203B41FA5}">
                      <a16:colId xmlns:a16="http://schemas.microsoft.com/office/drawing/2014/main" val="2489029922"/>
                    </a:ext>
                  </a:extLst>
                </a:gridCol>
                <a:gridCol w="5764646">
                  <a:extLst>
                    <a:ext uri="{9D8B030D-6E8A-4147-A177-3AD203B41FA5}">
                      <a16:colId xmlns:a16="http://schemas.microsoft.com/office/drawing/2014/main" val="3818148134"/>
                    </a:ext>
                  </a:extLst>
                </a:gridCol>
              </a:tblGrid>
              <a:tr h="431837">
                <a:tc>
                  <a:txBody>
                    <a:bodyPr/>
                    <a:lstStyle/>
                    <a:p>
                      <a:r>
                        <a:rPr lang="ru-RU" dirty="0"/>
                        <a:t>Базовые национальные ценности (Фундаментальное ядро содержания общего образования)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chemeClr val="bg1"/>
                          </a:solidFill>
                        </a:rPr>
                        <a:t>Указ Президента РФ от 9 ноября 2022 г. № 809 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762296"/>
                  </a:ext>
                </a:extLst>
              </a:tr>
              <a:tr h="745363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патриотизм</a:t>
                      </a:r>
                      <a:r>
                        <a:rPr lang="ru-RU" dirty="0"/>
                        <a:t> (любовь к России, к своему народу, к своей малой родине; служение Отечеству);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патриотизм, 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7821559"/>
                  </a:ext>
                </a:extLst>
              </a:tr>
              <a:tr h="13842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социальная солидарность </a:t>
                      </a:r>
                      <a:r>
                        <a:rPr lang="ru-RU" dirty="0"/>
                        <a:t>(</a:t>
                      </a:r>
                      <a:r>
                        <a:rPr lang="ru-RU" i="1" dirty="0"/>
                        <a:t>свобода личная и национальная;</a:t>
                      </a:r>
                      <a:r>
                        <a:rPr lang="ru-RU" dirty="0"/>
                        <a:t> </a:t>
                      </a:r>
                      <a:r>
                        <a:rPr lang="ru-RU" i="1" dirty="0"/>
                        <a:t>доверие к людям, институтам государства и гражданского общества;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справедливость, милосердие</a:t>
                      </a:r>
                      <a:r>
                        <a:rPr lang="ru-RU" dirty="0"/>
                        <a:t>, </a:t>
                      </a:r>
                      <a:r>
                        <a:rPr lang="ru-RU" i="1" dirty="0"/>
                        <a:t>честь,</a:t>
                      </a:r>
                      <a:r>
                        <a:rPr lang="ru-RU" dirty="0"/>
                        <a:t> </a:t>
                      </a:r>
                      <a:r>
                        <a:rPr lang="ru-RU" dirty="0">
                          <a:solidFill>
                            <a:srgbClr val="FF0000"/>
                          </a:solidFill>
                        </a:rPr>
                        <a:t>достоинство</a:t>
                      </a:r>
                      <a:r>
                        <a:rPr lang="ru-RU" dirty="0"/>
                        <a:t>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достоинство,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права и свободы человека, гуманизм, </a:t>
                      </a:r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милосердие,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справедливость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взаимопомощь и взаимоуважение, </a:t>
                      </a: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38423150"/>
                  </a:ext>
                </a:extLst>
              </a:tr>
              <a:tr h="1315959">
                <a:tc>
                  <a:txBody>
                    <a:bodyPr/>
                    <a:lstStyle/>
                    <a:p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гражданственность </a:t>
                      </a:r>
                      <a:r>
                        <a:rPr lang="ru-RU" dirty="0"/>
                        <a:t>(правовое государство, гражданское общество, </a:t>
                      </a:r>
                      <a:r>
                        <a:rPr lang="ru-RU" i="1" dirty="0"/>
                        <a:t>долг перед Отечеством</a:t>
                      </a:r>
                      <a:r>
                        <a:rPr lang="ru-RU" dirty="0"/>
                        <a:t>, старшим поколением и семьей, закон и правопорядок, межэтнический мир, свобода совести и вероисповедания);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гражданственность,</a:t>
                      </a:r>
                      <a:r>
                        <a:rPr lang="ru-RU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служение Отечеству и ответственность за его судьбу, историческая память и преемственность поколений, </a:t>
                      </a:r>
                      <a:endParaRPr lang="ru-RU" dirty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5085238"/>
                  </a:ext>
                </a:extLst>
              </a:tr>
              <a:tr h="106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семья</a:t>
                      </a:r>
                      <a:r>
                        <a:rPr lang="ru-RU" dirty="0"/>
                        <a:t> (любовь и верность, здоровье, достаток, почитание родителей, забота о старших и младших, забота о продолжении рода);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крепкая семья, 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1646752"/>
                  </a:ext>
                </a:extLst>
              </a:tr>
              <a:tr h="10648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>
                          <a:solidFill>
                            <a:srgbClr val="002060"/>
                          </a:solidFill>
                        </a:rPr>
                        <a:t>труд и творчество </a:t>
                      </a:r>
                      <a:r>
                        <a:rPr lang="ru-RU" dirty="0"/>
                        <a:t>(творчество и созидание, целеустремленность и настойчивость, трудолюбие, бережливость);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созидательный труд,</a:t>
                      </a:r>
                      <a:endParaRPr lang="ru-RU" dirty="0">
                        <a:solidFill>
                          <a:srgbClr val="FF0000"/>
                        </a:solidFill>
                      </a:endParaRPr>
                    </a:p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5160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77655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27000"/>
            <a:ext cx="10515600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Структура рабочей программы воспитания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483034"/>
              </p:ext>
            </p:extLst>
          </p:nvPr>
        </p:nvGraphicFramePr>
        <p:xfrm>
          <a:off x="988291" y="1902691"/>
          <a:ext cx="9908309" cy="40431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15507">
                  <a:extLst>
                    <a:ext uri="{9D8B030D-6E8A-4147-A177-3AD203B41FA5}">
                      <a16:colId xmlns:a16="http://schemas.microsoft.com/office/drawing/2014/main" val="1903323793"/>
                    </a:ext>
                  </a:extLst>
                </a:gridCol>
                <a:gridCol w="5892802">
                  <a:extLst>
                    <a:ext uri="{9D8B030D-6E8A-4147-A177-3AD203B41FA5}">
                      <a16:colId xmlns:a16="http://schemas.microsoft.com/office/drawing/2014/main" val="626363806"/>
                    </a:ext>
                  </a:extLst>
                </a:gridCol>
              </a:tblGrid>
              <a:tr h="442502">
                <a:tc>
                  <a:txBody>
                    <a:bodyPr/>
                    <a:lstStyle/>
                    <a:p>
                      <a:r>
                        <a:rPr lang="ru-RU" dirty="0"/>
                        <a:t>Разделы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Содержание</a:t>
                      </a:r>
                      <a:r>
                        <a:rPr lang="ru-RU" baseline="0" dirty="0"/>
                        <a:t> в соответствии с обновленными ФГОС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803739"/>
                  </a:ext>
                </a:extLst>
              </a:tr>
              <a:tr h="763770">
                <a:tc>
                  <a:txBody>
                    <a:bodyPr/>
                    <a:lstStyle/>
                    <a:p>
                      <a:r>
                        <a:rPr lang="ru-RU" dirty="0"/>
                        <a:t>Целевой </a:t>
                      </a:r>
                    </a:p>
                    <a:p>
                      <a:r>
                        <a:rPr lang="ru-RU" dirty="0"/>
                        <a:t>(цель и задачи)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анализ воспитательного процесса в Организации;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цель и задачи воспитания обучающихся;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938265"/>
                  </a:ext>
                </a:extLst>
              </a:tr>
              <a:tr h="1418430">
                <a:tc>
                  <a:txBody>
                    <a:bodyPr/>
                    <a:lstStyle/>
                    <a:p>
                      <a:r>
                        <a:rPr lang="ru-RU" dirty="0"/>
                        <a:t>Содержательный</a:t>
                      </a:r>
                    </a:p>
                    <a:p>
                      <a:r>
                        <a:rPr lang="ru-RU" dirty="0"/>
                        <a:t>(содержание воспитательной</a:t>
                      </a:r>
                      <a:r>
                        <a:rPr lang="ru-RU" baseline="0" dirty="0"/>
                        <a:t> деятельности)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виды, формы и содержание воспитательной деятельности с учетом специфики Организации, интересов субъектов воспитания, тематики учебных модулей;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899807"/>
                  </a:ext>
                </a:extLst>
              </a:tr>
              <a:tr h="1418430">
                <a:tc>
                  <a:txBody>
                    <a:bodyPr/>
                    <a:lstStyle/>
                    <a:p>
                      <a:r>
                        <a:rPr lang="ru-RU" dirty="0"/>
                        <a:t>Организационный</a:t>
                      </a:r>
                    </a:p>
                    <a:p>
                      <a:r>
                        <a:rPr lang="ru-RU" dirty="0"/>
                        <a:t>(кадровые, материально-технические, информационно-методические и др. условия, в том числе для детей с ОВЗ)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систему поощрения социальной успешности и проявлений активной жизненной позиции обучающихся;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32566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81147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9099" y="193675"/>
            <a:ext cx="11191875" cy="1325563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Задачи рабочей программы воспитания (РПВ)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19237"/>
            <a:ext cx="10515600" cy="4776787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усвоение </a:t>
            </a:r>
            <a:r>
              <a:rPr lang="ru-RU" b="1" dirty="0">
                <a:solidFill>
                  <a:srgbClr val="0070C0"/>
                </a:solidFill>
              </a:rPr>
              <a:t>знаний норм</a:t>
            </a:r>
            <a:r>
              <a:rPr lang="ru-RU" dirty="0"/>
              <a:t>, духовно-нравственных </a:t>
            </a:r>
            <a:r>
              <a:rPr lang="ru-RU" b="1" dirty="0">
                <a:solidFill>
                  <a:srgbClr val="0070C0"/>
                </a:solidFill>
              </a:rPr>
              <a:t>ценностей, традиций</a:t>
            </a:r>
            <a:r>
              <a:rPr lang="ru-RU" dirty="0"/>
              <a:t>, которые выработало российское общество (социально значимых знаний);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dirty="0"/>
              <a:t>формирование и </a:t>
            </a:r>
            <a:r>
              <a:rPr lang="ru-RU" b="1" dirty="0">
                <a:solidFill>
                  <a:srgbClr val="0070C0"/>
                </a:solidFill>
              </a:rPr>
              <a:t>развитие личностных отношений к </a:t>
            </a:r>
            <a:r>
              <a:rPr lang="ru-RU" dirty="0"/>
              <a:t>этим </a:t>
            </a:r>
            <a:r>
              <a:rPr lang="ru-RU" b="1" dirty="0">
                <a:solidFill>
                  <a:srgbClr val="0070C0"/>
                </a:solidFill>
              </a:rPr>
              <a:t>нормам, ценностям, традициям </a:t>
            </a:r>
            <a:r>
              <a:rPr lang="ru-RU" dirty="0"/>
              <a:t>(их освоение, принятие);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</a:rPr>
              <a:t>приобретение</a:t>
            </a:r>
            <a:r>
              <a:rPr lang="ru-RU" dirty="0"/>
              <a:t> соответствующего этим нормам, ценностям, традициям </a:t>
            </a:r>
            <a:r>
              <a:rPr lang="ru-RU" b="1" dirty="0">
                <a:solidFill>
                  <a:srgbClr val="0070C0"/>
                </a:solidFill>
              </a:rPr>
              <a:t>социокультурного опыта поведения</a:t>
            </a:r>
            <a:r>
              <a:rPr lang="ru-RU" dirty="0"/>
              <a:t>, общения, межличностных и социальных отношений, применения полученных знаний; </a:t>
            </a:r>
          </a:p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</a:pPr>
            <a:r>
              <a:rPr lang="ru-RU" b="1" dirty="0">
                <a:solidFill>
                  <a:srgbClr val="0070C0"/>
                </a:solidFill>
              </a:rPr>
              <a:t>достижение личностных результатов</a:t>
            </a:r>
            <a:r>
              <a:rPr lang="ru-RU" dirty="0"/>
              <a:t>: осознание российской гражданской идентичности, </a:t>
            </a:r>
            <a:r>
              <a:rPr lang="ru-RU" dirty="0" err="1"/>
              <a:t>сформированность</a:t>
            </a:r>
            <a:r>
              <a:rPr lang="ru-RU" dirty="0"/>
              <a:t> ценностей самостоятельности и инициативы, готовность обучающихся к саморазвитию, самостоятельности и личностному самоопределению, наличие мотивации к целенаправленной социально значимой деятельности, </a:t>
            </a:r>
            <a:r>
              <a:rPr lang="ru-RU" dirty="0" err="1"/>
              <a:t>сформированность</a:t>
            </a:r>
            <a:r>
              <a:rPr lang="ru-RU" dirty="0"/>
              <a:t> внутренней позиции личности как особого ценностного отношения к себе, окружающим людям и жизни в целом.</a:t>
            </a:r>
          </a:p>
        </p:txBody>
      </p:sp>
    </p:spTree>
    <p:extLst>
      <p:ext uri="{BB962C8B-B14F-4D97-AF65-F5344CB8AC3E}">
        <p14:creationId xmlns:p14="http://schemas.microsoft.com/office/powerpoint/2010/main" val="2374333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0736" y="134216"/>
            <a:ext cx="11030527" cy="64163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Направления воспитания РПВ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7855" y="775855"/>
            <a:ext cx="11711709" cy="5966690"/>
          </a:xfrm>
        </p:spPr>
        <p:txBody>
          <a:bodyPr>
            <a:normAutofit fontScale="55000" lnSpcReduction="20000"/>
          </a:bodyPr>
          <a:lstStyle/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Г</a:t>
            </a:r>
            <a:r>
              <a:rPr lang="ru-RU" b="1" dirty="0"/>
              <a:t>ражданское воспитание </a:t>
            </a:r>
            <a:r>
              <a:rPr lang="ru-RU" dirty="0"/>
              <a:t>— формирование российской гражданской идентичности, принадлежности к общности граждан Российской Федерации, к народу России как источнику власти в Российском государстве и субъекту тысячелетней российской государственности, уважения к правам, свободам и обязанностям гражданина России, правовой и политической культуры;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П</a:t>
            </a:r>
            <a:r>
              <a:rPr lang="ru-RU" b="1" dirty="0"/>
              <a:t>атриотическое воспитание </a:t>
            </a:r>
            <a:r>
              <a:rPr lang="ru-RU" dirty="0"/>
              <a:t>— воспитание любви к родному краю, Родине, своему народу, уважения к другим народам России; историческое просвещение, формирование российского национального исторического сознания, российской культурной идентичности;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Д</a:t>
            </a:r>
            <a:r>
              <a:rPr lang="ru-RU" b="1" dirty="0"/>
              <a:t>уховно-нравственное воспитание </a:t>
            </a:r>
            <a:r>
              <a:rPr lang="ru-RU" dirty="0"/>
              <a:t>— воспитание на основе духовно-нравственной культуры народов России, традиционных религий народов России, формирование традиционных российских семейных ценностей; воспитание честности, доброты, милосердия, справедливости, дружелюбия и взаимопомощи, уважения к старшим, к памяти предков;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Эс</a:t>
            </a:r>
            <a:r>
              <a:rPr lang="ru-RU" b="1" dirty="0"/>
              <a:t>тетическое воспитание </a:t>
            </a:r>
            <a:r>
              <a:rPr lang="ru-RU" dirty="0"/>
              <a:t>— формирование эстетической культуры на основе российских традиционных духовных ценностей, приобщение к лучшим образцам отечественного и мирового искусства;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Ф</a:t>
            </a:r>
            <a:r>
              <a:rPr lang="ru-RU" b="1" dirty="0"/>
              <a:t>изическое воспитание</a:t>
            </a:r>
            <a:r>
              <a:rPr lang="ru-RU" dirty="0"/>
              <a:t>,</a:t>
            </a:r>
            <a:r>
              <a:rPr lang="ru-RU" b="1" dirty="0"/>
              <a:t> формирование культуры здорового образа жизни и эмоционального благополучия </a:t>
            </a:r>
            <a:r>
              <a:rPr lang="ru-RU" dirty="0"/>
              <a:t>— развитие физических способностей с учётом возможностей и состояния здоровья, навыков безопасного поведения в природной и социальной среде, чрезвычайных ситуациях;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Т</a:t>
            </a:r>
            <a:r>
              <a:rPr lang="ru-RU" b="1" dirty="0"/>
              <a:t>рудовое воспитание</a:t>
            </a:r>
            <a:r>
              <a:rPr lang="ru-RU" dirty="0"/>
              <a:t> — воспитание уважения к труду, трудящимся, результатам труда (своего и других людей), ориентация на трудовую деятельность, получение профессии, личностное самовыражение в продуктивном, нравственно достойном труде в российском обществе, достижение выдающихся результатов в профессиональной деятельности;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Э</a:t>
            </a:r>
            <a:r>
              <a:rPr lang="ru-RU" b="1" dirty="0"/>
              <a:t>кологическое воспитание</a:t>
            </a:r>
            <a:r>
              <a:rPr lang="ru-RU" dirty="0"/>
              <a:t> — формирование экологической культуры, ответственного, бережного отношения к природе, окружающей среде на основе российских традиционных духовных ценностей, навыков охраны, защиты, восстановления природы, окружающей среды;</a:t>
            </a:r>
          </a:p>
          <a:p>
            <a:pPr lvl="0">
              <a:lnSpc>
                <a:spcPct val="120000"/>
              </a:lnSpc>
            </a:pPr>
            <a:r>
              <a:rPr lang="ru-RU" b="1" dirty="0">
                <a:solidFill>
                  <a:srgbClr val="FF0000"/>
                </a:solidFill>
              </a:rPr>
              <a:t>Ц</a:t>
            </a:r>
            <a:r>
              <a:rPr lang="ru-RU" b="1" dirty="0"/>
              <a:t>енности научного познания </a:t>
            </a:r>
            <a:r>
              <a:rPr lang="ru-RU" dirty="0"/>
              <a:t>— воспитание стремления к познанию себя и других людей, природы и общества, к получению знаний, качественного образования с учётом личностных интересов и общественных потребностей.</a:t>
            </a:r>
          </a:p>
        </p:txBody>
      </p:sp>
    </p:spTree>
    <p:extLst>
      <p:ext uri="{BB962C8B-B14F-4D97-AF65-F5344CB8AC3E}">
        <p14:creationId xmlns:p14="http://schemas.microsoft.com/office/powerpoint/2010/main" val="2251365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20" y="221674"/>
            <a:ext cx="9601196" cy="8312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Инвариантные модули РПВ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93287214"/>
              </p:ext>
            </p:extLst>
          </p:nvPr>
        </p:nvGraphicFramePr>
        <p:xfrm>
          <a:off x="618835" y="1163781"/>
          <a:ext cx="11000509" cy="51063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423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596086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851065">
                <a:tc>
                  <a:txBody>
                    <a:bodyPr/>
                    <a:lstStyle/>
                    <a:p>
                      <a:r>
                        <a:rPr lang="ru-RU" sz="2400" dirty="0"/>
                        <a:t>В имеющейся рабочей</a:t>
                      </a:r>
                      <a:r>
                        <a:rPr lang="ru-RU" sz="2400" baseline="0" dirty="0"/>
                        <a:t> программе воспитания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 обновленной программе воспитания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4255324">
                <a:tc>
                  <a:txBody>
                    <a:bodyPr/>
                    <a:lstStyle/>
                    <a:p>
                      <a:r>
                        <a:rPr lang="ru-RU" sz="2400" dirty="0"/>
                        <a:t>Школьный урок</a:t>
                      </a:r>
                    </a:p>
                    <a:p>
                      <a:r>
                        <a:rPr lang="ru-RU" sz="2400" dirty="0"/>
                        <a:t>Работа с родителями</a:t>
                      </a:r>
                    </a:p>
                    <a:p>
                      <a:r>
                        <a:rPr lang="ru-RU" sz="2400" dirty="0"/>
                        <a:t>Классное руководство</a:t>
                      </a:r>
                    </a:p>
                    <a:p>
                      <a:r>
                        <a:rPr lang="ru-RU" sz="2400" dirty="0"/>
                        <a:t>Курсы внеурочной деятельности</a:t>
                      </a:r>
                    </a:p>
                    <a:p>
                      <a:r>
                        <a:rPr lang="ru-RU" sz="2400" dirty="0"/>
                        <a:t>Профориентация</a:t>
                      </a:r>
                    </a:p>
                    <a:p>
                      <a:r>
                        <a:rPr lang="ru-RU" sz="2400" dirty="0"/>
                        <a:t>Самоуправление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Урочная</a:t>
                      </a:r>
                      <a:r>
                        <a:rPr lang="ru-RU" sz="2400" baseline="0" dirty="0"/>
                        <a:t> деятельность</a:t>
                      </a:r>
                      <a:endParaRPr lang="ru-RU" sz="2400" dirty="0"/>
                    </a:p>
                    <a:p>
                      <a:r>
                        <a:rPr lang="ru-RU" sz="2400" dirty="0"/>
                        <a:t>Работа с родителями</a:t>
                      </a:r>
                    </a:p>
                    <a:p>
                      <a:r>
                        <a:rPr lang="ru-RU" sz="2400" dirty="0"/>
                        <a:t>Классное руководство</a:t>
                      </a:r>
                    </a:p>
                    <a:p>
                      <a:r>
                        <a:rPr lang="ru-RU" sz="2400" dirty="0"/>
                        <a:t>Курсы внеурочной деятельности</a:t>
                      </a:r>
                    </a:p>
                    <a:p>
                      <a:r>
                        <a:rPr lang="ru-RU" sz="2400" dirty="0"/>
                        <a:t>Профориентация</a:t>
                      </a:r>
                    </a:p>
                    <a:p>
                      <a:r>
                        <a:rPr lang="ru-RU" sz="2400" dirty="0"/>
                        <a:t>Самоуправление</a:t>
                      </a:r>
                    </a:p>
                    <a:p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Основные</a:t>
                      </a:r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 школьные дела</a:t>
                      </a:r>
                    </a:p>
                    <a:p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Предметно-пространственная среда</a:t>
                      </a:r>
                    </a:p>
                    <a:p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Внешкольные мероприятия</a:t>
                      </a:r>
                    </a:p>
                    <a:p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Профилактика и безопасность</a:t>
                      </a:r>
                    </a:p>
                    <a:p>
                      <a:r>
                        <a:rPr lang="ru-RU" sz="2400" baseline="0" dirty="0">
                          <a:solidFill>
                            <a:srgbClr val="FF0000"/>
                          </a:solidFill>
                        </a:rPr>
                        <a:t>Социальное партнерство</a:t>
                      </a:r>
                      <a:endParaRPr lang="ru-RU" sz="2400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331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20" y="221674"/>
            <a:ext cx="9601196" cy="52647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Инвариантные модули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76911513"/>
              </p:ext>
            </p:extLst>
          </p:nvPr>
        </p:nvGraphicFramePr>
        <p:xfrm>
          <a:off x="525944" y="962957"/>
          <a:ext cx="11047219" cy="576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5620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181599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776651">
                <a:tc>
                  <a:txBody>
                    <a:bodyPr/>
                    <a:lstStyle/>
                    <a:p>
                      <a:r>
                        <a:rPr lang="ru-RU" sz="2400" dirty="0"/>
                        <a:t>В имеющейся рабочей</a:t>
                      </a:r>
                      <a:r>
                        <a:rPr lang="ru-RU" sz="2400" baseline="0" dirty="0"/>
                        <a:t> программе воспитания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 обновленной программе воспитания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740993">
                <a:tc>
                  <a:txBody>
                    <a:bodyPr/>
                    <a:lstStyle/>
                    <a:p>
                      <a:r>
                        <a:rPr lang="ru-RU" sz="2400" dirty="0"/>
                        <a:t>Школьный урок</a:t>
                      </a:r>
                    </a:p>
                    <a:p>
                      <a:r>
                        <a:rPr lang="ru-RU" sz="2400" dirty="0"/>
                        <a:t>Курсы внеурочной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Урочная</a:t>
                      </a:r>
                      <a:r>
                        <a:rPr lang="ru-RU" sz="2400" baseline="0" dirty="0"/>
                        <a:t> деятельность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Курсы внеурочной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  <a:tr h="3883254"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П. 18.2.2 </a:t>
                      </a:r>
                      <a:r>
                        <a:rPr lang="ru-RU" sz="2400" dirty="0"/>
                        <a:t>ФГОС ООО</a:t>
                      </a:r>
                    </a:p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П. 18.2.2</a:t>
                      </a:r>
                      <a:r>
                        <a:rPr lang="ru-RU" sz="24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2400" baseline="0" dirty="0"/>
                        <a:t>ФГОС СОО</a:t>
                      </a:r>
                      <a:endParaRPr lang="ru-RU" sz="2400" dirty="0"/>
                    </a:p>
                    <a:p>
                      <a:r>
                        <a:rPr lang="ru-RU" sz="2400" dirty="0"/>
                        <a:t>«Рабочие программы учебных предметов, курсов, в том числе внеурочной деятельности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разрабатываются</a:t>
                      </a:r>
                      <a:r>
                        <a:rPr lang="ru-RU" sz="2400" dirty="0"/>
                        <a:t> на основе требований к результатам освоения основной образовательной программы основного общего образования (СОО) </a:t>
                      </a:r>
                      <a:r>
                        <a:rPr lang="ru-RU" sz="2400" dirty="0">
                          <a:solidFill>
                            <a:srgbClr val="FF0000"/>
                          </a:solidFill>
                        </a:rPr>
                        <a:t>с учетом программ, включенных в ее структуру</a:t>
                      </a:r>
                      <a:r>
                        <a:rPr lang="ru-RU" sz="2400" dirty="0"/>
                        <a:t>» (только</a:t>
                      </a:r>
                      <a:r>
                        <a:rPr lang="ru-RU" sz="2400" baseline="0" dirty="0"/>
                        <a:t> в тематическом планировании)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П. 31.1</a:t>
                      </a:r>
                      <a:r>
                        <a:rPr lang="ru-RU" sz="2400" baseline="0" dirty="0">
                          <a:solidFill>
                            <a:srgbClr val="0070C0"/>
                          </a:solidFill>
                        </a:rPr>
                        <a:t> 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обновленного ФГОС НОО</a:t>
                      </a:r>
                      <a:endParaRPr lang="ru-RU" sz="240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ru-RU" sz="2400" dirty="0">
                          <a:solidFill>
                            <a:srgbClr val="0070C0"/>
                          </a:solidFill>
                        </a:rPr>
                        <a:t>П. 32.1. </a:t>
                      </a:r>
                      <a:r>
                        <a:rPr lang="ru-RU" sz="2400" dirty="0"/>
                        <a:t>обновленного ФГОС ООО</a:t>
                      </a:r>
                    </a:p>
                    <a:p>
                      <a:r>
                        <a:rPr lang="ru-RU" sz="2400" dirty="0"/>
                        <a:t>«</a:t>
                      </a:r>
                      <a:r>
                        <a:rPr lang="ru-RU" sz="24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Рабочие программы учебных предметов, учебных курсов (в том числе внеурочной деятельности), учебных модулей </a:t>
                      </a:r>
                      <a:r>
                        <a:rPr lang="ru-RU" sz="2400" b="0" i="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формируются с учетом рабочей программы воспитания</a:t>
                      </a:r>
                      <a:r>
                        <a:rPr lang="ru-RU" sz="2400" dirty="0"/>
                        <a:t>» (во все разделы РП)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850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10467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Просветительские мероприятия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5400" y="1837943"/>
            <a:ext cx="10058400" cy="4914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4333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20" y="221674"/>
            <a:ext cx="9601196" cy="526471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Инвариантные модули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5001787"/>
              </p:ext>
            </p:extLst>
          </p:nvPr>
        </p:nvGraphicFramePr>
        <p:xfrm>
          <a:off x="525944" y="962957"/>
          <a:ext cx="11047219" cy="524786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865620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181599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776651">
                <a:tc>
                  <a:txBody>
                    <a:bodyPr/>
                    <a:lstStyle/>
                    <a:p>
                      <a:r>
                        <a:rPr lang="ru-RU" sz="2400" dirty="0"/>
                        <a:t>В имеющейся рабочей</a:t>
                      </a:r>
                      <a:r>
                        <a:rPr lang="ru-RU" sz="2400" baseline="0" dirty="0"/>
                        <a:t> программе воспитания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 обновленной программе воспитания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541647">
                <a:tc>
                  <a:txBody>
                    <a:bodyPr/>
                    <a:lstStyle/>
                    <a:p>
                      <a:r>
                        <a:rPr lang="ru-RU" sz="2400" dirty="0"/>
                        <a:t>Курсы внеурочной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/>
                        <a:t>Курсы внеурочной деятельности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  <a:tr h="3883254">
                <a:tc>
                  <a:txBody>
                    <a:bodyPr/>
                    <a:lstStyle/>
                    <a:p>
                      <a:r>
                        <a:rPr lang="ru-RU" sz="2400" dirty="0"/>
                        <a:t>Духовно-нравственное, </a:t>
                      </a:r>
                    </a:p>
                    <a:p>
                      <a:r>
                        <a:rPr lang="ru-RU" sz="2400" dirty="0"/>
                        <a:t>Социальное, </a:t>
                      </a:r>
                    </a:p>
                    <a:p>
                      <a:r>
                        <a:rPr lang="ru-RU" sz="2400" dirty="0" err="1"/>
                        <a:t>Общеинтеллектуальное</a:t>
                      </a:r>
                      <a:r>
                        <a:rPr lang="ru-RU" sz="2400" dirty="0"/>
                        <a:t>, </a:t>
                      </a:r>
                    </a:p>
                    <a:p>
                      <a:r>
                        <a:rPr lang="ru-RU" sz="2400" dirty="0"/>
                        <a:t>Общекультурное,</a:t>
                      </a:r>
                    </a:p>
                    <a:p>
                      <a:r>
                        <a:rPr lang="ru-RU" sz="2400" dirty="0"/>
                        <a:t>Спортивно-оздоровительное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ru-RU" sz="2400" dirty="0"/>
                        <a:t>1. Спортивно-оздоровительная деятельность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2. Проектно-исследовательская деятельность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3. Коммуникативная деятельность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4. Художественно-эстетическая творческая деятельность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5. Информационная культура 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6. Интеллектуальные марафоны</a:t>
                      </a:r>
                    </a:p>
                    <a:p>
                      <a:pPr marL="0" indent="0">
                        <a:buNone/>
                      </a:pPr>
                      <a:r>
                        <a:rPr lang="ru-RU" sz="2400" dirty="0"/>
                        <a:t>7. «Учение с увлечением!»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48500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33269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E7F531A3-612B-4EEF-AF7F-85EC144440A7}"/>
              </a:ext>
            </a:extLst>
          </p:cNvPr>
          <p:cNvGrpSpPr/>
          <p:nvPr/>
        </p:nvGrpSpPr>
        <p:grpSpPr>
          <a:xfrm>
            <a:off x="160762" y="1322728"/>
            <a:ext cx="7981950" cy="4449422"/>
            <a:chOff x="1238250" y="1875130"/>
            <a:chExt cx="7981950" cy="4449422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E2B5B8E7-FA36-4633-9877-ACA672244B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238250" y="1875130"/>
              <a:ext cx="5286375" cy="4439897"/>
            </a:xfrm>
            <a:prstGeom prst="rect">
              <a:avLst/>
            </a:prstGeom>
          </p:spPr>
        </p:pic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F08E7ABA-82D9-467F-8037-4AF0CD93929C}"/>
                </a:ext>
              </a:extLst>
            </p:cNvPr>
            <p:cNvSpPr/>
            <p:nvPr/>
          </p:nvSpPr>
          <p:spPr>
            <a:xfrm>
              <a:off x="8829675" y="5895975"/>
              <a:ext cx="390525" cy="42857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D3586AB-81F1-4B5D-B7A0-B087D8CDD76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881" y="1706899"/>
            <a:ext cx="6442119" cy="46046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27B5B46-DFD0-40EF-A61F-30DBAFC9223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3837" y="7937"/>
            <a:ext cx="1807401" cy="1924050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19A3637-9308-4F55-85C4-944955AB47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400" y="114638"/>
            <a:ext cx="2621507" cy="101917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6586ADF-62F7-4BE7-90FD-1CA0F26D50B6}"/>
              </a:ext>
            </a:extLst>
          </p:cNvPr>
          <p:cNvSpPr txBox="1"/>
          <p:nvPr/>
        </p:nvSpPr>
        <p:spPr>
          <a:xfrm>
            <a:off x="5600259" y="6444427"/>
            <a:ext cx="65917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>
                <a:hlinkClick r:id="rId6"/>
              </a:rPr>
              <a:t>Методическая суббота руководителей образовательных организаций от 30.09.2022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6097284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20" y="221674"/>
            <a:ext cx="9601196" cy="83127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Инвариантные модули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92230793"/>
              </p:ext>
            </p:extLst>
          </p:nvPr>
        </p:nvGraphicFramePr>
        <p:xfrm>
          <a:off x="591127" y="1332409"/>
          <a:ext cx="11046691" cy="50129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27112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619579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839865">
                <a:tc>
                  <a:txBody>
                    <a:bodyPr/>
                    <a:lstStyle/>
                    <a:p>
                      <a:r>
                        <a:rPr lang="ru-RU" sz="2400" dirty="0"/>
                        <a:t>В имеющейся рабочей</a:t>
                      </a:r>
                      <a:r>
                        <a:rPr lang="ru-RU" sz="2400" baseline="0" dirty="0"/>
                        <a:t> программе воспитания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В обновленной программе воспитания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1466877">
                <a:tc>
                  <a:txBody>
                    <a:bodyPr/>
                    <a:lstStyle/>
                    <a:p>
                      <a:r>
                        <a:rPr lang="ru-RU" sz="2400" dirty="0"/>
                        <a:t>Работа с родителями</a:t>
                      </a:r>
                    </a:p>
                    <a:p>
                      <a:r>
                        <a:rPr lang="ru-RU" sz="2400" dirty="0"/>
                        <a:t>Классное руководство</a:t>
                      </a:r>
                    </a:p>
                    <a:p>
                      <a:r>
                        <a:rPr lang="ru-RU" sz="2400" dirty="0"/>
                        <a:t>Самоуправление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/>
                        <a:t>Работа с родителями</a:t>
                      </a:r>
                    </a:p>
                    <a:p>
                      <a:r>
                        <a:rPr lang="ru-RU" sz="2400" dirty="0"/>
                        <a:t>Классное руководство</a:t>
                      </a:r>
                    </a:p>
                    <a:p>
                      <a:r>
                        <a:rPr lang="ru-RU" sz="2400" dirty="0"/>
                        <a:t>Самоуправление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  <a:tr h="2706230">
                <a:tc gridSpan="2">
                  <a:txBody>
                    <a:bodyPr/>
                    <a:lstStyle/>
                    <a:p>
                      <a:pPr lvl="0"/>
                      <a:r>
                        <a:rPr lang="ru-RU" sz="2400" dirty="0"/>
                        <a:t>Планирование работы в соответствии с основными направлениями: </a:t>
                      </a:r>
                    </a:p>
                    <a:p>
                      <a:pPr lvl="0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Г</a:t>
                      </a:r>
                      <a:r>
                        <a:rPr lang="ru-RU" sz="2400" b="1" dirty="0"/>
                        <a:t>ражданское воспитание</a:t>
                      </a:r>
                      <a:r>
                        <a:rPr lang="ru-RU" sz="2400" dirty="0"/>
                        <a:t>;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П</a:t>
                      </a:r>
                      <a:r>
                        <a:rPr lang="ru-RU" sz="2400" b="1" dirty="0"/>
                        <a:t>атриотическое воспитание</a:t>
                      </a:r>
                      <a:r>
                        <a:rPr lang="ru-RU" sz="2400" dirty="0"/>
                        <a:t>;</a:t>
                      </a:r>
                    </a:p>
                    <a:p>
                      <a:pPr lvl="0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Д</a:t>
                      </a:r>
                      <a:r>
                        <a:rPr lang="ru-RU" sz="2400" b="1" dirty="0"/>
                        <a:t>уховно-нравственное воспитание</a:t>
                      </a:r>
                      <a:r>
                        <a:rPr lang="ru-RU" sz="2400" dirty="0"/>
                        <a:t>;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Эс</a:t>
                      </a:r>
                      <a:r>
                        <a:rPr lang="ru-RU" sz="2400" b="1" dirty="0"/>
                        <a:t>тетическое воспитание</a:t>
                      </a:r>
                      <a:r>
                        <a:rPr lang="ru-RU" sz="2400" dirty="0"/>
                        <a:t>;</a:t>
                      </a:r>
                    </a:p>
                    <a:p>
                      <a:pPr lvl="0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Ф</a:t>
                      </a:r>
                      <a:r>
                        <a:rPr lang="ru-RU" sz="2400" b="1" dirty="0"/>
                        <a:t>изическое воспитание</a:t>
                      </a:r>
                      <a:r>
                        <a:rPr lang="ru-RU" sz="2400" dirty="0"/>
                        <a:t>,</a:t>
                      </a:r>
                      <a:r>
                        <a:rPr lang="ru-RU" sz="2400" b="1" dirty="0"/>
                        <a:t> формирование культуры здорового образа жизни и эмоционального благополучия</a:t>
                      </a:r>
                      <a:r>
                        <a:rPr lang="ru-RU" sz="2400" dirty="0"/>
                        <a:t>;</a:t>
                      </a:r>
                    </a:p>
                    <a:p>
                      <a:pPr lvl="0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Т</a:t>
                      </a:r>
                      <a:r>
                        <a:rPr lang="ru-RU" sz="2400" b="1" dirty="0"/>
                        <a:t>рудовое воспитание</a:t>
                      </a:r>
                      <a:r>
                        <a:rPr lang="ru-RU" sz="2400" dirty="0"/>
                        <a:t>; </a:t>
                      </a:r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Э</a:t>
                      </a:r>
                      <a:r>
                        <a:rPr lang="ru-RU" sz="2400" b="1" dirty="0"/>
                        <a:t>кологическое воспитание</a:t>
                      </a:r>
                      <a:r>
                        <a:rPr lang="ru-RU" sz="2400" dirty="0"/>
                        <a:t>;</a:t>
                      </a:r>
                    </a:p>
                    <a:p>
                      <a:pPr lvl="0"/>
                      <a:r>
                        <a:rPr lang="ru-RU" sz="2400" b="1" dirty="0">
                          <a:solidFill>
                            <a:srgbClr val="FF0000"/>
                          </a:solidFill>
                        </a:rPr>
                        <a:t>Ц</a:t>
                      </a:r>
                      <a:r>
                        <a:rPr lang="ru-RU" sz="2400" b="1" dirty="0"/>
                        <a:t>енности научного познания </a:t>
                      </a:r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900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63798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752475"/>
          </a:xfrm>
        </p:spPr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Работа с родителями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7A9D087-69FF-479A-874C-82B8074E6FB1}"/>
              </a:ext>
            </a:extLst>
          </p:cNvPr>
          <p:cNvSpPr/>
          <p:nvPr/>
        </p:nvSpPr>
        <p:spPr>
          <a:xfrm>
            <a:off x="7664703" y="3831726"/>
            <a:ext cx="32674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/>
              <a:t>РОДИТЕЛЬСКИЙ УНИВЕРСИТЕТ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E880B07-C3C7-4AA3-8CCA-3BF998881F7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626" y="819834"/>
            <a:ext cx="6096000" cy="35800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FDF2782-32E7-4E23-9205-C38130B4613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8626" y="4076700"/>
            <a:ext cx="2466247" cy="2428875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9CAD94D-A844-481E-9A7B-BC8E87827C1E}"/>
              </a:ext>
            </a:extLst>
          </p:cNvPr>
          <p:cNvSpPr/>
          <p:nvPr/>
        </p:nvSpPr>
        <p:spPr>
          <a:xfrm>
            <a:off x="7664703" y="4201058"/>
            <a:ext cx="35338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hlinkClick r:id="rId4"/>
              </a:rPr>
              <a:t>https://www.youtube.com/@user-xv7qk1ty9x/videos</a:t>
            </a:r>
            <a:endParaRPr lang="ru-RU" sz="1200" dirty="0"/>
          </a:p>
          <a:p>
            <a:endParaRPr lang="ru-RU" sz="1200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179EA61-865F-44F4-9E17-20B44AF7D96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928" y="819834"/>
            <a:ext cx="5192510" cy="2944533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3261F7-E6E9-48BE-B7AD-990B272450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9124" y="792781"/>
            <a:ext cx="1267002" cy="381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805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03584" y="0"/>
            <a:ext cx="9601196" cy="7019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Инвариантные модули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561007"/>
              </p:ext>
            </p:extLst>
          </p:nvPr>
        </p:nvGraphicFramePr>
        <p:xfrm>
          <a:off x="603927" y="701964"/>
          <a:ext cx="11000509" cy="59690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423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596086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42487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/>
                        <a:t>В обновленной программе воспитания    </a:t>
                      </a:r>
                      <a:r>
                        <a:rPr lang="ru-RU" sz="2400" baseline="0" dirty="0">
                          <a:solidFill>
                            <a:schemeClr val="bg1"/>
                          </a:solidFill>
                        </a:rPr>
                        <a:t>Предметно-пространственная среда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543626">
                <a:tc>
                  <a:txBody>
                    <a:bodyPr/>
                    <a:lstStyle/>
                    <a:p>
                      <a:r>
                        <a:rPr lang="ru-RU" sz="2400" b="1" i="1" dirty="0"/>
                        <a:t>Ценности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>
                          <a:solidFill>
                            <a:schemeClr val="tx1"/>
                          </a:solidFill>
                        </a:rPr>
                        <a:t>Возможные средства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867020"/>
                  </a:ext>
                </a:extLst>
              </a:tr>
              <a:tr h="4255324">
                <a:tc>
                  <a:txBody>
                    <a:bodyPr/>
                    <a:lstStyle/>
                    <a:p>
                      <a:r>
                        <a:rPr lang="ru-RU" sz="2400" dirty="0"/>
                        <a:t>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Школьный музей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( при отсутствии специальных помещений оформление в рекреации в виде стеллажей, витрин, стендов)</a:t>
                      </a:r>
                    </a:p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Уголки с государственной символикой </a:t>
                      </a:r>
                    </a:p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Трансформируемые пространства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</a:rPr>
                        <a:t>тихие зоны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(мягкими креслами, настольные игры), </a:t>
                      </a:r>
                      <a:r>
                        <a:rPr lang="ru-RU" sz="2000" b="1" i="1" dirty="0">
                          <a:solidFill>
                            <a:schemeClr val="tx1"/>
                          </a:solidFill>
                        </a:rPr>
                        <a:t>шумные зоны 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- переносной спортивный инвентарь (теннисные столы, шахматные и шашечные доски, напольные фигуры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</a:rPr>
                        <a:t> и т.д.), мини-театральные пространства и т.д.)</a:t>
                      </a:r>
                    </a:p>
                    <a:p>
                      <a:r>
                        <a:rPr lang="ru-RU" sz="2000" b="1" baseline="0" dirty="0">
                          <a:solidFill>
                            <a:srgbClr val="002060"/>
                          </a:solidFill>
                        </a:rPr>
                        <a:t>Тематические выставки со сменной экспозицией </a:t>
                      </a:r>
                      <a:r>
                        <a:rPr lang="ru-RU" sz="2000" baseline="0" dirty="0">
                          <a:solidFill>
                            <a:schemeClr val="tx1"/>
                          </a:solidFill>
                        </a:rPr>
                        <a:t>(картинные галереи, рисунки, поделки, проекты и т.д.)</a:t>
                      </a:r>
                    </a:p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Открытая стена </a:t>
                      </a:r>
                      <a:r>
                        <a:rPr lang="ru-RU" sz="2000" b="0" dirty="0">
                          <a:solidFill>
                            <a:schemeClr val="tx1"/>
                          </a:solidFill>
                        </a:rPr>
                        <a:t>(доски или пространства с антивандальным</a:t>
                      </a:r>
                      <a:r>
                        <a:rPr lang="ru-RU" sz="2000" b="0" baseline="0" dirty="0">
                          <a:solidFill>
                            <a:schemeClr val="tx1"/>
                          </a:solidFill>
                        </a:rPr>
                        <a:t> покрытием)</a:t>
                      </a:r>
                    </a:p>
                    <a:p>
                      <a:r>
                        <a:rPr lang="ru-RU" sz="2000" b="1" dirty="0">
                          <a:solidFill>
                            <a:srgbClr val="002060"/>
                          </a:solidFill>
                        </a:rPr>
                        <a:t>Школьный двор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</a:rPr>
                        <a:t> (рациональное зонирование)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980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solidFill>
                  <a:srgbClr val="002060"/>
                </a:solidFill>
              </a:rPr>
              <a:t>Реализуемые практики</a:t>
            </a: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7552" y="1810512"/>
            <a:ext cx="10533888" cy="474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9054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2820" y="0"/>
            <a:ext cx="9601196" cy="80356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Вариативные модули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57904059"/>
              </p:ext>
            </p:extLst>
          </p:nvPr>
        </p:nvGraphicFramePr>
        <p:xfrm>
          <a:off x="613163" y="729673"/>
          <a:ext cx="11000509" cy="58471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4423">
                  <a:extLst>
                    <a:ext uri="{9D8B030D-6E8A-4147-A177-3AD203B41FA5}">
                      <a16:colId xmlns:a16="http://schemas.microsoft.com/office/drawing/2014/main" val="2657334388"/>
                    </a:ext>
                  </a:extLst>
                </a:gridCol>
                <a:gridCol w="5596086">
                  <a:extLst>
                    <a:ext uri="{9D8B030D-6E8A-4147-A177-3AD203B41FA5}">
                      <a16:colId xmlns:a16="http://schemas.microsoft.com/office/drawing/2014/main" val="2019473907"/>
                    </a:ext>
                  </a:extLst>
                </a:gridCol>
              </a:tblGrid>
              <a:tr h="424873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0" dirty="0"/>
                        <a:t>В обновленной программе воспитания     </a:t>
                      </a:r>
                      <a:r>
                        <a:rPr lang="ru-RU" sz="2400" baseline="0" dirty="0">
                          <a:solidFill>
                            <a:schemeClr val="bg1"/>
                          </a:solidFill>
                        </a:rPr>
                        <a:t>Школьные театры</a:t>
                      </a:r>
                      <a:endParaRPr lang="ru-RU" sz="240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18644175"/>
                  </a:ext>
                </a:extLst>
              </a:tr>
              <a:tr h="543626">
                <a:tc>
                  <a:txBody>
                    <a:bodyPr/>
                    <a:lstStyle/>
                    <a:p>
                      <a:r>
                        <a:rPr lang="ru-RU" sz="2400" b="1" i="1" dirty="0"/>
                        <a:t>Ценности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1" i="1" dirty="0">
                          <a:solidFill>
                            <a:schemeClr val="tx1"/>
                          </a:solidFill>
                        </a:rPr>
                        <a:t>Возможные средства реализации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6867020"/>
                  </a:ext>
                </a:extLst>
              </a:tr>
              <a:tr h="4255324">
                <a:tc>
                  <a:txBody>
                    <a:bodyPr/>
                    <a:lstStyle/>
                    <a:p>
                      <a:r>
                        <a:rPr lang="ru-RU" sz="2400" dirty="0"/>
                        <a:t>жизнь, достоинство, права и свободы человека, патриотизм, гражданственность, служение Отечеству и ответственность за его судьбу, высокие нравственные идеалы, крепкая семья, созидательный труд, приоритет духовного над материальным, гуманизм, милосердие, справедливость, коллективизм, взаимопомощь и взаимоуважение, историческая память и преемственность поколений, единство народов России.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Отбор репертуара в соответствии с ценностями</a:t>
                      </a: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Адаптация сценария к условиям театра</a:t>
                      </a:r>
                    </a:p>
                    <a:p>
                      <a:r>
                        <a:rPr lang="ru-RU" sz="2400" dirty="0">
                          <a:solidFill>
                            <a:schemeClr val="tx1"/>
                          </a:solidFill>
                        </a:rPr>
                        <a:t>Изготовление декораций и костюмов и</a:t>
                      </a:r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 их элементов</a:t>
                      </a:r>
                    </a:p>
                    <a:p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Подбор звукового оформления и световые решения</a:t>
                      </a:r>
                    </a:p>
                    <a:p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Планировка расположения зрительских мест</a:t>
                      </a:r>
                    </a:p>
                    <a:p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Разработка афиш и программ спектаклей</a:t>
                      </a:r>
                    </a:p>
                    <a:p>
                      <a:r>
                        <a:rPr lang="ru-RU" sz="2400" baseline="0" dirty="0">
                          <a:solidFill>
                            <a:schemeClr val="tx1"/>
                          </a:solidFill>
                        </a:rPr>
                        <a:t>Проведение информационной компании с обеспечением планируемого охвата или целевой аудитории</a:t>
                      </a:r>
                      <a:endParaRPr lang="ru-RU" sz="2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88542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5835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7032" y="0"/>
            <a:ext cx="10515600" cy="814451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</a:rPr>
              <a:t>Задачи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584" y="850392"/>
            <a:ext cx="11814048" cy="5733288"/>
          </a:xfrm>
        </p:spPr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ТУ и ДО:</a:t>
            </a:r>
          </a:p>
          <a:p>
            <a:pPr marL="0" indent="0" algn="just">
              <a:buNone/>
            </a:pPr>
            <a:r>
              <a:rPr lang="ru-RU" sz="3100" dirty="0"/>
              <a:t>Обеспечить проведение мониторинга отражения традиционных российских духовно-нравственных ценностей в рабочих программах учебных предметов и внеурочной деятельности, календарных планах воспитательной работы рабочих программ воспитания</a:t>
            </a: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	Срок до 15.02.2023</a:t>
            </a:r>
          </a:p>
          <a:p>
            <a:r>
              <a:rPr lang="ru-RU" dirty="0">
                <a:solidFill>
                  <a:srgbClr val="002060"/>
                </a:solidFill>
              </a:rPr>
              <a:t>ИРО, ЦРО, Ресурсным центрам, ЦИТ:</a:t>
            </a:r>
          </a:p>
          <a:p>
            <a:pPr marL="0" indent="0" algn="just">
              <a:buNone/>
            </a:pPr>
            <a:r>
              <a:rPr lang="ru-RU" sz="3100" dirty="0"/>
              <a:t>Оказать методическое сопровождение ОО по вопросам отражения традиционных российских духовно-нравственных ценностей в рабочих программах учебных предметов и внеурочной деятельности, календарных планах воспитательной работы рабочих программ воспитания</a:t>
            </a:r>
            <a:r>
              <a:rPr lang="ru-RU" dirty="0"/>
              <a:t> </a:t>
            </a:r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	Срок до 01.02.2023</a:t>
            </a:r>
          </a:p>
          <a:p>
            <a:r>
              <a:rPr lang="ru-RU" dirty="0"/>
              <a:t> </a:t>
            </a:r>
            <a:r>
              <a:rPr lang="ru-RU" dirty="0">
                <a:solidFill>
                  <a:srgbClr val="002060"/>
                </a:solidFill>
              </a:rPr>
              <a:t>Образовательным организациям:</a:t>
            </a:r>
          </a:p>
          <a:p>
            <a:pPr marL="0" indent="0" algn="just">
              <a:buNone/>
            </a:pPr>
            <a:r>
              <a:rPr lang="ru-RU" sz="3100" dirty="0"/>
              <a:t>Провести самопроверку рабочих программ учебных предметов и внеурочной деятельности, календарных планов воспитательной работы рабочих программ воспитания на предмет учета и отражения в локальных актах традиционных российских духовно-нравственных ценностей</a:t>
            </a:r>
            <a:endParaRPr lang="ru-RU" dirty="0"/>
          </a:p>
          <a:p>
            <a:pPr marL="0" indent="0">
              <a:buNone/>
            </a:pPr>
            <a:r>
              <a:rPr lang="ru-RU" dirty="0">
                <a:solidFill>
                  <a:srgbClr val="C00000"/>
                </a:solidFill>
              </a:rPr>
              <a:t>	Срок до 20.01.2023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89183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</TotalTime>
  <Words>1910</Words>
  <Application>Microsoft Macintosh PowerPoint</Application>
  <PresentationFormat>Широкоэкранный</PresentationFormat>
  <Paragraphs>168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Тема Office</vt:lpstr>
      <vt:lpstr>Об Указе Президента РФ от 9 ноября 2022 г. № 809  “Об утверждении Основ государственной политики по сохранению и укреплению традиционных российских духовно-нравственных ценностей”  и актуализации содержания рабочих программ воспитания</vt:lpstr>
      <vt:lpstr>Указ Президента РФ от 9 ноября 2022 г. № 809  “Об утверждении Основ государственной политики по сохранению и укреплению  традиционных российских духовно-нравственных ценностей”</vt:lpstr>
      <vt:lpstr>Указ Президента РФ от 9 ноября 2022 г. № 809  “Об утверждении Основ государственной политики по сохранению и укреплению  традиционных российских духовно-нравственных ценностей”</vt:lpstr>
      <vt:lpstr>Презентация PowerPoint</vt:lpstr>
      <vt:lpstr>Указ Президента РФ от 9 ноября 2022 г. № 809  “Об утверждении Основ государственной политики по сохранению и укреплению  традиционных российских духовно-нравственных ценностей”</vt:lpstr>
      <vt:lpstr>Указ Президента РФ от 9 ноября 2022 г. № 809  “Об утверждении Основ государственной политики по сохранению и укреплению  традиционных российских духовно-нравственных ценностей”</vt:lpstr>
      <vt:lpstr>Презентация PowerPoint</vt:lpstr>
      <vt:lpstr>Структура рабочей программы воспитания</vt:lpstr>
      <vt:lpstr>Задачи рабочей программы воспитания (РПВ)</vt:lpstr>
      <vt:lpstr>Направления воспитания РПВ</vt:lpstr>
      <vt:lpstr>Инвариантные модули РПВ</vt:lpstr>
      <vt:lpstr>Инвариантные модули</vt:lpstr>
      <vt:lpstr>Просветительские мероприятия</vt:lpstr>
      <vt:lpstr>Инвариантные модули</vt:lpstr>
      <vt:lpstr>Презентация PowerPoint</vt:lpstr>
      <vt:lpstr>Инвариантные модули</vt:lpstr>
      <vt:lpstr>Работа с родителями</vt:lpstr>
      <vt:lpstr>Инвариантные модули</vt:lpstr>
      <vt:lpstr>Реализуемые практики</vt:lpstr>
      <vt:lpstr>Вариативные модули</vt:lpstr>
      <vt:lpstr>Задачи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Нормативно-правовые основы воспитания</dc:title>
  <dc:creator>user</dc:creator>
  <cp:lastModifiedBy>Виктор Акопьян</cp:lastModifiedBy>
  <cp:revision>35</cp:revision>
  <dcterms:created xsi:type="dcterms:W3CDTF">2022-11-14T17:27:31Z</dcterms:created>
  <dcterms:modified xsi:type="dcterms:W3CDTF">2022-12-14T03:38:42Z</dcterms:modified>
</cp:coreProperties>
</file>