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handoutMasterIdLst>
    <p:handoutMasterId r:id="rId21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9" r:id="rId10"/>
    <p:sldId id="264" r:id="rId11"/>
    <p:sldId id="272" r:id="rId12"/>
    <p:sldId id="275" r:id="rId13"/>
    <p:sldId id="268" r:id="rId14"/>
    <p:sldId id="266" r:id="rId15"/>
    <p:sldId id="271" r:id="rId16"/>
    <p:sldId id="265" r:id="rId17"/>
    <p:sldId id="273" r:id="rId18"/>
    <p:sldId id="274" r:id="rId19"/>
    <p:sldId id="26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FF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smAppRevision xmlns="smNativeData" xmlns:pr="smNativeData" xmlns:p15="http://schemas.microsoft.com/office/powerpoint/2012/main" xmlns:p14="http://schemas.microsoft.com/office/powerpoint/2010/main" xmlns:mc="http://schemas.openxmlformats.org/markup-compatibility/2006" dt="1743936791" val="1068" revOS="4"/>
      <pr:smFileRevision xmlns="smNativeData" xmlns:pr="smNativeData" xmlns:p15="http://schemas.microsoft.com/office/powerpoint/2012/main" xmlns:p14="http://schemas.microsoft.com/office/powerpoint/2010/main" xmlns:mc="http://schemas.openxmlformats.org/markup-compatibility/2006" dt="1743936791" val="101"/>
      <pr:guideOptions xmlns="smNativeData" xmlns:pr="smNativeData" xmlns:p15="http://schemas.microsoft.com/office/powerpoint/2012/main" xmlns:p14="http://schemas.microsoft.com/office/powerpoint/2010/main" xmlns:mc="http://schemas.openxmlformats.org/markup-compatibility/2006" dt="1743936791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" d="100"/>
        <a:sy n="13" d="100"/>
      </p:scale>
      <p:origin x="0" y="0"/>
    </p:cViewPr>
  </p:sorterViewPr>
  <p:notesViewPr>
    <p:cSldViewPr snapToGrid="0">
      <p:cViewPr>
        <p:scale>
          <a:sx n="56" d="100"/>
          <a:sy n="56" d="100"/>
        </p:scale>
        <p:origin x="378" y="342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4CF56-B1D8-4B3C-A276-F93F4B621E52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4B7DB-A2A8-41C5-8BAA-56A4A3765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010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C4E0-AED6-6B32-9886-58678AC86E0D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>
              <a:defRPr lang="en-us"/>
            </a:pPr>
            <a:fld id="{3B3EC5CF-81D6-6B33-9886-77668BC86E22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1382264641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E61A-54D6-6B10-9886-A245A8C86EF7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en-us"/>
            </a:pPr>
            <a:fld id="{3B3EB61A-54D6-6B40-9886-A215F8C86EF7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410674054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8F61-2FD6-6B79-9886-D92CC1C86E8C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 lang="en-us"/>
            </a:pPr>
            <a:fld id="{3B3E9E5C-12D6-6B68-9886-E43DD0C86EB1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2119145038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9FE1-AFD6-6B69-9886-593CD1C86E0C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 lang="en-us"/>
            </a:pPr>
            <a:fld id="{3B3ED137-79D6-6B27-9886-8F729FC86EDA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2327166209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D4ED-A3D6-6B22-9886-55779AC86E00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>
              <a:defRPr lang="en-us"/>
            </a:pPr>
            <a:fld id="{3B3EB01D-53D6-6B46-9886-A513FEC86EF0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146042129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BAC4-8AD6-6B4C-9886-7C19F4C86E29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en-us"/>
            </a:pPr>
            <a:fld id="{3B3EB0E0-AED6-6B46-9886-5813FEC86E0D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1247295059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D315-5BD6-6B25-9886-AD709DC86EF8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en-us"/>
            </a:pPr>
            <a:fld id="{3B3ECC79-37D6-6B3A-9886-C16F82C86E94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931679342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98E4-AAD6-6B6E-9886-5C3BD6C86E09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en-us"/>
            </a:pPr>
            <a:fld id="{3B3EE6AF-E1D6-6B10-9886-1745A8C86E42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3649949871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A4D2-9CD6-6B52-9886-6A07EAC86E3F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 lang="en-us"/>
            </a:pPr>
            <a:fld id="{3B3ED5C3-8DD6-6B23-9886-7B769BC86E2E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1666376956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8507-49D6-6B73-9886-BF26CBC86EEA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 lang="en-us"/>
            </a:pPr>
            <a:fld id="{3B3EF0B4-FAD6-6B06-9886-0C53BEC86E59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549399599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B7BB-F5D6-6B41-9886-0314F9C86E56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>
              <a:defRPr lang="en-us"/>
            </a:pPr>
            <a:fld id="{3B3EEFC4-8AD6-6B19-9886-7C4CA1C86E29}" type="slidenum">
              <a:rPr lang="ru-ru" cap="none" smtClean="0"/>
              <a:t>‹#›</a:t>
            </a:fld>
            <a:endParaRPr lang="ru-ru" cap="non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1723133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8E5B-15D6-6B78-9886-E32DC0C86EB6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 lang="en-us"/>
            </a:pPr>
            <a:fld id="{3B3EF54E-00D6-6B03-9886-F656BBC86EA3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1024275112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8184-CAD6-6B77-9886-3C22CFC86E69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 lang="en-us"/>
            </a:pPr>
            <a:fld id="{3B3E8217-59D6-6B74-9886-AF21CCC86EFA}" type="slidenum">
              <a:rPr lang="ru-ru" cap="none" smtClean="0"/>
              <a:t>‹#›</a:t>
            </a:fld>
            <a:endParaRPr lang="ru-ru" cap="non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0999777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8184-CAD6-6B77-9886-3C22CFC86E69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>
              <a:defRPr lang="en-us"/>
            </a:pPr>
            <a:fld id="{3B3E8217-59D6-6B74-9886-AF21CCC86EFA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3660316019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DDB8-F6D6-6B2B-9886-007E93C86E55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en-us"/>
            </a:pPr>
            <a:fld id="{3B3EDB1A-54D6-6B2D-9886-A27895C86EF7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3743677298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en-us"/>
            </a:pPr>
            <a:fld id="{3B3E99E7-A9D6-6B6F-9886-5F3AD7C86E0A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en-us"/>
            </a:pPr>
            <a:endParaRPr lang="ru-ru" cap="non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en-us"/>
            </a:pPr>
            <a:fld id="{3B3EC485-CBD6-6B32-9886-3D678AC86E68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3684707084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en-us"/>
            </a:pPr>
            <a:fld id="{3B3E8184-CAD6-6B77-9886-3C22CFC86E69}" type="datetime1">
              <a:rPr lang="ru-ru" cap="none" smtClean="0"/>
              <a:t>08.04.2025</a:t>
            </a:fld>
            <a:endParaRPr lang="ru-ru" cap="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en-us"/>
            </a:pPr>
            <a:endParaRPr lang="ru-ru" cap="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 lang="en-us"/>
            </a:pPr>
            <a:fld id="{3B3E8217-59D6-6B74-9886-AF21CCC86EFA}" type="slidenum">
              <a:rPr lang="ru-ru" cap="none" smtClean="0"/>
              <a:t>‹#›</a:t>
            </a:fld>
            <a:endParaRPr lang="ru-ru" cap="none"/>
          </a:p>
        </p:txBody>
      </p:sp>
    </p:spTree>
    <p:extLst>
      <p:ext uri="{BB962C8B-B14F-4D97-AF65-F5344CB8AC3E}">
        <p14:creationId xmlns:p14="http://schemas.microsoft.com/office/powerpoint/2010/main" val="759291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gIAAOgIAAB8RgAAgRoAABAAAAAmAAAACAAAAAEAAAAAAAAA"/>
              </a:ext>
            </a:extLst>
          </p:cNvSpPr>
          <p:nvPr>
            <p:ph type="ctrTitle"/>
          </p:nvPr>
        </p:nvSpPr>
        <p:spPr>
          <a:xfrm>
            <a:off x="443230" y="1447801"/>
            <a:ext cx="11014710" cy="2556164"/>
          </a:xfrm>
        </p:spPr>
        <p:txBody>
          <a:bodyPr/>
          <a:lstStyle/>
          <a:p>
            <a:pPr algn="ctr">
              <a:defRPr lang="ru-ru"/>
            </a:pPr>
            <a:r>
              <a:rPr dirty="0"/>
              <a:t>Волшебные формулы. Задание ОГЭ № 8</a:t>
            </a:r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GwcAAGMdAABWRwAAsCIAABAAAAAmAAAACAAAAAEAAAAAAAAA"/>
              </a:ext>
            </a:extLst>
          </p:cNvSpPr>
          <p:nvPr>
            <p:ph type="subTitle" idx="1"/>
          </p:nvPr>
        </p:nvSpPr>
        <p:spPr>
          <a:xfrm>
            <a:off x="6151418" y="4777105"/>
            <a:ext cx="5444952" cy="1595986"/>
          </a:xfrm>
        </p:spPr>
        <p:txBody>
          <a:bodyPr/>
          <a:lstStyle/>
          <a:p>
            <a:pPr algn="r">
              <a:defRPr lang="ru-ru"/>
            </a:pPr>
            <a:r>
              <a:rPr lang="ru-ru" sz="18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Золотухина В.А</a:t>
            </a:r>
            <a:r>
              <a:rPr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</a:p>
          <a:p>
            <a:pPr algn="r">
              <a:defRPr lang="ru-ru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информатики </a:t>
            </a:r>
          </a:p>
          <a:p>
            <a:pPr algn="r">
              <a:defRPr lang="ru-ru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«ОЦ» с.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Кинель-черкассы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BY3Q0x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Og/AADIAAAAVkoAAEU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88600" y="127000"/>
            <a:ext cx="1695450" cy="170497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ABoc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Og/AADIAAAAVkoAAEU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88600" y="127000"/>
            <a:ext cx="1695450" cy="17049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Заголовок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HPoJE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3wYAAIcMAAC2QQAA5yQAABAAAAAmAAAACAAAAAEAAAAAAAAA"/>
              </a:ext>
            </a:extLst>
          </p:cNvSpPr>
          <p:nvPr>
            <p:ph type="title"/>
          </p:nvPr>
        </p:nvSpPr>
        <p:spPr>
          <a:xfrm>
            <a:off x="1116965" y="2036445"/>
            <a:ext cx="9565005" cy="3962400"/>
          </a:xfrm>
        </p:spPr>
        <p:txBody>
          <a:bodyPr/>
          <a:lstStyle/>
          <a:p>
            <a:pPr>
              <a:defRPr lang="ru-ru"/>
            </a:pPr>
            <a:r>
              <a:t>Множество — это совокупность каких-либо объектов, объединённых общим признаком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Og/AADIAAAAVkoAAEU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88600" y="127000"/>
            <a:ext cx="1695450" cy="17049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Рисунок 4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DD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D8HAAC0AQAA8DwAAKwm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177925" y="276860"/>
            <a:ext cx="8728075" cy="600964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Og/AADIAAAAVkoAAEU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88600" y="127000"/>
            <a:ext cx="1695450" cy="17049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Рисунок 4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E8GAADKAQAAADwAAMIm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25525" y="290830"/>
            <a:ext cx="8728075" cy="600964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4" name="Прямая со стрелкой 5"/>
          <p:cNvCxn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DQAAAA0AAAAAkAAAAEgAAACQAAAASAAAAAAAAAAAAAAAAAAAAAEAAABQAAAAAAAAAAAA8L8AAAAAAAAAAAAAAAAAAP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LAVEwwPAAAAAQAAABQAAAAUAAAAFAAAAAEAAAAAAAAAZAAAAGQAAAAC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LAVEwV/f38AHlFVA8zMzADAwP8Af39/AAAAAAAAAAAAAAAAAAAAAAAAAAAAIQAAABgAAAAUAAAA1wcAAHEMAACcJgAAWhcAABAAAAAmAAAACAAAAP//////////"/>
              </a:ext>
            </a:extLst>
          </p:cNvCxnSpPr>
          <p:nvPr/>
        </p:nvCxnSpPr>
        <p:spPr>
          <a:xfrm>
            <a:off x="1274445" y="2022475"/>
            <a:ext cx="5001895" cy="1773555"/>
          </a:xfrm>
          <a:prstGeom prst="straightConnector1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headEnd type="none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C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NU7lH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P///wJ/f38AAAAAA8zMzADAwP8Af39/AAAAAAAAAAAAAAAAAAAAAAAAAAAAIQAAABgAAAAUAAAAugIAAOgIAAB8RgAAjyAAABAAAAAmAAAACAAAAAEAAACAHwAA"/>
              </a:ext>
            </a:extLst>
          </p:cNvSpPr>
          <p:nvPr>
            <p:ph type="ctrTitle"/>
          </p:nvPr>
        </p:nvSpPr>
        <p:spPr>
          <a:xfrm>
            <a:off x="443230" y="1447800"/>
            <a:ext cx="11014710" cy="3844925"/>
          </a:xfrm>
          <a:ln>
            <a:noFill/>
          </a:ln>
        </p:spPr>
        <p:txBody>
          <a:bodyPr>
            <a:normAutofit fontScale="90000"/>
          </a:bodyPr>
          <a:lstStyle/>
          <a:p>
            <a:pPr>
              <a:defRPr lang="ru-ru"/>
            </a:pPr>
            <a:r>
              <a:t/>
            </a:r>
            <a:br/>
            <a:r>
              <a:t/>
            </a:r>
            <a:br/>
            <a:r>
              <a:rPr lang="ru-ru" sz="4200" cap="none"/>
              <a:t>объединение </a:t>
            </a:r>
            <a:r>
              <a:t/>
            </a:r>
            <a:br/>
            <a:r>
              <a:rPr lang="ru-ru" sz="4200" cap="none"/>
              <a:t>(или</a:t>
            </a:r>
            <a:r>
              <a:rPr lang="en-us" sz="4200" cap="none"/>
              <a:t>; I;V)</a:t>
            </a: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rPr lang="ru-ru" sz="4200" cap="none"/>
              <a:t>пересечение </a:t>
            </a:r>
            <a:r>
              <a:t/>
            </a:r>
            <a:br/>
            <a:r>
              <a:rPr lang="en-us" sz="4200" cap="none"/>
              <a:t>(</a:t>
            </a:r>
            <a:r>
              <a:rPr lang="ru-ru" sz="4200" cap="none"/>
              <a:t>и</a:t>
            </a:r>
            <a:r>
              <a:rPr lang="en-us" sz="4200" cap="none"/>
              <a:t>; &amp;; ^)</a:t>
            </a:r>
            <a:endParaRPr lang="ru-ru" sz="4200" cap="none"/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OyBhd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GwcAAGMdAABWRwAAsCIAABAAAAAmAAAACAAAAAEAAAAAAAAA"/>
              </a:ext>
            </a:extLst>
          </p:cNvSpPr>
          <p:nvPr>
            <p:ph type="subTitle" idx="1"/>
          </p:nvPr>
        </p:nvSpPr>
        <p:spPr>
          <a:xfrm>
            <a:off x="1155065" y="4777105"/>
            <a:ext cx="10441305" cy="861695"/>
          </a:xfrm>
        </p:spPr>
        <p:txBody>
          <a:bodyPr/>
          <a:lstStyle/>
          <a:p>
            <a:pPr algn="r">
              <a:defRPr lang="ru-ru"/>
            </a:pPr>
            <a:r>
              <a:rPr lang="en-us" cap="all"/>
              <a:t>;</a:t>
            </a:r>
          </a:p>
          <a:p>
            <a:pPr algn="r">
              <a:defRPr lang="ru-ru"/>
            </a:pPr>
            <a:r>
              <a:t>.</a:t>
            </a: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D///9k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Og/AADIAAAAVkoAAEU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88600" y="127000"/>
            <a:ext cx="1695450" cy="1704975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5" name="Группа 7"/>
          <p:cNvGrp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F13yZxMAAAAlAAAAAQAAAA8BAAAAkAAAAEgAAACQAAAASAAAAAAAAAAAAAAAAAAAABcAAAAUAAAAAAAAAAAAAAD/fwAA/38AAAAAAAAJAAAABAAAAAAAAAAfAAAAVAAAAAAAAAAAAAAAAAAAAAAAAAAAAAAAAAAAAAAAAAAAAAAAAAAAAAAAAAAAAAAAAAAAAAAAAAAAAAAAAAAAAAAAAAAAAAAAAAAAAAAAAAAAAAAAAAAAACEAAAAYAAAAFAAAADEfAAD0AAAAijUAAM8TAAAQAAAAJgAAAAgAAAD/////AAAAAA=="/>
              </a:ext>
            </a:extLst>
          </p:cNvGrpSpPr>
          <p:nvPr/>
        </p:nvGrpSpPr>
        <p:grpSpPr>
          <a:xfrm>
            <a:off x="5070475" y="154940"/>
            <a:ext cx="3632835" cy="3065145"/>
            <a:chOff x="5070475" y="154940"/>
            <a:chExt cx="3632835" cy="3065145"/>
          </a:xfrm>
        </p:grpSpPr>
        <p:sp>
          <p:nvSpPr>
            <p:cNvPr id="8" name="Овал 4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VISaAAAAAAgAAAAAAAAAAAAAAAAAAAAAAAAAAAAAAAAAAAAAZAAAAAEAAABAAAAAAAAAAAAAAAAAAAAAAAAAAAAAAAAAAAAAAAAAAAAAAAAAAAAAAAAAAAAAAAAAAAAAAAAAAAAAAAAAAAAAAAAAAAAAAAAAAAAAAAAAAAAAAAAAAAAAFAAAADwAAAABAAAAAAAAAIMQDgBa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FtWlb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VISaCwAAAAEAAAAAAAAAAAAAAAAAAAAAAAAAAAAAAAAAAAAAAAAAAIMQDgB/f38AHlFVA8zMzADAwP8Af39/AAAAAAAAAAAAAAAAAAAAAAAAAAAAIQAAABgAAAAUAAAAMR8AABMBAADULAAA1wwAAAAAAAAmAAAACAAAAP//////////"/>
                </a:ext>
              </a:extLst>
            </p:cNvSpPr>
            <p:nvPr/>
          </p:nvSpPr>
          <p:spPr>
            <a:xfrm>
              <a:off x="5070475" y="174625"/>
              <a:ext cx="2216785" cy="1912620"/>
            </a:xfrm>
            <a:prstGeom prst="ellipse">
              <a:avLst/>
            </a:prstGeom>
            <a:solidFill>
              <a:schemeClr val="accent5"/>
            </a:solidFill>
            <a:ln w="57150" cap="flat" cmpd="sng" algn="ctr">
              <a:solidFill>
                <a:srgbClr val="83100E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lang="ru-ru" cap="none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Овал 5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VISaAAAAAAgAAAAAAAAAAAAAAAAAAAAAAAAAAAAAAAAAAAAAZAAAAAEAAABAAAAAAAAAAAAAAAAAAAAAAAAAAAAAAAAAAAAAAAAAAAAAAAAAAAAAAAAAAAAAAAAAAAAAAAAAAAAAAAAAAAAAAAAAAAAAAAAAAAAAAAAAAAAAAAAAAAAAFAAAADwAAAABAAAAAAAAABY+QQBa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VISaCwAAAAEAAAAAAAAAAAAAAAAAAAAAAAAAAAAAAAAAAAAAAAAAABY+QQB/f38AHlFVA8zMzADAwP8Af39/AAAAAAAAAAAAAAAAAAAAAAAAAAAAIQAAABgAAAAUAAAA+CcAAPQAAACKNQAAwQwAAAAAAAAmAAAACAAAAP//////////"/>
                </a:ext>
              </a:extLst>
            </p:cNvSpPr>
            <p:nvPr/>
          </p:nvSpPr>
          <p:spPr>
            <a:xfrm>
              <a:off x="6497320" y="154940"/>
              <a:ext cx="2205990" cy="1918335"/>
            </a:xfrm>
            <a:prstGeom prst="ellipse">
              <a:avLst/>
            </a:prstGeom>
            <a:solidFill>
              <a:schemeClr val="accent5"/>
            </a:solidFill>
            <a:ln w="57150" cap="flat" cmpd="sng" algn="ctr">
              <a:solidFill>
                <a:srgbClr val="163E41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lang="ru-ru" cap="none">
                  <a:solidFill>
                    <a:srgbClr val="FFFFFF"/>
                  </a:solidFill>
                </a:defRPr>
              </a:pPr>
              <a:endParaRPr lang="ru-ru" cap="none">
                <a:solidFill>
                  <a:schemeClr val="tx1"/>
                </a:solidFill>
              </a:endParaRPr>
            </a:p>
          </p:txBody>
        </p:sp>
        <p:sp>
          <p:nvSpPr>
            <p:cNvPr id="6" name="Овал 6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VISaAAAAAAgAAAAAAAAAAAAAAAAAAAAAAAAAAAAAAAAAAAAAZAAAAAEAAABAAAAAAAAAAAAAAAAAAAAAAAAAAAAAAAAAAAAAAAAAAAAAAAAAAAAAAAAAAAAAAAAAAAAAAAAAAAAAAAAAAAAAAAAAAAAAAAAAAAAAAAAAAAAAAAAAAAAAFAAAADwAAAABAAAAAAAAAIMQDgBa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VISaCwAAAAEAAAAAAAAAAAAAAAAAAAAAAAAAAAAAAAAAAAAAAAAAAIMQDgB/f38AHlFVA8zMzADAwP8Af39/AAAAAAAAAAAAAAAAAAAAAAAAAAAAIQAAABgAAAAUAAAAWCIAANsGAACEMQAAzxMAAAAAAAAmAAAACAAAAP//////////"/>
                </a:ext>
              </a:extLst>
            </p:cNvSpPr>
            <p:nvPr/>
          </p:nvSpPr>
          <p:spPr>
            <a:xfrm>
              <a:off x="5582920" y="1114425"/>
              <a:ext cx="2466340" cy="2105660"/>
            </a:xfrm>
            <a:prstGeom prst="ellipse">
              <a:avLst/>
            </a:prstGeom>
            <a:solidFill>
              <a:schemeClr val="accent5"/>
            </a:solidFill>
            <a:ln w="57150" cap="flat" cmpd="sng" algn="ctr">
              <a:solidFill>
                <a:srgbClr val="83100E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lang="ru-ru" cap="none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" name="Овал 8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////CQAAAAgAAAAAAAAAAAAAAAAAAAAAAAAAAAAAAAAAAAAAZAAAAAEAAABAAAAAAAAAAAAAAAAAAAAAAAAAAAAAAAAAAAAAAAAAAAAAAAAAAAAAAAAAAAAAAAAAAAAAAAAAAAAAAAAAAAAAAAAAAAAAAAAAAAAAAAAAAAAAAAAAAAAAFAAAADwAAAABAAAAAAAAAIMQDgBa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gAAAAEAAAAAAAAAAAAAAAAAAAAAAAAAAAAAAAAAAAAAAAAAAIMQDgB/f38AHlFVA8zMzADAwP8Af39/AAAAAAAAAAAAAAAAAAAAAAAAAAAAIQAAABgAAAAUAAAAWBsAANwVAAD2KAAAZiIAABAAAAAmAAAACAAAAP//////////"/>
              </a:ext>
            </a:extLst>
          </p:cNvSpPr>
          <p:nvPr/>
        </p:nvSpPr>
        <p:spPr>
          <a:xfrm>
            <a:off x="4445000" y="3553460"/>
            <a:ext cx="2213610" cy="2038350"/>
          </a:xfrm>
          <a:prstGeom prst="ellipse">
            <a:avLst/>
          </a:prstGeom>
          <a:solidFill>
            <a:schemeClr val="tx1"/>
          </a:solidFill>
          <a:ln w="571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Овал 9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////CQAAAAgAAAAAAAAAAAAAAAAAAAAAAAAAAAAAAAAAAAAAZAAAAAEAAABAAAAAAAAAAAAAAAAAAAAAAAAAAAAAAAAAAAAAAAAAAAAAAAAAAAAAAAAAAAAAAAAAAAAAAAAAAAAAAAAAAAAAAAAAAAAAAAAAAAAAAAAAAAAAAAAAAAAAFAAAADwAAAABAAAAAAAAAIMQDgA8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gAAAAEAAAAAAAAAAAAAAAAAAAAAAAAAAAAAAAAAAAAAAAAAAIMQDgB/f38AHlFVA8zMzADAwP8Af39/AAAAAAAAAAAAAAAAAAAAAAAAAAAAIQAAABgAAAAUAAAALCMAABEWAACEMQAAYCMAABAAAAAmAAAACAAAAP//////////"/>
              </a:ext>
            </a:extLst>
          </p:cNvSpPr>
          <p:nvPr/>
        </p:nvSpPr>
        <p:spPr>
          <a:xfrm>
            <a:off x="5717540" y="3587115"/>
            <a:ext cx="2331720" cy="2163445"/>
          </a:xfrm>
          <a:prstGeom prst="ellipse">
            <a:avLst/>
          </a:prstGeom>
          <a:solidFill>
            <a:schemeClr val="tx1"/>
          </a:solidFill>
          <a:ln w="3810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Группа 20"/>
          <p:cNvGrp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F13yZxMAAAAlAAAAAQAAAA8BAAAAkAAAAEgAAACQAAAASAAAAAAAAAAAAAAAAAAAABcAAAAUAAAAAAAAAAAAAAD/fwAA/38AAAAAAAAJAAAABAAAAAkAAAAfAAAAVAAAAAAAAAAAAAAAAAAAAAAAAAAAAAAAAAAAAAAAAAAAAAAAAAAAAAAAAAAAAAAAAAAAAAAAAAAAAAAAAAAAAAAAAAAAAAAAAAAAAAAAAAAAAAAAAAAAACEAAAAYAAAAFAAAADEfAAC5HAAAECwAAMkpAAAQAAAAJgAAAAgAAAD/////AAAAAA=="/>
              </a:ext>
            </a:extLst>
          </p:cNvGrpSpPr>
          <p:nvPr/>
        </p:nvGrpSpPr>
        <p:grpSpPr>
          <a:xfrm>
            <a:off x="5070475" y="4669155"/>
            <a:ext cx="2092325" cy="2123440"/>
            <a:chOff x="5070475" y="4669155"/>
            <a:chExt cx="2092325" cy="2123440"/>
          </a:xfrm>
        </p:grpSpPr>
        <p:sp>
          <p:nvSpPr>
            <p:cNvPr id="13" name="Овал 10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////CQAAAAgAAAAAAAAAAAAAAAAAAAAAAAAAAAAAAAAAAAAAZAAAAAEAAABAAAAAAAAAAAAAAAAAAAAAAAAAAAAAAAAAAAAAAAAAAAAAAAAAAAAAAAAAAAAAAAAAAAAAAAAAAAAAAAAAAAAAAAAAAAAAAAAAAAAAAAAAAAAAAAAAAAAAFAAAADwAAAABAAAAAAAAAIMQDgBa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gAAAAEAAAAAAAAAAAAAAAAAAAAAAAAAAAAAAAAAAAAAAAAAAIMQDgB/f38AHlFVA8zMzADAwP8Af39/AAAAAAAAAAAAAAAAAAAAAAAAAAAAIQAAABgAAAAUAAAAMR8AALkcAAC5KwAAySkAAAAAAAAmAAAACAAAAP//////////"/>
                </a:ext>
              </a:extLst>
            </p:cNvSpPr>
            <p:nvPr/>
          </p:nvSpPr>
          <p:spPr>
            <a:xfrm>
              <a:off x="5070475" y="4669155"/>
              <a:ext cx="2037080" cy="2123440"/>
            </a:xfrm>
            <a:prstGeom prst="ellipse">
              <a:avLst/>
            </a:prstGeom>
            <a:solidFill>
              <a:schemeClr val="tx1"/>
            </a:solidFill>
            <a:ln w="57150" cap="flat" cmpd="sng" algn="ctr">
              <a:solidFill>
                <a:srgbClr val="83100E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lang="ru-ru" cap="none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Полилиния 18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CwAAAA0AAAAAXyMAACYdAAAQLAAAHSMAAAAAAAAB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BAAAAAAAAAIMQDgBa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IMQDgB/f38AHlFVA8zMzADAwP8Af39/AAAAAAAAAAAAAAAAAAAAAAAAAAAAIQAAABgAAAAUAAAAXiMAACYdAAAQLAAAHSMAAAAAAAAmAAAACAAAAP//////////"/>
                </a:ext>
              </a:extLst>
            </p:cNvSpPr>
            <p:nvPr/>
          </p:nvSpPr>
          <p:spPr>
            <a:xfrm>
              <a:off x="5749290" y="4738370"/>
              <a:ext cx="1413510" cy="969645"/>
            </a:xfrm>
            <a:custGeom>
              <a:avLst/>
              <a:gdLst/>
              <a:ahLst/>
              <a:cxnLst/>
              <a:rect l="0" t="0" r="1413510" b="969645"/>
              <a:pathLst>
                <a:path w="1413510" h="969645">
                  <a:moveTo>
                    <a:pt x="1413510" y="969645"/>
                  </a:moveTo>
                  <a:cubicBezTo>
                    <a:pt x="1207951" y="930397"/>
                    <a:pt x="1002391" y="891149"/>
                    <a:pt x="831477" y="831123"/>
                  </a:cubicBezTo>
                  <a:cubicBezTo>
                    <a:pt x="660562" y="771098"/>
                    <a:pt x="503506" y="681060"/>
                    <a:pt x="388023" y="609491"/>
                  </a:cubicBezTo>
                  <a:cubicBezTo>
                    <a:pt x="272540" y="537922"/>
                    <a:pt x="194011" y="473278"/>
                    <a:pt x="138580" y="401709"/>
                  </a:cubicBezTo>
                  <a:cubicBezTo>
                    <a:pt x="83148" y="330140"/>
                    <a:pt x="78529" y="247025"/>
                    <a:pt x="55433" y="180076"/>
                  </a:cubicBezTo>
                  <a:cubicBezTo>
                    <a:pt x="32336" y="113125"/>
                    <a:pt x="16168" y="56562"/>
                    <a:pt x="0" y="0"/>
                  </a:cubicBezTo>
                </a:path>
              </a:pathLst>
            </a:custGeom>
            <a:noFill/>
            <a:ln w="57150" cap="flat" cmpd="sng" algn="ctr">
              <a:solidFill>
                <a:srgbClr val="83100E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lIns="5749925" tIns="4738370" rIns="7162800" bIns="5708015" numCol="1" spcCol="215900" anchor="ctr"/>
            <a:lstStyle/>
            <a:p>
              <a:pPr algn="ctr">
                <a:defRPr lang="ru-ru" cap="none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" name="Полилиния 19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CwAAAA0AAAAAXR8AANcWAAAYKQAAByIAAAAAAAAB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IMQDgB/f38AHlFVA8zMzADAwP8Af39/AAAAAAAAAAAAAAAAAAAAAAAAAAAAIQAAABgAAAAUAAAAXR8AANcWAAAYKQAAByIAABAAAAAmAAAACAAAAP//////////"/>
              </a:ext>
            </a:extLst>
          </p:cNvSpPr>
          <p:nvPr/>
        </p:nvSpPr>
        <p:spPr>
          <a:xfrm>
            <a:off x="5098415" y="3712845"/>
            <a:ext cx="1581785" cy="1818640"/>
          </a:xfrm>
          <a:custGeom>
            <a:avLst/>
            <a:gdLst/>
            <a:ahLst/>
            <a:cxnLst/>
            <a:rect l="0" t="0" r="1581785" b="1818640"/>
            <a:pathLst>
              <a:path w="1581785" h="1818640">
                <a:moveTo>
                  <a:pt x="0" y="1787488"/>
                </a:moveTo>
                <a:cubicBezTo>
                  <a:pt x="217027" y="1807117"/>
                  <a:pt x="434058" y="1826748"/>
                  <a:pt x="623381" y="1815201"/>
                </a:cubicBezTo>
                <a:cubicBezTo>
                  <a:pt x="812703" y="1803654"/>
                  <a:pt x="1008953" y="1782869"/>
                  <a:pt x="1135939" y="1718205"/>
                </a:cubicBezTo>
                <a:cubicBezTo>
                  <a:pt x="1262924" y="1653541"/>
                  <a:pt x="1313718" y="1551927"/>
                  <a:pt x="1385291" y="1427218"/>
                </a:cubicBezTo>
                <a:cubicBezTo>
                  <a:pt x="1456865" y="1302510"/>
                  <a:pt x="1537674" y="1110828"/>
                  <a:pt x="1565379" y="969954"/>
                </a:cubicBezTo>
                <a:cubicBezTo>
                  <a:pt x="1593085" y="829080"/>
                  <a:pt x="1583850" y="692824"/>
                  <a:pt x="1551527" y="581973"/>
                </a:cubicBezTo>
                <a:cubicBezTo>
                  <a:pt x="1519204" y="471121"/>
                  <a:pt x="1424542" y="376435"/>
                  <a:pt x="1371439" y="304843"/>
                </a:cubicBezTo>
                <a:cubicBezTo>
                  <a:pt x="1318336" y="233251"/>
                  <a:pt x="1272160" y="193991"/>
                  <a:pt x="1232909" y="152421"/>
                </a:cubicBezTo>
                <a:cubicBezTo>
                  <a:pt x="1193659" y="110852"/>
                  <a:pt x="1175189" y="80829"/>
                  <a:pt x="1135939" y="55426"/>
                </a:cubicBezTo>
                <a:cubicBezTo>
                  <a:pt x="1096689" y="30022"/>
                  <a:pt x="1047049" y="15011"/>
                  <a:pt x="997410" y="0"/>
                </a:cubicBezTo>
              </a:path>
            </a:pathLst>
          </a:custGeom>
          <a:noFill/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5098415" tIns="3712845" rIns="6680200" bIns="5531485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Полилиния 2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CwAAAA0AAAAAWCMAANUcAAApKQAAWyEAAAAAAAABAAAAAAAAAAEAAABQAAAAAAAAAAAA4D8AAAAAAADgPwAAAAAAAOA/AAAAAAAA4D8AAAAAAADgPwAAAAAAAOA/AAAAAAAA4D8AAAAAAADgPwAAAAAAAOA/AAAAAAAA4D8CAAAAjAAAAAEAAAAAAAAAuc7ZAA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c7ZAAAAAAEAAAAAAAAAAAAAAAAAAAAAAAAAAAAAAAAAAAAAAAAAAIMQDgB/f38AHlFVA8zMzADAwP8Af39/AAAAAAAAAAAAAAAAAAAAAAAAAAAAIQAAABgAAAAUAAAAWCMAANUcAAApKQAAWyEAABAAAAAmAAAACAAAAP//////////"/>
              </a:ext>
            </a:extLst>
          </p:cNvSpPr>
          <p:nvPr/>
        </p:nvSpPr>
        <p:spPr>
          <a:xfrm>
            <a:off x="5745480" y="4686935"/>
            <a:ext cx="945515" cy="735330"/>
          </a:xfrm>
          <a:custGeom>
            <a:avLst/>
            <a:gdLst/>
            <a:ahLst/>
            <a:cxnLst/>
            <a:rect l="0" t="0" r="945515" b="735330"/>
            <a:pathLst>
              <a:path w="945515" h="735330">
                <a:moveTo>
                  <a:pt x="3916" y="51390"/>
                </a:moveTo>
                <a:cubicBezTo>
                  <a:pt x="17778" y="129920"/>
                  <a:pt x="100948" y="381679"/>
                  <a:pt x="184119" y="494854"/>
                </a:cubicBezTo>
                <a:cubicBezTo>
                  <a:pt x="267289" y="608030"/>
                  <a:pt x="389737" y="765090"/>
                  <a:pt x="502941" y="730445"/>
                </a:cubicBezTo>
                <a:cubicBezTo>
                  <a:pt x="616145" y="695799"/>
                  <a:pt x="794038" y="381679"/>
                  <a:pt x="863347" y="286980"/>
                </a:cubicBezTo>
                <a:cubicBezTo>
                  <a:pt x="932657" y="192282"/>
                  <a:pt x="976552" y="208450"/>
                  <a:pt x="918795" y="162256"/>
                </a:cubicBezTo>
                <a:cubicBezTo>
                  <a:pt x="861037" y="116061"/>
                  <a:pt x="653110" y="32912"/>
                  <a:pt x="516801" y="9815"/>
                </a:cubicBezTo>
                <a:cubicBezTo>
                  <a:pt x="380496" y="-13280"/>
                  <a:pt x="191051" y="9815"/>
                  <a:pt x="100948" y="23672"/>
                </a:cubicBezTo>
                <a:cubicBezTo>
                  <a:pt x="10846" y="37530"/>
                  <a:pt x="-9944" y="-27137"/>
                  <a:pt x="3916" y="51390"/>
                </a:cubicBezTo>
                <a:close/>
              </a:path>
            </a:pathLst>
          </a:custGeom>
          <a:solidFill>
            <a:srgbClr val="B9CED9"/>
          </a:solidFill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5745480" tIns="4686935" rIns="6690995" bIns="5422265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P///wJ/f38AHlFVA8zMzADAwP8Af39/AAAAAAAAAAAAAAAAAAAAAAAAAAAAIQAAABgAAAAUAAAAAAAAAHEMAADBQwAAjyAAABAAAAAmAAAACAAAAAGAAACAHwAA"/>
              </a:ext>
            </a:extLst>
          </p:cNvSpPr>
          <p:nvPr>
            <p:ph type="ctrTitle" idx="4294967295"/>
          </p:nvPr>
        </p:nvSpPr>
        <p:spPr>
          <a:xfrm>
            <a:off x="0" y="2022475"/>
            <a:ext cx="11014075" cy="3270250"/>
          </a:xfrm>
          <a:ln>
            <a:noFill/>
          </a:ln>
        </p:spPr>
        <p:txBody>
          <a:bodyPr>
            <a:normAutofit fontScale="90000"/>
          </a:bodyPr>
          <a:lstStyle/>
          <a:p>
            <a:pPr>
              <a:defRPr lang="ru-ru"/>
            </a:pP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pic>
        <p:nvPicPr>
          <p:cNvPr id="3" name="Рисунок 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Og/AADIAAAAVkoAAEU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88600" y="127000"/>
            <a:ext cx="1695450" cy="17049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1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BAUk8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LQBAABSAwAA1DsAAAkn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276860" y="539750"/>
            <a:ext cx="9448800" cy="580580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Mhd/K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P///wJ/f38AHlFVA8zMzADAwP8Af39/AAAAAAAAAAAAAAAAAAAAAAAAAAAAIQAAABgAAAAUAAAAAAAAAHEMAADBQwAAjyAAABAAAAAmAAAACAAAAAGAAACAHwAA"/>
              </a:ext>
            </a:extLst>
          </p:cNvSpPr>
          <p:nvPr>
            <p:ph type="ctrTitle" idx="4294967295"/>
          </p:nvPr>
        </p:nvSpPr>
        <p:spPr>
          <a:xfrm>
            <a:off x="0" y="2022475"/>
            <a:ext cx="11014075" cy="3270250"/>
          </a:xfrm>
          <a:ln>
            <a:noFill/>
          </a:ln>
        </p:spPr>
        <p:txBody>
          <a:bodyPr>
            <a:normAutofit fontScale="90000"/>
          </a:bodyPr>
          <a:lstStyle/>
          <a:p>
            <a:pPr>
              <a:defRPr lang="ru-ru"/>
            </a:pP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pic>
        <p:nvPicPr>
          <p:cNvPr id="3" name="Рисунок 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Og/AADIAAAAVkoAAEU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88600" y="127000"/>
            <a:ext cx="1695450" cy="17049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1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LQBAABSAwAA1DsAAAkn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276860" y="539750"/>
            <a:ext cx="9448800" cy="5805805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5" name="Прямая со стрелкой 4"/>
          <p:cNvCxn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DQAAAA0AAAAAkAAAAEgAAACQAAAASAAAAAAAAAAAAAAAAAAAAAEAAABQAAAAAAAAAAAA8L8AAAAAAAAAAAAAAAAAAP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BAAAAAAAAALAVEwwPAAAAAQAAABQAAAAUAAAAFAAAAAEAAAAAAAAAZAAAAGQAAAAC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LAVEwV/f38AHlFVA8zMzADAwP8Af39/AAAAAAAAAAAAAAAAAAAAAAAAAAAAIQAAABgAAAAUAAAAow0AAFEdAAAnMAAAZx0AABAAAAAmAAAACAAAAP//////////"/>
              </a:ext>
            </a:extLst>
          </p:cNvCxnSpPr>
          <p:nvPr/>
        </p:nvCxnSpPr>
        <p:spPr>
          <a:xfrm>
            <a:off x="2216785" y="4765675"/>
            <a:ext cx="5610860" cy="13970"/>
          </a:xfrm>
          <a:prstGeom prst="straightConnector1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headEnd type="none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BAUk8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JoEAADMBQAABzIAAAYQ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48030" y="942340"/>
            <a:ext cx="7384415" cy="16624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TextBox 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E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AAAAAB/f38AHlFVA8zMzADAwP8Af39/AAAAAAAAAAAAAAAAAAAAAAAAAAAAIQAAABgAAAAUAAAAURsAAAwMAACgHwAABhAAABAgAAAmAAAACAAAAP//////////"/>
              </a:ext>
            </a:extLst>
          </p:cNvSpPr>
          <p:nvPr/>
        </p:nvSpPr>
        <p:spPr>
          <a:xfrm>
            <a:off x="4440555" y="1958340"/>
            <a:ext cx="700405" cy="646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sz="3600" b="1" cap="none"/>
              <a:t>1</a:t>
            </a:r>
            <a:r>
              <a:rPr lang="ru-ru" sz="3600" b="1" cap="none">
                <a:solidFill>
                  <a:schemeClr val="bg1"/>
                </a:solidFill>
              </a:rPr>
              <a:t>1</a:t>
            </a:r>
            <a:endParaRPr lang="ru-ru" sz="3600" b="1" cap="none"/>
          </a:p>
        </p:txBody>
      </p:sp>
      <p:sp>
        <p:nvSpPr>
          <p:cNvPr id="4" name="TextBox 5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E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EAqIH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AAAAAB/f38AHlFVA8zMzADAwP8Af39/AAAAAAAAAAAAAAAAAAAAAAAAAAAAIQAAABgAAAAUAAAA6g4AAAwMAACjEQAABhAAABAgAAAmAAAACAAAAP//////////"/>
              </a:ext>
            </a:extLst>
          </p:cNvSpPr>
          <p:nvPr/>
        </p:nvSpPr>
        <p:spPr>
          <a:xfrm>
            <a:off x="2424430" y="1958340"/>
            <a:ext cx="442595" cy="646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spcCol="215900" anchor="t"/>
          <a:lstStyle/>
          <a:p>
            <a:pPr>
              <a:defRPr lang="ru-ru"/>
            </a:pPr>
            <a:r>
              <a:rPr lang="ru-ru" sz="3600" b="1" cap="none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" name="Заголовок 6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gUAAHgVAACwRwAAciQAABAAAAAmAAAACAAAAAEAAAAAAAAA"/>
              </a:ext>
            </a:extLst>
          </p:cNvSpPr>
          <p:nvPr>
            <p:ph type="title"/>
          </p:nvPr>
        </p:nvSpPr>
        <p:spPr>
          <a:xfrm>
            <a:off x="814070" y="3489960"/>
            <a:ext cx="10839450" cy="2434590"/>
          </a:xfrm>
        </p:spPr>
        <p:txBody>
          <a:bodyPr/>
          <a:lstStyle/>
          <a:p>
            <a:pPr>
              <a:defRPr lang="ru-ru"/>
            </a:pPr>
            <a:r>
              <a:t>1</a:t>
            </a:r>
            <a:r>
              <a:rPr lang="ru-ru" i="1" cap="none"/>
              <a:t>                     </a:t>
            </a:r>
            <a:r>
              <a:t>              2</a:t>
            </a:r>
          </a:p>
        </p:txBody>
      </p:sp>
      <p:sp>
        <p:nvSpPr>
          <p:cNvPr id="6" name="Овал 7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////CQ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JpSm0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gAAAAEAAAAAAAAAAAAAAAAAAAAAAAAAAAAAAAAAAAAAAAAAAIMQDgB/f38AHlFVA8zMzADAwP8Af39/AAAAAAAAAAAAAAAAAAAAAAAAAAAAIQAAABgAAAAUAAAAhggAAL0VAACEEwAA4B8AABAAAAAmAAAACAAAAP//////////"/>
              </a:ext>
            </a:extLst>
          </p:cNvSpPr>
          <p:nvPr/>
        </p:nvSpPr>
        <p:spPr>
          <a:xfrm>
            <a:off x="1385570" y="3533775"/>
            <a:ext cx="1786890" cy="164782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r>
              <a:rPr lang="ru-ru" sz="2400" b="1" cap="none"/>
              <a:t>м</a:t>
            </a:r>
            <a:r>
              <a:rPr lang="ru-ru" sz="2400" b="1" cap="none">
                <a:solidFill>
                  <a:schemeClr val="bg1"/>
                </a:solidFill>
              </a:rPr>
              <a:t>м</a:t>
            </a:r>
            <a:endParaRPr lang="ru-ru" sz="2400" b="1" cap="none"/>
          </a:p>
        </p:txBody>
      </p:sp>
      <p:sp>
        <p:nvSpPr>
          <p:cNvPr id="7" name="Овал 8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itHXAA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KCxr54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tHXAAAAAAEAAAAAAAAAAAAAAAAAAAAAAAAAAAAAAAAAAAAAAAAAAIMQDgB/f38AHlFVA8zMzADAwP8Af39/AAAAAAAAAAAAAAAAAAAAAAAAAAAAIQAAABgAAAAUAAAARxAAAL0VAAAgHAAA4B8AABAAAAAmAAAACAAAAP//////////"/>
              </a:ext>
            </a:extLst>
          </p:cNvSpPr>
          <p:nvPr/>
        </p:nvSpPr>
        <p:spPr>
          <a:xfrm>
            <a:off x="2646045" y="3533775"/>
            <a:ext cx="1925955" cy="1647825"/>
          </a:xfrm>
          <a:prstGeom prst="ellipse">
            <a:avLst/>
          </a:prstGeom>
          <a:solidFill>
            <a:srgbClr val="8AD1D7"/>
          </a:solidFill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r>
              <a:rPr lang="ru-ru" sz="2400" b="1" cap="none">
                <a:solidFill>
                  <a:schemeClr val="bg1"/>
                </a:solidFill>
              </a:rPr>
              <a:t>и</a:t>
            </a:r>
          </a:p>
        </p:txBody>
      </p:sp>
      <p:sp>
        <p:nvSpPr>
          <p:cNvPr id="8" name="Овал 9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itHXAA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OBQws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tHXAAAAAAEAAAAAAAAAAAAAAAAAAAAAAAAAAAAAAAAAAAAAAAAAAIMQDgB/f38AHlFVA8zMzADAwP8Af39/AAAAAAAAAAAAAAAAAAAAAAAAAAAAIQAAABgAAAAUAAAATA0AAKUaAABaFwAAciQAABAAAAAmAAAACAAAAP//////////"/>
              </a:ext>
            </a:extLst>
          </p:cNvSpPr>
          <p:nvPr/>
        </p:nvSpPr>
        <p:spPr>
          <a:xfrm>
            <a:off x="2161540" y="4331335"/>
            <a:ext cx="1634490" cy="1593215"/>
          </a:xfrm>
          <a:prstGeom prst="ellipse">
            <a:avLst/>
          </a:prstGeom>
          <a:solidFill>
            <a:srgbClr val="8AD1D7"/>
          </a:solidFill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r>
              <a:rPr lang="ru-ru" sz="2400" b="1" cap="none">
                <a:solidFill>
                  <a:schemeClr val="bg1"/>
                </a:solidFill>
              </a:rPr>
              <a:t>ф</a:t>
            </a:r>
          </a:p>
        </p:txBody>
      </p:sp>
      <p:pic>
        <p:nvPicPr>
          <p:cNvPr id="9" name="Рисунок 1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AcyAACwFQAA/j0AAO0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8132445" y="3525520"/>
            <a:ext cx="1945005" cy="166433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Рисунок 12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DQTKcO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K8uAAAWHAAA2TgAAP0l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588885" y="4565650"/>
            <a:ext cx="1652270" cy="16097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" name="Рисунок 10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Dchd0U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NkqAACNFQAA8zUAAMof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6965315" y="3503295"/>
            <a:ext cx="1804670" cy="16643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Полилиния 1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CwAAAA0AAAAA3jIAAFoXAADXNAAAqx0AAAAAAAAB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IMQDgB/f38AHlFVA8zMzADAwP8Af39/AAAAAAAAAAAAAAAAAAAAAAAAAAAAIQAAABgAAAAUAAAA3jIAAFoXAADXNAAAqx0AABAAAAAmAAAACAAAAP//////////"/>
              </a:ext>
            </a:extLst>
          </p:cNvSpPr>
          <p:nvPr/>
        </p:nvSpPr>
        <p:spPr>
          <a:xfrm>
            <a:off x="8268970" y="3796030"/>
            <a:ext cx="320675" cy="1026795"/>
          </a:xfrm>
          <a:custGeom>
            <a:avLst/>
            <a:gdLst/>
            <a:ahLst/>
            <a:cxnLst/>
            <a:rect l="0" t="0" r="320675" b="1026795"/>
            <a:pathLst>
              <a:path w="320675" h="1026795">
                <a:moveTo>
                  <a:pt x="196155" y="0"/>
                </a:moveTo>
                <a:cubicBezTo>
                  <a:pt x="107377" y="101593"/>
                  <a:pt x="18600" y="203187"/>
                  <a:pt x="2458" y="318635"/>
                </a:cubicBezTo>
                <a:cubicBezTo>
                  <a:pt x="-13683" y="434083"/>
                  <a:pt x="53187" y="579548"/>
                  <a:pt x="99306" y="692686"/>
                </a:cubicBezTo>
                <a:cubicBezTo>
                  <a:pt x="145425" y="805824"/>
                  <a:pt x="242274" y="946670"/>
                  <a:pt x="279169" y="997467"/>
                </a:cubicBezTo>
                <a:cubicBezTo>
                  <a:pt x="316063" y="1048264"/>
                  <a:pt x="318369" y="1022866"/>
                  <a:pt x="320675" y="997467"/>
                </a:cubicBezTo>
              </a:path>
            </a:pathLst>
          </a:custGeom>
          <a:noFill/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8268970" tIns="3796030" rIns="8589645" bIns="4822825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Полилиния 14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CwAAAA0AAAAADC8AAAYcAABYNgAAtB8AAAAAAAAB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JjiwR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IMQDgB/f38AHlFVA8zMzADAwP8Af39/AAAAAAAAAAAAAAAAAAAAAAAAAAAAIQAAABgAAAAUAAAADC8AAAYcAABYNgAAtB8AABAAAAAmAAAACAAAAP//////////"/>
              </a:ext>
            </a:extLst>
          </p:cNvSpPr>
          <p:nvPr/>
        </p:nvSpPr>
        <p:spPr>
          <a:xfrm>
            <a:off x="7647940" y="4555490"/>
            <a:ext cx="1186180" cy="598170"/>
          </a:xfrm>
          <a:custGeom>
            <a:avLst/>
            <a:gdLst/>
            <a:ahLst/>
            <a:cxnLst/>
            <a:rect l="0" t="0" r="1186180" b="598170"/>
            <a:pathLst>
              <a:path w="1186180" h="598170">
                <a:moveTo>
                  <a:pt x="0" y="598170"/>
                </a:moveTo>
                <a:cubicBezTo>
                  <a:pt x="23088" y="453970"/>
                  <a:pt x="46177" y="309770"/>
                  <a:pt x="166236" y="210560"/>
                </a:cubicBezTo>
                <a:cubicBezTo>
                  <a:pt x="286295" y="111350"/>
                  <a:pt x="558736" y="23676"/>
                  <a:pt x="720353" y="2911"/>
                </a:cubicBezTo>
                <a:cubicBezTo>
                  <a:pt x="881971" y="-17851"/>
                  <a:pt x="1062060" y="79049"/>
                  <a:pt x="1135943" y="85971"/>
                </a:cubicBezTo>
                <a:cubicBezTo>
                  <a:pt x="1209825" y="92892"/>
                  <a:pt x="1186737" y="68666"/>
                  <a:pt x="1163649" y="44441"/>
                </a:cubicBezTo>
              </a:path>
            </a:pathLst>
          </a:custGeom>
          <a:noFill/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7647940" tIns="4555490" rIns="8834120" bIns="515366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Полилиния 15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CwAAAA0AAAAA5C4AAFoXAADMNQAA7h8AAAAAAAABAAAAAAAAAAEAAABQAAAAAAAAAAAA4D8AAAAAAADgPwAAAAAAAOA/AAAAAAAA4D8AAAAAAADgPwAAAAAAAOA/AAAAAAAA4D8AAAAAAADgPwAAAAAAAOA/AAAAAAAA4D8CAAAAjAAAAAEAAAAAAAAAFj5BAA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Fj5BAAAAAAEAAAAAAAAAAAAAAAAAAAAAAAAAAAAAAAAAAAAAAAAAAIMQDgB/f38AHlFVA8zMzADAwP8Af39/AAAAAAAAAAAAAAAAAAAAAAAAAAAAIQAAABgAAAAUAAAA5C4AAFoXAADMNQAA7h8AABAAAAAmAAAACAAAAP//////////"/>
              </a:ext>
            </a:extLst>
          </p:cNvSpPr>
          <p:nvPr/>
        </p:nvSpPr>
        <p:spPr>
          <a:xfrm>
            <a:off x="7622540" y="3796030"/>
            <a:ext cx="1122680" cy="1394460"/>
          </a:xfrm>
          <a:custGeom>
            <a:avLst/>
            <a:gdLst/>
            <a:ahLst/>
            <a:cxnLst/>
            <a:rect l="0" t="0" r="1122680" b="1394460"/>
            <a:pathLst>
              <a:path w="1122680" h="1394460">
                <a:moveTo>
                  <a:pt x="25402" y="1343970"/>
                </a:moveTo>
                <a:cubicBezTo>
                  <a:pt x="94673" y="1390151"/>
                  <a:pt x="357905" y="1406315"/>
                  <a:pt x="482594" y="1385533"/>
                </a:cubicBezTo>
                <a:cubicBezTo>
                  <a:pt x="607283" y="1364752"/>
                  <a:pt x="690410" y="1283934"/>
                  <a:pt x="773536" y="1219281"/>
                </a:cubicBezTo>
                <a:cubicBezTo>
                  <a:pt x="856661" y="1154627"/>
                  <a:pt x="925933" y="1057648"/>
                  <a:pt x="981350" y="997613"/>
                </a:cubicBezTo>
                <a:cubicBezTo>
                  <a:pt x="1036767" y="937578"/>
                  <a:pt x="1082949" y="937577"/>
                  <a:pt x="1106039" y="859069"/>
                </a:cubicBezTo>
                <a:cubicBezTo>
                  <a:pt x="1129130" y="780562"/>
                  <a:pt x="1122202" y="630473"/>
                  <a:pt x="1119893" y="526566"/>
                </a:cubicBezTo>
                <a:cubicBezTo>
                  <a:pt x="1117584" y="422659"/>
                  <a:pt x="1131438" y="323369"/>
                  <a:pt x="1092184" y="235626"/>
                </a:cubicBezTo>
                <a:cubicBezTo>
                  <a:pt x="1052931" y="147882"/>
                  <a:pt x="949024" y="-4513"/>
                  <a:pt x="884370" y="102"/>
                </a:cubicBezTo>
                <a:cubicBezTo>
                  <a:pt x="819717" y="4720"/>
                  <a:pt x="734281" y="168663"/>
                  <a:pt x="704264" y="263334"/>
                </a:cubicBezTo>
                <a:cubicBezTo>
                  <a:pt x="674246" y="358006"/>
                  <a:pt x="688100" y="485004"/>
                  <a:pt x="704264" y="568129"/>
                </a:cubicBezTo>
                <a:cubicBezTo>
                  <a:pt x="720427" y="651255"/>
                  <a:pt x="822026" y="725145"/>
                  <a:pt x="801244" y="762089"/>
                </a:cubicBezTo>
                <a:cubicBezTo>
                  <a:pt x="780462" y="799033"/>
                  <a:pt x="665010" y="766708"/>
                  <a:pt x="579575" y="789798"/>
                </a:cubicBezTo>
                <a:cubicBezTo>
                  <a:pt x="494139" y="812889"/>
                  <a:pt x="362523" y="868306"/>
                  <a:pt x="288633" y="900632"/>
                </a:cubicBezTo>
                <a:cubicBezTo>
                  <a:pt x="214744" y="932959"/>
                  <a:pt x="173180" y="949123"/>
                  <a:pt x="136236" y="983758"/>
                </a:cubicBezTo>
                <a:cubicBezTo>
                  <a:pt x="99291" y="1018393"/>
                  <a:pt x="85438" y="1055339"/>
                  <a:pt x="66965" y="1108447"/>
                </a:cubicBezTo>
                <a:cubicBezTo>
                  <a:pt x="48492" y="1161555"/>
                  <a:pt x="-43867" y="1297789"/>
                  <a:pt x="25402" y="1343970"/>
                </a:cubicBezTo>
                <a:close/>
              </a:path>
            </a:pathLst>
          </a:custGeom>
          <a:solidFill>
            <a:srgbClr val="163E41"/>
          </a:solidFill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7622540" tIns="3796030" rIns="8745220" bIns="519049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Рисунок 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DF8f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Og/AAByAAAAVUoAAOkK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10388600" y="7239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KcDAADyRQAARAwAABAAAAAmAAAACAAAAAEAAAAAAAAA"/>
              </a:ext>
            </a:extLst>
          </p:cNvSpPr>
          <p:nvPr>
            <p:ph type="title"/>
          </p:nvPr>
        </p:nvSpPr>
        <p:spPr>
          <a:xfrm>
            <a:off x="0" y="593725"/>
            <a:ext cx="11370310" cy="1400175"/>
          </a:xfrm>
        </p:spPr>
        <p:txBody>
          <a:bodyPr>
            <a:normAutofit fontScale="90000"/>
          </a:bodyPr>
          <a:lstStyle/>
          <a:p>
            <a:pPr>
              <a:defRPr lang="ru-ru"/>
            </a:pPr>
            <a:r>
              <a:t>Какое количество страниц</a:t>
            </a:r>
            <a:br/>
            <a:r>
              <a:t> (в тысячах) будет найдено по запросу Математика &amp; Информатика &amp; Физика? </a:t>
            </a:r>
          </a:p>
        </p:txBody>
      </p:sp>
      <p:pic>
        <p:nvPicPr>
          <p:cNvPr id="3" name="Рисунок 2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CAgI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H8/AADwAAAA7EkAAGc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21925" y="15240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vQkAAF8LAAARCgAAmgkAAAAAAABkAAAAZAAAAAAAAAAjAAAABAAAAGQAAAAXAAAAFAAAAAAAAAAAAAAA/38AAP9/AAAAAAAACQAAAAQAAAACAgI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J8uAAAxEAAA7EkAALogAAAQAAAAJgAAAAgAAAD//////////w=="/>
              </a:ext>
            </a:extLst>
          </p:cNvPicPr>
          <p:nvPr/>
        </p:nvPicPr>
        <p:blipFill>
          <a:blip r:embed="rId3"/>
          <a:srcRect l="24930" t="29110" r="25770" b="24580"/>
          <a:stretch>
            <a:fillRect/>
          </a:stretch>
        </p:blipFill>
        <p:spPr>
          <a:xfrm>
            <a:off x="7578725" y="2632075"/>
            <a:ext cx="4438015" cy="26879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Овал 4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////CQ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gAAAAEAAAAAAAAAAAAAAAAAAAAAAAAAAAAAAAAAAAAAAAAAAIMQDgB/f38AHlFVA8zMzADAwP8Af39/AAAAAAAAAAAAAAAAAAAAAAAAAAAAIQAAABgAAAAUAAAAjwIAADcRAAD2EAAAzxwAABAAAAAmAAAACAAAAP//////////"/>
              </a:ext>
            </a:extLst>
          </p:cNvSpPr>
          <p:nvPr/>
        </p:nvSpPr>
        <p:spPr>
          <a:xfrm>
            <a:off x="415925" y="2798445"/>
            <a:ext cx="2341245" cy="1884680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0C2123"/>
                </a:solidFill>
              </a:defRPr>
            </a:pPr>
            <a:r>
              <a:t>м</a:t>
            </a:r>
          </a:p>
        </p:txBody>
      </p:sp>
      <p:sp>
        <p:nvSpPr>
          <p:cNvPr id="6" name="Овал 5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////CQ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gAAAAEAAAAAAAAAAAAAAAAAAAAAAAAAAAAAAAAAAAAAAAAAAIMQDgB/f38AHlFVA8zMzADAwP8Af39/AAAAAAAAAAAAAAAAAAAAAAAAAAAAIQAAABgAAAAUAAAAFAsAADcRAADjGAAA+hwAABAAAAAmAAAACAAAAP//////////"/>
              </a:ext>
            </a:extLst>
          </p:cNvSpPr>
          <p:nvPr/>
        </p:nvSpPr>
        <p:spPr>
          <a:xfrm>
            <a:off x="1800860" y="2798445"/>
            <a:ext cx="2244725" cy="191198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rgbClr val="FFFFFF"/>
                </a:solidFill>
              </a:defRPr>
            </a:pPr>
            <a:r>
              <a:rPr lang="ru-ru" cap="none">
                <a:solidFill>
                  <a:schemeClr val="bg1"/>
                </a:solidFill>
              </a:rPr>
              <a:t>и</a:t>
            </a:r>
          </a:p>
        </p:txBody>
      </p:sp>
      <p:sp>
        <p:nvSpPr>
          <p:cNvPr id="7" name="Овал 6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////CQ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gAAAAEAAAAAAAAAAAAAAAAAAAAAAAAAAAAAAAAAAAAAAAAAAIMQDgB/f38AHlFVA8zMzADAwP8Af39/AAAAAAAAAAAAAAAAAAAAAAAAAAAAIQAAABgAAAAUAAAAvAYAAAMXAACEEwAAxiIAABAAAAAmAAAACAAAAP//////////"/>
              </a:ext>
            </a:extLst>
          </p:cNvSpPr>
          <p:nvPr/>
        </p:nvSpPr>
        <p:spPr>
          <a:xfrm>
            <a:off x="1094740" y="3740785"/>
            <a:ext cx="2077720" cy="1911985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rgbClr val="83100E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ctr"/>
          <a:lstStyle/>
          <a:p>
            <a:pPr algn="ctr">
              <a:defRPr lang="ru-ru" cap="none">
                <a:solidFill>
                  <a:schemeClr val="bg1"/>
                </a:solidFill>
              </a:defRPr>
            </a:pPr>
            <a:r>
              <a:t>ф</a:t>
            </a:r>
          </a:p>
        </p:txBody>
      </p:sp>
      <p:sp>
        <p:nvSpPr>
          <p:cNvPr id="8" name="Автофигура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agAAAA8BAAAAkAAAAEgAAACQAAAASAAAAAAAAAAAAAAAAAAAAAEAAABQAAAAAAAAAAAA4D8AAAAAAADgPwAAAAAAAOA/AAAAAAAA4D8AAAAAAADgPwAAAAAAAOA/AAAAAAAA4D8AAAAAAADgPwAAAAAAAOA/AAAAAAAA4D8CAAAAjAAAAAEAAAAAAAAAAAB/AAAAAAgAAAAAAAAAAAAAAAAAAAAAAAAAAAAAAAAAAAAAZAAAAAEAAABAAAAAAAAAAAAAAAAAAAAAAAAAAAAAAAAAAAAAAAAAAAAAAAAAAAAAAAAAAAAAAAAAAAAAAAAAAAAAAAAAAAAAAAAAAAAAAAAAAAAAAAAAAAAAAAAAAAAAFAAAADwAAAAB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B/AAAAAAEAAAAAAAAAAAAAAAAAAAAAAAAAAAAAAAAAAAAAAAAAAP///wJ/f38AHlFVA8zMzADAwP8Af39/AAAAAAAAAAAAAAAAAAAAAAAAAAAAIQAAABgAAAAUAAAAHAoAADgXAAAiDwAAxhoAABAAAAAmAAAACAAAAP//////////"/>
              </a:ext>
            </a:extLst>
          </p:cNvSpPr>
          <p:nvPr/>
        </p:nvSpPr>
        <p:spPr>
          <a:xfrm rot="10800000">
            <a:off x="1643380" y="3774440"/>
            <a:ext cx="816610" cy="577850"/>
          </a:xfrm>
          <a:prstGeom prst="triangle">
            <a:avLst>
              <a:gd name="adj" fmla="val 50000"/>
            </a:avLst>
          </a:prstGeom>
          <a:solidFill>
            <a:srgbClr val="00007F"/>
          </a:soli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AAAAAKcDAADyRQAARAwAABAAAAAmAAAACAAAAAEAAAAAAAAA"/>
              </a:ext>
            </a:extLst>
          </p:cNvSpPr>
          <p:nvPr>
            <p:ph type="title"/>
          </p:nvPr>
        </p:nvSpPr>
        <p:spPr>
          <a:xfrm>
            <a:off x="0" y="593725"/>
            <a:ext cx="11370310" cy="1400175"/>
          </a:xfrm>
        </p:spPr>
        <p:txBody>
          <a:bodyPr>
            <a:normAutofit fontScale="90000"/>
          </a:bodyPr>
          <a:lstStyle/>
          <a:p>
            <a:pPr>
              <a:defRPr lang="ru-ru"/>
            </a:pPr>
            <a:r>
              <a:t>Какое количество страниц</a:t>
            </a:r>
            <a:br/>
            <a:r>
              <a:t> (в тысячах) будет найдено по запросу Математика &amp; Информатика &amp; Физика? </a:t>
            </a:r>
          </a:p>
        </p:txBody>
      </p:sp>
      <p:pic>
        <p:nvPicPr>
          <p:cNvPr id="3" name="Рисунок 2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DF8f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H8/AADwAAAA7EkAAGcL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321925" y="15240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3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vQkAAF8LAAARCgAAmgkAAAAAAABkAAAAZAAAAAAAAAAjAAAABAAAAGQAAAAXAAAAFAAAAAAAAAAAAAAA/38AAP9/AAAAAAAACQAAAAQAAACwOqcO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J8uAAAxEAAA7EkAALogAAAQAAAAJgAAAAgAAAD//////////w=="/>
              </a:ext>
            </a:extLst>
          </p:cNvPicPr>
          <p:nvPr/>
        </p:nvPicPr>
        <p:blipFill>
          <a:blip r:embed="rId4"/>
          <a:srcRect l="24930" t="29110" r="25770" b="24580"/>
          <a:stretch>
            <a:fillRect/>
          </a:stretch>
        </p:blipFill>
        <p:spPr>
          <a:xfrm>
            <a:off x="7578725" y="2632075"/>
            <a:ext cx="4438015" cy="2687955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5" name="Группа3"/>
          <p:cNvGrp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F13yZxMAAAAlAAAAAQAAAA8BAAAAkAAAAEgAAACQAAAASAAAAAAAAAAAAAAAAAAAABcAAAAUAAAAAAAAAAAAAAD/fwAA/38AAAAAAAAJAAAABAAAAAkAAAAfAAAAVAAAAAAAAAAAAAAAAAAAAAAAAAAAAAAAAAAAAAAAAAAAAAAAAAAAAAAAAAAAAAAAAAAAAAAAAAAAAAAAAAAAAAAAAAAAAAAAAAAAAAAAAAAAAAAAAAAAACEAAAAYAAAAFAAAAI8CAAA3EQAA4xgAAMYiAAAQAAAAJgAAAAgAAAD/////AAAAAA=="/>
              </a:ext>
            </a:extLst>
          </p:cNvGrpSpPr>
          <p:nvPr/>
        </p:nvGrpSpPr>
        <p:grpSpPr>
          <a:xfrm>
            <a:off x="415925" y="2798445"/>
            <a:ext cx="3629660" cy="2854325"/>
            <a:chOff x="415925" y="2798445"/>
            <a:chExt cx="3629660" cy="2854325"/>
          </a:xfrm>
        </p:grpSpPr>
        <p:sp>
          <p:nvSpPr>
            <p:cNvPr id="11" name="Овал 4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////CQ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KM05X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gAAAAEAAAAAAAAAAAAAAAAAAAAAAAAAAAAAAAAAAAAAAAAAAIMQDgB/f38AHlFVA8zMzADAwP8Af39/AAAAAAAAAAAAAAAAAAAAAAAAAAAAIQAAABgAAAAUAAAAjwIAADcRAAD2EAAAzxwAAAAAAAAmAAAACAAAAP//////////"/>
                </a:ext>
              </a:extLst>
            </p:cNvSpPr>
            <p:nvPr/>
          </p:nvSpPr>
          <p:spPr>
            <a:xfrm>
              <a:off x="415925" y="2798445"/>
              <a:ext cx="2341245" cy="1884680"/>
            </a:xfrm>
            <a:prstGeom prst="ellipse">
              <a:avLst/>
            </a:prstGeom>
            <a:solidFill>
              <a:schemeClr val="tx1"/>
            </a:solidFill>
            <a:ln w="19050" cap="flat" cmpd="sng" algn="ctr">
              <a:solidFill>
                <a:srgbClr val="83100E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lang="ru-ru" cap="none">
                  <a:solidFill>
                    <a:srgbClr val="0C2123"/>
                  </a:solidFill>
                </a:defRPr>
              </a:pPr>
              <a:r>
                <a:t>м</a:t>
              </a:r>
            </a:p>
          </p:txBody>
        </p:sp>
        <p:grpSp>
          <p:nvGrpSpPr>
            <p:cNvPr id="6" name="Группа2"/>
            <p:cNvGrp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F13yZxMAAAAlAAAAAQAAAA8BAAAAkAAAAEgAAACQAAAASAAAAAAAAAAAAAAAAAAAABcAAAAUAAAAAAAAAAAAAAD/fwAA/38AAAAAAAAJAAAABAAAAAkAAAAfAAAAVAAAAAAAAAAAAAAAAAAAAAAAAAAAAAAAAAAAAAAAAAAAAAAAAAAAAAAAAAAAAAAAAAAAAAAAAAAAAAAAAAAAAAAAAAAAAAAAAAAAAAAAAAAAAAAAAAAAACEAAAAYAAAAFAAAALwGAAA3EQAA4xgAAMYiAAAAAAAAJgAAAAgAAAD/////AAAAAA=="/>
                </a:ext>
              </a:extLst>
            </p:cNvGrpSpPr>
            <p:nvPr/>
          </p:nvGrpSpPr>
          <p:grpSpPr>
            <a:xfrm>
              <a:off x="1094740" y="2798445"/>
              <a:ext cx="2950845" cy="2854325"/>
              <a:chOff x="1094740" y="2798445"/>
              <a:chExt cx="2950845" cy="2854325"/>
            </a:xfrm>
          </p:grpSpPr>
          <p:sp>
            <p:nvSpPr>
              <p:cNvPr id="10" name="Овал 5"/>
              <p:cNvSpPr>
                <a:extLst>
                  <a:ext uri="smNativeData">
  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////CQ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gAAAAEAAAAAAAAAAAAAAAAAAAAAAAAAAAAAAAAAAAAAAAAAAIMQDgB/f38AHlFVA8zMzADAwP8Af39/AAAAAAAAAAAAAAAAAAAAAAAAAAAAIQAAABgAAAAUAAAAFAsAADcRAADjGAAA+hwAAAAAAAAmAAAACAAAAP//////////"/>
                  </a:ext>
                </a:extLst>
              </p:cNvSpPr>
              <p:nvPr/>
            </p:nvSpPr>
            <p:spPr>
              <a:xfrm>
                <a:off x="1800860" y="2798445"/>
                <a:ext cx="2244725" cy="1911985"/>
              </a:xfrm>
              <a:prstGeom prst="ellipse">
                <a:avLst/>
              </a:prstGeom>
              <a:solidFill>
                <a:schemeClr val="tx1"/>
              </a:solidFill>
              <a:ln w="19050" cap="flat" cmpd="sng" algn="ctr">
                <a:solidFill>
                  <a:srgbClr val="83100E"/>
                </a:solidFill>
                <a:prstDash val="solid"/>
                <a:headEnd type="none"/>
                <a:tailEnd type="none"/>
              </a:ln>
              <a:effectLst/>
            </p:spPr>
            <p:txBody>
              <a:bodyPr vert="horz" wrap="square" lIns="91440" tIns="45720" rIns="91440" bIns="45720" numCol="1" spcCol="215900" anchor="ctr"/>
              <a:lstStyle/>
              <a:p>
                <a:pPr algn="ctr">
                  <a:defRPr lang="ru-ru" cap="none">
                    <a:solidFill>
                      <a:srgbClr val="FFFFFF"/>
                    </a:solidFill>
                  </a:defRPr>
                </a:pPr>
                <a:r>
                  <a:rPr lang="ru-ru" cap="none">
                    <a:solidFill>
                      <a:schemeClr val="bg1"/>
                    </a:solidFill>
                  </a:rPr>
                  <a:t>и</a:t>
                </a:r>
              </a:p>
            </p:txBody>
          </p:sp>
          <p:grpSp>
            <p:nvGrpSpPr>
              <p:cNvPr id="7" name="Группа1"/>
              <p:cNvGrpSpPr>
                <a:extLst>
                  <a:ext uri="smNativeData">
  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F13yZxMAAAAlAAAAAQAAAA8BAAAAkAAAAEgAAACQAAAASAAAAAAAAAAAAAAAAAAAABcAAAAUAAAAAAAAAAAAAAD/fwAA/38AAAAAAAAJAAAABAAAAAkAAAAfAAAAVAAAAAAAAAAAAAAAAAAAAAAAAAAAAAAAAAAAAAAAAAAAAAAAAAAAAAAAAAAAAAAAAAAAAAAAAAAAAAAAAAAAAAAAAAAAAAAAAAAAAAAAAAAAAAAAAAAAACEAAAAYAAAAFAAAALwGAAADFwAAhBMAAMYiAAAAAAAAJgAAAAgAAAD/////AAAAAA=="/>
                  </a:ext>
                </a:extLst>
              </p:cNvGrpSpPr>
              <p:nvPr/>
            </p:nvGrpSpPr>
            <p:grpSpPr>
              <a:xfrm>
                <a:off x="1094740" y="3740785"/>
                <a:ext cx="2077720" cy="1911985"/>
                <a:chOff x="1094740" y="3740785"/>
                <a:chExt cx="2077720" cy="1911985"/>
              </a:xfrm>
            </p:grpSpPr>
            <p:sp>
              <p:nvSpPr>
                <p:cNvPr id="9" name="Овал 6"/>
                <p:cNvSpPr>
                  <a:extLst>
                    <a:ext uri="smNativeData">
    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gAAAA0AAAAAkAAAAEgAAACQAAAASAAAAAAAAAABAAAAAAAAAAEAAABQAAAAAAAAAAAA8D8AAAAAAADwPwAAAAAAAOA/AAAAAAAA4D8AAAAAAADgPwAAAAAAAOA/AAAAAAAA4D8AAAAAAADgPwAAAAAAAOA/AAAAAAAA4D8CAAAAjAAAAAEAAAAAAAAA////CQAAAAgAAAAAAAAAAAAAAAAAAAAAAAAAAAAAAAAAAAAAZAAAAAEAAABAAAAAAAAAAAAAAAAAAAAAAAAAAAAAAAAAAAAAAAAAAAAAAAAAAAAAAAAAAAAAAAAAAAAAAAAAAAAAAAAAAAAAAAAAAAAAAAAAAAAAAAAAAAAAAAAAAAAAFAAAADwAAAABAAAAAAAAAIMQDgAe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OAM0H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gAAAAEAAAAAAAAAAAAAAAAAAAAAAAAAAAAAAAAAAAAAAAAAAIMQDgB/f38AHlFVA8zMzADAwP8Af39/AAAAAAAAAAAAAAAAAAAAAAAAAAAAIQAAABgAAAAUAAAAvAYAAAMXAACEEwAAxiIAAAAAAAAmAAAACAAAAP//////////"/>
                    </a:ext>
                  </a:extLst>
                </p:cNvSpPr>
                <p:nvPr/>
              </p:nvSpPr>
              <p:spPr>
                <a:xfrm>
                  <a:off x="1094740" y="3740785"/>
                  <a:ext cx="2077720" cy="1911985"/>
                </a:xfrm>
                <a:prstGeom prst="ellipse">
                  <a:avLst/>
                </a:prstGeom>
                <a:solidFill>
                  <a:schemeClr val="tx1"/>
                </a:solidFill>
                <a:ln w="19050" cap="flat" cmpd="sng" algn="ctr">
                  <a:solidFill>
                    <a:srgbClr val="83100E"/>
                  </a:solidFill>
                  <a:prstDash val="solid"/>
                  <a:headEnd type="none"/>
                  <a:tailEnd type="none"/>
                </a:ln>
                <a:effectLst/>
              </p:spPr>
              <p:txBody>
                <a:bodyPr vert="horz" wrap="square" lIns="91440" tIns="45720" rIns="91440" bIns="45720" numCol="1" spcCol="215900" anchor="ctr"/>
                <a:lstStyle/>
                <a:p>
                  <a:pPr algn="ctr">
                    <a:defRPr lang="ru-ru" cap="none">
                      <a:solidFill>
                        <a:schemeClr val="bg1"/>
                      </a:solidFill>
                    </a:defRPr>
                  </a:pPr>
                  <a:r>
                    <a:t>ф</a:t>
                  </a:r>
                </a:p>
              </p:txBody>
            </p:sp>
            <p:sp>
              <p:nvSpPr>
                <p:cNvPr id="8" name="Автофигура1"/>
                <p:cNvSpPr>
                  <a:extLst>
                    <a:ext uri="smNativeData">
    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agAAAA8BAAAAkAAAAEgAAACQAAAASAAAAAAAAAAAAAAAAAAAAAEAAABQAAAAAAAAAAAA4D8AAAAAAADgPwAAAAAAAOA/AAAAAAAA4D8AAAAAAADgPwAAAAAAAOA/AAAAAAAA4D8AAAAAAADgPwAAAAAAAOA/AAAAAAAA4D8CAAAAjAAAAAEAAAAAAAAAAAB/AAAAAAgAAAAAAAAAAAAAAAAAAAAAAAAAAAAAAAAAAAAAZAAAAAEAAABAAAAAAAAAAAAAAAAAAAAAAAAAAAAAAAAAAAAAAAAAAAAAAAAAAAAAAAAAAAAAAAAAAAAAAAAAAAAAAAAAAAAAAAAAAAAAAAAAAAAAAAAAAAAAAAAAAAAAFAAAADwAAAAB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B/AAAAAAEAAAAAAAAAAAAAAAAAAAAAAAAAAAAAAAAAAAAAAAAAAP///wJ/f38AHlFVA8zMzADAwP8Af39/AAAAAAAAAAAAAAAAAAAAAAAAAAAAIQAAABgAAAAUAAAAHAoAADgXAAAiDwAAxhoAAAAAAAAmAAAACAAAAP//////////"/>
                    </a:ext>
                  </a:extLst>
                </p:cNvSpPr>
                <p:nvPr/>
              </p:nvSpPr>
              <p:spPr>
                <a:xfrm rot="10800000">
                  <a:off x="1643380" y="3774440"/>
                  <a:ext cx="816610" cy="57785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7F"/>
                </a:solidFill>
                <a:ln w="12700" cap="flat" cmpd="sng" algn="ctr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  <a:effectLst/>
              </p:spPr>
            </p:sp>
          </p:grpSp>
        </p:grpSp>
      </p:grpSp>
      <p:sp>
        <p:nvSpPr>
          <p:cNvPr id="12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EgAAAA8B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P///wJ/f38AHlFVA8zMzADAwP8Af39/AAAAAAAAAAAAAAAAAAAAAAAAAAAAIQAAABgAAAAUAAAAtB0AACcRAADDLAAArxYAABAAAAAmAAAACAAAAP//////////"/>
              </a:ext>
            </a:extLst>
          </p:cNvSpPr>
          <p:nvPr/>
        </p:nvSpPr>
        <p:spPr>
          <a:xfrm>
            <a:off x="4828540" y="2788285"/>
            <a:ext cx="2447925" cy="8991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1" cap="none">
                <a:solidFill>
                  <a:srgbClr val="000000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r>
              <a:t>1+2 = м&amp;и=330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1" cap="none">
                <a:solidFill>
                  <a:srgbClr val="000000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r>
              <a:t>3+2=м&amp;ф=270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1" cap="none">
                <a:solidFill>
                  <a:srgbClr val="000000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r>
              <a:t>1+2+3=м&amp;(иIф)=520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1" cap="none">
                <a:solidFill>
                  <a:srgbClr val="000000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pPr>
            <a:r>
              <a:t>(1+2)+(3+2)-(1+3+2)=2</a:t>
            </a:r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1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endParaRPr/>
          </a:p>
        </p:txBody>
      </p:sp>
      <p:graphicFrame>
        <p:nvGraphicFramePr>
          <p:cNvPr id="13" name="Объект OLE1"/>
          <p:cNvGraphicFrame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MgAAAA8B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EAAAAjAAAABAAAAGQAAAAXAAAAFAAAAAAAAAAAAAAA/38AAP9/AAAAAAAACQAAAAQAAAAAAAAAHgAAAGgAAAAAAAAAAAAAAAAAAAAAAAAAAAAAABAnAAAQJwAAAAAAAAAAAAAAAAAAAAAAAAAAAAAAAAAAAAAAAAAAAAAUAAAAAAAAAMDA/wAAAAAAZAAAADIAAAAAAAAAZAAAAAAAAAB/f38AAA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JcZAADCFwAAqy0AAHAoAAAQAAAAJgAAAAgAAAD//////////w=="/>
              </a:ext>
            </a:extLst>
          </p:cNvGraphicFramePr>
          <p:nvPr/>
        </p:nvGraphicFramePr>
        <p:xfrm>
          <a:off x="4159885" y="3862070"/>
          <a:ext cx="3263900" cy="271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aint.Picture" r:id="rId5" imgW="6502400" imgH="6502400" progId="Paint.Picture">
                  <p:embed/>
                </p:oleObj>
              </mc:Choice>
              <mc:Fallback>
                <p:oleObj name="Paint.Picture" r:id="rId5" imgW="6502400" imgH="6502400" progId="Paint.Picture">
                  <p:embed/>
                  <p:pic>
                    <p:nvPicPr>
                      <p:cNvPr id="0" name="Объект OLE1" descr="image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885" y="3862070"/>
                        <a:ext cx="3263900" cy="271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CAgI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H8/AADwAAAA7EkAAGc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21925" y="15240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EgAAAA8B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NwI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P///wJ/f38AHlFVA8zMzADAwP8Af39/AAAAAAAAAAAAAAAAAAAAAAAAAAAAIQAAABgAAAAUAAAA3R8AAIUZAADHNAAAtygAABAAAAAmAAAACAAAAP//////////"/>
              </a:ext>
            </a:extLst>
          </p:cNvSpPr>
          <p:nvPr/>
        </p:nvSpPr>
        <p:spPr>
          <a:xfrm>
            <a:off x="5179695" y="4148455"/>
            <a:ext cx="3399790" cy="2470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/>
            </a:pPr>
            <a:endParaRPr/>
          </a:p>
          <a:p>
            <a:pPr>
              <a:defRPr lang="ru-ru"/>
            </a:pPr>
            <a:endParaRPr/>
          </a:p>
        </p:txBody>
      </p:sp>
      <p:sp>
        <p:nvSpPr>
          <p:cNvPr id="4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QMAAMkCAADUPQAAZwsAABAAAAAmAAAACAAAAAAAAAAAAAAA"/>
              </a:ext>
            </a:extLst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 lang="ru-ru" sz="1800" cap="none"/>
            </a:pPr>
            <a:r>
              <a:t>В языке запросов поискового сервера для обозначения логической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операции «ИЛИ» используется символ «|», а для обозначения логической операции «И» –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символ «&amp;».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В таблице приведены запросы и количество найденных по ним страниц некоторого сегмента сети Интернет.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Запрос Найдено страниц (в сотнях тысяч)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Прокофьев 87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Апельсин 39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Лимон 52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Прокофьев | Апельсин | Лимон 150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Прокофьев &amp; Апельсин 19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Прокофьев &amp; Лимон 0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Какое количество страниц (в сотнях тысяч) будет найдено по запросу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Апельсин &amp; Лимон?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Считается, что все запросы выполнялись практически одновременно, так что набор страниц, содержащих все искомые слова, не изменялся за время выполнения запросов.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H8/AADwAAAA7EkAAGcL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321925" y="15240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EgAAAA8B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NwI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P///wJ/f38AHlFVA8zMzADAwP8Af39/AAAAAAAAAAAAAAAAAAAAAAAAAAAAIQAAABgAAAAUAAAA3R8AAIUZAADHNAAAtygAABAAAAAmAAAACAAAAP//////////"/>
              </a:ext>
            </a:extLst>
          </p:cNvSpPr>
          <p:nvPr/>
        </p:nvSpPr>
        <p:spPr>
          <a:xfrm>
            <a:off x="5179695" y="4148455"/>
            <a:ext cx="3399790" cy="2470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/>
            </a:pPr>
            <a:endParaRPr/>
          </a:p>
          <a:p>
            <a:pPr>
              <a:defRPr lang="ru-ru"/>
            </a:pPr>
            <a:endParaRPr/>
          </a:p>
        </p:txBody>
      </p:sp>
      <p:sp>
        <p:nvSpPr>
          <p:cNvPr id="4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gMAAMkCAAC/JwAAyQsAABAAAAAmAAAACAAAAAEAAAAAAAAA"/>
              </a:ext>
            </a:extLst>
          </p:cNvSpPr>
          <p:nvPr>
            <p:ph type="title"/>
          </p:nvPr>
        </p:nvSpPr>
        <p:spPr>
          <a:xfrm>
            <a:off x="646430" y="452755"/>
            <a:ext cx="5814695" cy="146304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Прокофьев 87            (1+2)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Апельсин 39               (2+3+4)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Лимон 52                    (4+5)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Прокофьев | Апельсин | Лимон 150 (1+2+3+4+5)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Прокофьев &amp; Апельсин 19  (2)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Прокофьев &amp; Лимон 0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Апельсин &amp; Лимон? (4)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endParaRPr/>
          </a:p>
        </p:txBody>
      </p:sp>
      <p:graphicFrame>
        <p:nvGraphicFramePr>
          <p:cNvPr id="5" name="Объект OLE1"/>
          <p:cNvGraphicFrame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MgAAAA8B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EAAAAjAAAABAAAAGQAAAAXAAAAFAAAAAAAAAAAAAAA/38AAP9/AAAAAAAACQAAAAQAAAACAgICHgAAAGgAAAAAAAAAAAAAAAAAAAAAAAAAAAAAABAnAAAQJwAAAAAAAAAAAAAAAAAAAAAAAAAAAAAAAAAAAAAAAAAAAAAUAAAAAAAAAMDA/wAAAAAAZAAAADIAAAAAAAAAZAAAAAAAAAB/f38AAA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BkpAAB6AgAAvz4AAAYNAAAQAAAAJgAAAAgAAAD//////////w=="/>
              </a:ext>
            </a:extLst>
          </p:cNvGraphicFramePr>
          <p:nvPr/>
        </p:nvGraphicFramePr>
        <p:xfrm>
          <a:off x="6680835" y="402590"/>
          <a:ext cx="351917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aint.Picture" r:id="rId4" imgW="6502400" imgH="6502400" progId="Paint.Picture">
                  <p:embed/>
                </p:oleObj>
              </mc:Choice>
              <mc:Fallback>
                <p:oleObj name="Paint.Picture" r:id="rId4" imgW="6502400" imgH="6502400" progId="Paint.Picture">
                  <p:embed/>
                  <p:pic>
                    <p:nvPicPr>
                      <p:cNvPr id="0" name="Объект OLE1" descr="image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0835" y="402590"/>
                        <a:ext cx="351917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BwFqcO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H8/AADwAAAA7EkAAGcL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321925" y="15240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EgAAAA8B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NwI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sBUTBQAAAAEAAAAAAAAAAAAAAAAAAAAAAAAAAAAAAAAAAAAAAAAAAP///wJ/f38AHlFVA8zMzADAwP8Af39/AAAAAAAAAAAAAAAAAAAAAAAAAAAAIQAAABgAAAAUAAAA3R8AAIUZAADHNAAAtygAABAAAAAmAAAACAAAAP//////////"/>
              </a:ext>
            </a:extLst>
          </p:cNvSpPr>
          <p:nvPr/>
        </p:nvSpPr>
        <p:spPr>
          <a:xfrm>
            <a:off x="5179695" y="4148455"/>
            <a:ext cx="3399790" cy="24701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lang="ru-ru"/>
            </a:pPr>
            <a:endParaRPr/>
          </a:p>
          <a:p>
            <a:pPr>
              <a:defRPr lang="ru-ru"/>
            </a:pPr>
            <a:endParaRPr/>
          </a:p>
        </p:txBody>
      </p:sp>
      <p:sp>
        <p:nvSpPr>
          <p:cNvPr id="4" name="ЗаголовокСлайда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Lg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gMAAMkCAAC/JwAAyQsAABAAAAAmAAAACAAAAAEAAAAAAAAA"/>
              </a:ext>
            </a:extLst>
          </p:cNvSpPr>
          <p:nvPr>
            <p:ph type="title"/>
          </p:nvPr>
        </p:nvSpPr>
        <p:spPr>
          <a:xfrm>
            <a:off x="646430" y="452755"/>
            <a:ext cx="5814695" cy="146304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Прокофьев 87            (1+2)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Апельсин 39               (2+3+4)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Лимон 52                    (4+5)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Прокофьев | Апельсин | Лимон 150 (1+2+3+4+5)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Прокофьев &amp; Апельсин 19  (2)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Прокофьев &amp; Лимон 0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Апельсин &amp; Лимон? (4)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2200" cap="none"/>
            </a:pPr>
            <a:r>
              <a:t>х = 87 + 39 + 52 - 19 - 150</a:t>
            </a:r>
          </a:p>
          <a:p>
            <a:pPr>
              <a:spcBef>
                <a:spcPts val="0"/>
              </a:spcBef>
              <a:defRPr lang="ru-ru" sz="2200" cap="none"/>
            </a:pPr>
            <a:r>
              <a:t>х = 9</a:t>
            </a:r>
          </a:p>
        </p:txBody>
      </p:sp>
      <p:graphicFrame>
        <p:nvGraphicFramePr>
          <p:cNvPr id="5" name="Объект OLE1"/>
          <p:cNvGraphicFrame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MgAAAA8B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EAAAAjAAAABAAAAGQAAAAXAAAAFAAAAAAAAAAAAAAA/38AAP9/AAAAAAAACQAAAAQAAAAAAAAAHgAAAGgAAAAAAAAAAAAAAAAAAAAAAAAAAAAAABAnAAAQJwAAAAAAAAAAAAAAAAAAAAAAAAAAAAAAAAAAAAAAAAAAAAAUAAAAAAAAAMDA/wAAAAAAZAAAADIAAAAAAAAAZAAAAAAAAAB/f38AAA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BkpAAB6AgAAvz4AAAYNAAAQAAAAJgAAAAgAAAD//////////w=="/>
              </a:ext>
            </a:extLst>
          </p:cNvGraphicFramePr>
          <p:nvPr/>
        </p:nvGraphicFramePr>
        <p:xfrm>
          <a:off x="6680835" y="402590"/>
          <a:ext cx="351917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Paint.Picture" r:id="rId4" imgW="6502400" imgH="6502400" progId="Paint.Picture">
                  <p:embed/>
                </p:oleObj>
              </mc:Choice>
              <mc:Fallback>
                <p:oleObj name="Paint.Picture" r:id="rId4" imgW="6502400" imgH="6502400" progId="Paint.Picture">
                  <p:embed/>
                  <p:pic>
                    <p:nvPicPr>
                      <p:cNvPr id="0" name="Объект OLE1" descr="image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0835" y="402590"/>
                        <a:ext cx="351917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DI/6YO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AUFAABoAQAArDwAAGwp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815975" y="228600"/>
            <a:ext cx="9046845" cy="65049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IU+AACXAAAA8kgAAA4L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163175" y="95885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QMAAMkCAADUPQAAZwsAABAAAAAmAAAACAAAAAAAAAAAAAAA"/>
              </a:ext>
            </a:extLst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 lang="ru-ru"/>
            </a:pPr>
            <a:r>
              <a:rPr lang="ru-ru" sz="1800" cap="none"/>
              <a:t>В таблице приведены запросы и количество найденных по ним страниц некоторого сегмента сети Интернет.</a:t>
            </a:r>
            <a:r>
              <a:t/>
            </a:r>
            <a:br/>
            <a:r>
              <a:t/>
            </a:r>
            <a:br/>
            <a:r>
              <a:rPr lang="ru-ru" sz="1800" cap="none"/>
              <a:t>Запрос	Найдено страниц</a:t>
            </a:r>
            <a:r>
              <a:t/>
            </a:r>
            <a:br/>
            <a:r>
              <a:rPr lang="ru-ru" sz="1800" cap="none"/>
              <a:t>(в тысячах)</a:t>
            </a:r>
            <a:r>
              <a:t/>
            </a:r>
            <a:br/>
            <a:r>
              <a:rPr lang="ru-ru" sz="1800" cap="none"/>
              <a:t>Евклид &amp; Аристотель	                      255</a:t>
            </a:r>
            <a:r>
              <a:t/>
            </a:r>
            <a:br/>
            <a:r>
              <a:rPr lang="ru-ru" sz="1800" cap="none"/>
              <a:t>Евклид &amp; Платон                       	290</a:t>
            </a:r>
            <a:r>
              <a:t/>
            </a:r>
            <a:br/>
            <a:r>
              <a:rPr lang="ru-ru" sz="1800" cap="none"/>
              <a:t>Евклид &amp; (Аристотель | Платон)	460</a:t>
            </a:r>
            <a:r>
              <a:t/>
            </a:r>
            <a:br/>
            <a:r>
              <a:rPr lang="ru-ru" sz="1800" cap="none"/>
              <a:t>Компьютер печатает количество страниц (в тысячах), которое будет найдено по следующему запросу:  Евклид &amp; Аристотель &amp; Платон?</a:t>
            </a:r>
            <a:r>
              <a:t/>
            </a:r>
            <a:br/>
            <a:r>
              <a:rPr lang="ru-ru" sz="1800" cap="none"/>
              <a:t>Считается, что все запросы выполнялись практически одновременно, так что набор страниц, содержащих все искомые слова, не изменялся за время выполнения запросов.</a:t>
            </a:r>
          </a:p>
        </p:txBody>
      </p:sp>
      <p:pic>
        <p:nvPicPr>
          <p:cNvPr id="3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CAgI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H8/AADwAAAA7EkAAGc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21925" y="15240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NDEvP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QMAAMkCAADUPQAAZwsAABAAAAAmAAAACAAAAAAAAAAAAAAA"/>
              </a:ext>
            </a:extLst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 lang="ru-ru"/>
            </a:pPr>
            <a:r>
              <a:rPr lang="ru-ru" sz="1800" cap="none"/>
              <a:t>В таблице приведены запросы и количество найденных по ним страниц некоторого сегмента сети Интернет.</a:t>
            </a:r>
            <a:r>
              <a:t/>
            </a:r>
            <a:br/>
            <a:r>
              <a:t/>
            </a:r>
            <a:br/>
            <a:r>
              <a:rPr lang="ru-ru" sz="1800" cap="none"/>
              <a:t>Запрос	Найдено страниц</a:t>
            </a:r>
            <a:r>
              <a:t/>
            </a:r>
            <a:br/>
            <a:r>
              <a:rPr lang="ru-ru" sz="1800" cap="none"/>
              <a:t>(в тысячах)</a:t>
            </a:r>
            <a:r>
              <a:t/>
            </a:r>
            <a:br/>
            <a:r>
              <a:rPr lang="ru-ru" sz="1800" cap="none"/>
              <a:t>Евклид &amp; Аристотель	                      255</a:t>
            </a:r>
            <a:r>
              <a:t/>
            </a:r>
            <a:br/>
            <a:r>
              <a:rPr lang="ru-ru" sz="1800" cap="none"/>
              <a:t>Евклид &amp; Платон                       	290</a:t>
            </a:r>
            <a:r>
              <a:t/>
            </a:r>
            <a:br/>
            <a:r>
              <a:rPr lang="ru-ru" sz="1800" cap="none"/>
              <a:t>Евклид &amp; (Аристотель | Платон)	460</a:t>
            </a:r>
            <a:r>
              <a:t/>
            </a:r>
            <a:br/>
            <a:r>
              <a:rPr lang="ru-ru" sz="1800" cap="none"/>
              <a:t>Компьютер печатает количество страниц (в тысячах), которое будет найдено по следующему запросу:  Евклид &amp; Аристотель &amp; Платон?</a:t>
            </a:r>
            <a:r>
              <a:t/>
            </a:r>
            <a:br/>
            <a:r>
              <a:rPr lang="ru-ru" sz="1800" cap="none"/>
              <a:t>Считается, что все запросы выполнялись практически одновременно, так что набор страниц, содержащих все искомые слова, не изменялся за время выполнения запросов.</a:t>
            </a:r>
          </a:p>
          <a:p>
            <a:pPr>
              <a:spcBef>
                <a:spcPts val="0"/>
              </a:spcBef>
              <a:defRPr lang="ru-ru" sz="1800" cap="none"/>
            </a:pPr>
            <a:endParaRPr lang="ru-ru" sz="1800" cap="none"/>
          </a:p>
          <a:p>
            <a:pPr>
              <a:spcBef>
                <a:spcPts val="0"/>
              </a:spcBef>
              <a:defRPr lang="ru-ru" sz="1800" cap="none"/>
            </a:pPr>
            <a:r>
              <a:t>255+290-460= 85 (тысяч) странмц</a:t>
            </a:r>
          </a:p>
        </p:txBody>
      </p:sp>
      <p:pic>
        <p:nvPicPr>
          <p:cNvPr id="3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CAgI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H8/AADwAAAA7EkAAGc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21925" y="15240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QMAAMkCAADUPQAAZwsAABAAAAAmAAAACAAAAAAAAAAAAAAA"/>
              </a:ext>
            </a:extLst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 lang="ru-ru" sz="1800" cap="none"/>
            </a:pPr>
            <a:r>
              <a:t>В языке запросов поискового сервера для обозначения логической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операции «ИЛИ» используется символ «|», а для обозначения логической операции «И» – символ «&amp;».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В таблице приведены запросы и количество найденных по ним страниц некоторого сегмента сети Интернет.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Запрос Найдено страниц (в сотнях тысяч)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Прозаик 68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Толстой 98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Тютчев 73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Прозаик | Толстой | Тютчев 184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Прозаик &amp; Толстой 14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Прозаик &amp; Тютчев 0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Какое количество страниц (в сотнях тысяч) будет найдено по запросу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Толстой &amp; Тютчев?</a:t>
            </a:r>
          </a:p>
        </p:txBody>
      </p:sp>
      <p:pic>
        <p:nvPicPr>
          <p:cNvPr id="3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CAgI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H8/AADwAAAA7EkAAGc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21925" y="15240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+QMAAMkCAADUPQAAZwsAABAAAAAmAAAACAAAAAAAAAAAAAAA"/>
              </a:ext>
            </a:extLst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 lang="ru-ru" sz="1800" cap="none"/>
            </a:pPr>
            <a:r>
              <a:t>В языке запросов поискового сервера для обозначения логической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операции «ИЛИ» используется символ «|», а для обозначения логической операции «И» – символ «&amp;».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В таблице приведены запросы и количество найденных по ним страниц некоторого сегмента сети Интернет.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Запрос Найдено страниц (в сотнях тысяч)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Прозаик 68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Толстой 98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Тютчев 73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Прозаик | Толстой | Тютчев 184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Прозаик &amp; Толстой 14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Прозаик &amp; Тютчев 0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Какое количество страниц (в сотнях тысяч) будет найдено по запросу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Толстой &amp; Тютчев?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r>
              <a:t>184 = 68 + 98 + 73 - 14 - х </a:t>
            </a:r>
          </a:p>
          <a:p>
            <a:pPr>
              <a:spcBef>
                <a:spcPts val="0"/>
              </a:spcBef>
              <a:defRPr lang="ru-ru" sz="1800" cap="none"/>
            </a:pPr>
            <a:r>
              <a:t>х = 41 (сотня тысяч) страниц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  <a:p>
            <a:pPr>
              <a:spcBef>
                <a:spcPts val="0"/>
              </a:spcBef>
              <a:defRPr lang="ru-ru" sz="1800" cap="none"/>
            </a:pPr>
            <a:endParaRPr/>
          </a:p>
        </p:txBody>
      </p:sp>
      <p:pic>
        <p:nvPicPr>
          <p:cNvPr id="3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CAgI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H8/AADwAAAA7EkAAGc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21925" y="15240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F13yZxMAAAAlAAAAZAAAAA0AAAAAkAAAAEgAAACQAAAASAAAAAAAAAAAAAAAAAAAAAEAAABQAAAAAAAAAAAA4D8AAAAAAADgPwAAAAAAAOA/AAAAAAAA4D8AAAAAAADgPwAAAAAAAOA/AAAAAAAA4D8AAAAAAADgPwAAAAAAAOA/AAAAAAAA4D8CAAAAjAAAAAAAAAAAAAAA////AAAAAA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sQYAAH8RAACMQAAAHRoAABAAAAAmAAAACAAAAAEAAAAAAAAA"/>
              </a:ext>
            </a:extLst>
          </p:cNvSpPr>
          <p:nvPr>
            <p:ph type="title"/>
          </p:nvPr>
        </p:nvSpPr>
        <p:spPr>
          <a:xfrm>
            <a:off x="1087755" y="2844165"/>
            <a:ext cx="9404985" cy="1400810"/>
          </a:xfrm>
        </p:spPr>
        <p:txBody>
          <a:bodyPr/>
          <a:lstStyle/>
          <a:p>
            <a:pPr>
              <a:spcBef>
                <a:spcPts val="0"/>
              </a:spcBef>
              <a:defRPr lang="ru-ru"/>
            </a:pPr>
            <a:r>
              <a:t>УСПЕХОВ В СДАЧИ ГИА 25</a:t>
            </a:r>
          </a:p>
          <a:p>
            <a:pPr>
              <a:spcBef>
                <a:spcPts val="0"/>
              </a:spcBef>
              <a:defRPr lang="ru-ru" sz="1800" cap="none"/>
            </a:pPr>
            <a:endParaRPr/>
          </a:p>
        </p:txBody>
      </p:sp>
      <p:pic>
        <p:nvPicPr>
          <p:cNvPr id="3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F13yZxMAAAAlAAAAEQAAAC0AAAAAkAAAAEgAAACQAAAASAAAAAAAAAAAAAAAAAAAAAEAAABQAAAAAAAAAAAA4D8AAAAAAADgPwAAAAAAAOA/AAAAAAAA4D8AAAAAAADgPwAAAAAAAOA/AAAAAAAA4D8AAAAAAADgPwAAAAAAAOA/AAAAAAAA4D8CAAAAjAAAAAAAAAAAAAAAsBUTDAAAAAgAAAAAAAAAAAAAAAAAAAAAAAAAAAAAAAAAAAAAZAAAAAEAAABAAAAAAAAAAAAAAAAAAAAAAAAAAAAAAAAAAAAAAAAAAAAAAAAAAAAAAAAAAAAAAAAAAAAAAAAAAAAAAAAAAAAAAAAAAAAAAAAAAAAAAAAAAAAAAAAAAAAAFAAAADwAAAAAAAAAAAAAAP///wkUAAAAAQAAABQAAAAUAAAAFAAAAAEAAAAAAAAAZAAAAGQAAAAAAAAAZAAAAGQAAAAVAAAAYAAAAAAAAAAAAAAADwAAACADAAAAAAAAAAAAAAEAAACgMgAAVgcAAKr4//8BAAAAf39/AAEAAABkAAAAAAAAABQAAABAHwAAAAAAACYAAAAAAAAAwOD//wAAAAAmAAAAZAAAABYAAABMAAAAAAAAAAAAAAAEAAAAAAAAAAEAAAAeUVUKAAAAACgAAAAoAAAAZAAAAGQAAAAAAAAAzMzMAAAAAABQAAAAUAAAAGQAAABkAAAAAAAAAAcAAAA4AAAAAAAAAAAAAAAAAAAA////AAAAAAAAAAAAAAAAAAAAAAAAAAAAAAAAAAAAAABkAAAAZAAAAAAAAAAjAAAABAAAAGQAAAAXAAAAFAAAAAAAAAAAAAAA/38AAP9/AAAAAAAACQAAAAQAAAACAgI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LAVEwUAAAABAAAAAAAAAAAAAAAAAAAAAAAAAAAAAAAAAAAAAAAAAAD///8Cf39/AB5RVQPMzMwAwMD/AH9/fwAAAAAAAAAAAAAAAAD///8AAAAAACEAAAAYAAAAFAAAAH8/AADwAAAA7EkAAGcL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21925" y="152400"/>
            <a:ext cx="1694815" cy="17011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503</Words>
  <Application>Microsoft Office PowerPoint</Application>
  <PresentationFormat>Широкоэкранный</PresentationFormat>
  <Paragraphs>103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SimSun</vt:lpstr>
      <vt:lpstr>Arial</vt:lpstr>
      <vt:lpstr>Calibri</vt:lpstr>
      <vt:lpstr>Century Gothic</vt:lpstr>
      <vt:lpstr>Times New Roman</vt:lpstr>
      <vt:lpstr>Wingdings 3</vt:lpstr>
      <vt:lpstr>Легкий дым</vt:lpstr>
      <vt:lpstr>Paint.Picture</vt:lpstr>
      <vt:lpstr>Волшебные формулы. Задание ОГЭ № 8</vt:lpstr>
      <vt:lpstr>Множество — это совокупность каких-либо объектов, объединённых общим признаком</vt:lpstr>
      <vt:lpstr>Презентация PowerPoint</vt:lpstr>
      <vt:lpstr>Презентация PowerPoint</vt:lpstr>
      <vt:lpstr>  объединение  (или; I;V)    пересечение  (и; &amp;; ^)</vt:lpstr>
      <vt:lpstr>      </vt:lpstr>
      <vt:lpstr>      </vt:lpstr>
      <vt:lpstr>1                                   2</vt:lpstr>
      <vt:lpstr>Какое количество страниц  (в тысячах) будет найдено по запросу Математика &amp; Информатика &amp; Физика? </vt:lpstr>
      <vt:lpstr>Какое количество страниц  (в тысячах) будет найдено по запросу Математика &amp; Информатика &amp; Физика? </vt:lpstr>
      <vt:lpstr>В языке запросов поискового сервера для обозначения логической операции «ИЛИ» используется символ «|», а для обозначения логической операции «И» – символ «&amp;».  В таблице приведены запросы и количество найденных по ним страниц некоторого сегмента сети Интернет.  Запрос Найдено страниц (в сотнях тысяч) Прокофьев 87 Апельсин 39 Лимон 52 Прокофьев | Апельсин | Лимон 150 Прокофьев &amp; Апельсин 19 Прокофьев &amp; Лимон 0 Какое количество страниц (в сотнях тысяч) будет найдено по запросу  Апельсин &amp; Лимон?  Считается, что все запросы выполнялись практически одновременно, так что набор страниц, содержащих все искомые слова, не изменялся за время выполнения запросов.</vt:lpstr>
      <vt:lpstr> Прокофьев 87            (1+2) Апельсин 39               (2+3+4) Лимон 52                    (4+5) Прокофьев | Апельсин | Лимон 150 (1+2+3+4+5) Прокофьев &amp; Апельсин 19  (2) Прокофьев &amp; Лимон 0   Апельсин &amp; Лимон? (4)  </vt:lpstr>
      <vt:lpstr> Прокофьев 87            (1+2) Апельсин 39               (2+3+4) Лимон 52                    (4+5) Прокофьев | Апельсин | Лимон 150 (1+2+3+4+5) Прокофьев &amp; Апельсин 19  (2) Прокофьев &amp; Лимон 0   Апельсин &amp; Лимон? (4)  х = 87 + 39 + 52 - 19 - 150 х = 9</vt:lpstr>
      <vt:lpstr>Презентация PowerPoint</vt:lpstr>
      <vt:lpstr>В таблице приведены запросы и количество найденных по ним страниц некоторого сегмента сети Интернет.  Запрос Найдено страниц (в тысячах) Евклид &amp; Аристотель                       255 Евклид &amp; Платон                        290 Евклид &amp; (Аристотель | Платон) 460 Компьютер печатает количество страниц (в тысячах), которое будет найдено по следующему запросу:  Евклид &amp; Аристотель &amp; Платон? Считается, что все запросы выполнялись практически одновременно, так что набор страниц, содержащих все искомые слова, не изменялся за время выполнения запросов.</vt:lpstr>
      <vt:lpstr>В таблице приведены запросы и количество найденных по ним страниц некоторого сегмента сети Интернет.  Запрос Найдено страниц (в тысячах) Евклид &amp; Аристотель                       255 Евклид &amp; Платон                        290 Евклид &amp; (Аристотель | Платон) 460 Компьютер печатает количество страниц (в тысячах), которое будет найдено по следующему запросу:  Евклид &amp; Аристотель &amp; Платон? Считается, что все запросы выполнялись практически одновременно, так что набор страниц, содержащих все искомые слова, не изменялся за время выполнения запросов.  255+290-460= 85 (тысяч) странмц</vt:lpstr>
      <vt:lpstr>В языке запросов поискового сервера для обозначения логической операции «ИЛИ» используется символ «|», а для обозначения логической операции «И» – символ «&amp;». В таблице приведены запросы и количество найденных по ним страниц некоторого сегмента сети Интернет. Запрос Найдено страниц (в сотнях тысяч) Прозаик 68 Толстой 98 Тютчев 73 Прозаик | Толстой | Тютчев 184 Прозаик &amp; Толстой 14 Прозаик &amp; Тютчев 0 Какое количество страниц (в сотнях тысяч) будет найдено по запросу  Толстой &amp; Тютчев?</vt:lpstr>
      <vt:lpstr>В языке запросов поискового сервера для обозначения логической операции «ИЛИ» используется символ «|», а для обозначения логической операции «И» – символ «&amp;». В таблице приведены запросы и количество найденных по ним страниц некоторого сегмента сети Интернет. Запрос Найдено страниц (в сотнях тысяч) Прозаик 68 Толстой 98 Тютчев 73 Прозаик | Толстой | Тютчев 184 Прозаик &amp; Толстой 14 Прозаик &amp; Тютчев 0 Какое количество страниц (в сотнях тысяч) будет найдено по запросу  Толстой &amp; Тютчев?  184 = 68 + 98 + 73 - 14 - х  х = 41 (сотня тысяч) страниц  </vt:lpstr>
      <vt:lpstr>УСПЕХОВ В СДАЧИ ГИА 25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Волшебные формулы. Задание ОГЭ № 8</dc:title>
  <dc:subject/>
  <dc:creator>Кабинет 25</dc:creator>
  <cp:keywords/>
  <dc:description/>
  <cp:lastModifiedBy>User</cp:lastModifiedBy>
  <cp:revision>1</cp:revision>
  <cp:lastPrinted>2025-04-08T04:56:07Z</cp:lastPrinted>
  <dcterms:created xsi:type="dcterms:W3CDTF">2025-03-28T06:44:11Z</dcterms:created>
  <dcterms:modified xsi:type="dcterms:W3CDTF">2025-04-08T04:56:30Z</dcterms:modified>
</cp:coreProperties>
</file>